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61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6"/>
    <a:srgbClr val="325083"/>
    <a:srgbClr val="489CC9"/>
    <a:srgbClr val="EBEBF3"/>
    <a:srgbClr val="304E82"/>
    <a:srgbClr val="5A4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71DCFF-557C-C547-B173-E443888670A0}" v="63" dt="2020-09-23T12:19:01.921"/>
    <p1510:client id="{3706B648-2F1E-4A5E-A692-846126366C52}" v="2" dt="2020-09-23T14:38:23.3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Cade (HEIW)" userId="S::helen.cade@wales.nhs.uk::27496f1f-9f1b-4111-9521-6e60be8726ef" providerId="AD" clId="Web-{3371DCFF-557C-C547-B173-E443888670A0}"/>
    <pc:docChg chg="modSld">
      <pc:chgData name="Helen Cade (HEIW)" userId="S::helen.cade@wales.nhs.uk::27496f1f-9f1b-4111-9521-6e60be8726ef" providerId="AD" clId="Web-{3371DCFF-557C-C547-B173-E443888670A0}" dt="2020-09-23T12:19:01.468" v="60" actId="20577"/>
      <pc:docMkLst>
        <pc:docMk/>
      </pc:docMkLst>
      <pc:sldChg chg="modSp">
        <pc:chgData name="Helen Cade (HEIW)" userId="S::helen.cade@wales.nhs.uk::27496f1f-9f1b-4111-9521-6e60be8726ef" providerId="AD" clId="Web-{3371DCFF-557C-C547-B173-E443888670A0}" dt="2020-09-23T12:18:10.029" v="45" actId="20577"/>
        <pc:sldMkLst>
          <pc:docMk/>
          <pc:sldMk cId="2090018214" sldId="260"/>
        </pc:sldMkLst>
        <pc:spChg chg="mod">
          <ac:chgData name="Helen Cade (HEIW)" userId="S::helen.cade@wales.nhs.uk::27496f1f-9f1b-4111-9521-6e60be8726ef" providerId="AD" clId="Web-{3371DCFF-557C-C547-B173-E443888670A0}" dt="2020-09-23T12:18:10.029" v="45" actId="20577"/>
          <ac:spMkLst>
            <pc:docMk/>
            <pc:sldMk cId="2090018214" sldId="260"/>
            <ac:spMk id="3" creationId="{3323DC70-5748-419F-8883-D27F3A8C7975}"/>
          </ac:spMkLst>
        </pc:spChg>
      </pc:sldChg>
      <pc:sldChg chg="modSp">
        <pc:chgData name="Helen Cade (HEIW)" userId="S::helen.cade@wales.nhs.uk::27496f1f-9f1b-4111-9521-6e60be8726ef" providerId="AD" clId="Web-{3371DCFF-557C-C547-B173-E443888670A0}" dt="2020-09-23T12:19:01.468" v="59" actId="20577"/>
        <pc:sldMkLst>
          <pc:docMk/>
          <pc:sldMk cId="2002506294" sldId="264"/>
        </pc:sldMkLst>
        <pc:spChg chg="mod">
          <ac:chgData name="Helen Cade (HEIW)" userId="S::helen.cade@wales.nhs.uk::27496f1f-9f1b-4111-9521-6e60be8726ef" providerId="AD" clId="Web-{3371DCFF-557C-C547-B173-E443888670A0}" dt="2020-09-23T12:19:01.468" v="59" actId="20577"/>
          <ac:spMkLst>
            <pc:docMk/>
            <pc:sldMk cId="2002506294" sldId="264"/>
            <ac:spMk id="2" creationId="{3E58A82F-E960-4F56-B0FC-3FF883A0F635}"/>
          </ac:spMkLst>
        </pc:spChg>
      </pc:sldChg>
    </pc:docChg>
  </pc:docChgLst>
  <pc:docChgLst>
    <pc:chgData name="Helen Cade (HEIW)" userId="27496f1f-9f1b-4111-9521-6e60be8726ef" providerId="ADAL" clId="{3706B648-2F1E-4A5E-A692-846126366C52}"/>
    <pc:docChg chg="custSel modSld">
      <pc:chgData name="Helen Cade (HEIW)" userId="27496f1f-9f1b-4111-9521-6e60be8726ef" providerId="ADAL" clId="{3706B648-2F1E-4A5E-A692-846126366C52}" dt="2020-09-23T14:38:48.680" v="71" actId="1076"/>
      <pc:docMkLst>
        <pc:docMk/>
      </pc:docMkLst>
      <pc:sldChg chg="modSp mod">
        <pc:chgData name="Helen Cade (HEIW)" userId="27496f1f-9f1b-4111-9521-6e60be8726ef" providerId="ADAL" clId="{3706B648-2F1E-4A5E-A692-846126366C52}" dt="2020-09-23T14:38:48.680" v="71" actId="1076"/>
        <pc:sldMkLst>
          <pc:docMk/>
          <pc:sldMk cId="2090018214" sldId="260"/>
        </pc:sldMkLst>
        <pc:spChg chg="mod">
          <ac:chgData name="Helen Cade (HEIW)" userId="27496f1f-9f1b-4111-9521-6e60be8726ef" providerId="ADAL" clId="{3706B648-2F1E-4A5E-A692-846126366C52}" dt="2020-09-23T14:38:48.680" v="71" actId="1076"/>
          <ac:spMkLst>
            <pc:docMk/>
            <pc:sldMk cId="2090018214" sldId="260"/>
            <ac:spMk id="2" creationId="{9BD3F279-0990-49A3-839C-53BFAB326D3D}"/>
          </ac:spMkLst>
        </pc:spChg>
        <pc:spChg chg="mod">
          <ac:chgData name="Helen Cade (HEIW)" userId="27496f1f-9f1b-4111-9521-6e60be8726ef" providerId="ADAL" clId="{3706B648-2F1E-4A5E-A692-846126366C52}" dt="2020-09-23T14:38:39.809" v="70" actId="1076"/>
          <ac:spMkLst>
            <pc:docMk/>
            <pc:sldMk cId="2090018214" sldId="260"/>
            <ac:spMk id="3" creationId="{3323DC70-5748-419F-8883-D27F3A8C7975}"/>
          </ac:spMkLst>
        </pc:spChg>
      </pc:sldChg>
      <pc:sldChg chg="modSp mod">
        <pc:chgData name="Helen Cade (HEIW)" userId="27496f1f-9f1b-4111-9521-6e60be8726ef" providerId="ADAL" clId="{3706B648-2F1E-4A5E-A692-846126366C52}" dt="2020-09-23T13:26:35.285" v="26" actId="1076"/>
        <pc:sldMkLst>
          <pc:docMk/>
          <pc:sldMk cId="2423811625" sldId="261"/>
        </pc:sldMkLst>
        <pc:spChg chg="mod">
          <ac:chgData name="Helen Cade (HEIW)" userId="27496f1f-9f1b-4111-9521-6e60be8726ef" providerId="ADAL" clId="{3706B648-2F1E-4A5E-A692-846126366C52}" dt="2020-09-23T13:26:35.285" v="26" actId="1076"/>
          <ac:spMkLst>
            <pc:docMk/>
            <pc:sldMk cId="2423811625" sldId="261"/>
            <ac:spMk id="2" creationId="{0C989705-6068-4F6C-8900-FF18F310161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8E32DC2-C944-4604-ACE2-1F2DA79069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0"/>
            <a:ext cx="12192000" cy="6835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31F7F8-43DE-43B4-A96D-FA89EBA9AF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304E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08E44-15D1-4F19-B6CB-076F80914C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904C1-82DB-44CD-900F-9493917F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B92AE-0C98-46FE-B51E-E16756721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2F9C5-8B5C-4553-A9D6-94EE7F91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2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120E6-7325-491B-B923-5E75D51C0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F2E34-6E14-4B15-9A8B-10C471AF4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92AD6-CC2F-49A3-8055-4AA70F71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5601D-1440-481B-BC97-634F788C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2DD3-9AC0-4C43-B9E3-378E9C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1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87BAD0-D80B-47EA-BA49-41E892980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986B0-5E7B-4A53-ADF3-FAD6BBA75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DCAA9-07B0-4878-8BFF-8E036FE6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EEA0D-3086-4A6C-A705-6ECD24FD9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824BE-81CB-477F-9C28-50DD37E5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3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D373CFAB-D521-4C54-872F-7A58F70A39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6" t="64493"/>
          <a:stretch/>
        </p:blipFill>
        <p:spPr>
          <a:xfrm>
            <a:off x="8804596" y="4422912"/>
            <a:ext cx="3387404" cy="243508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Cymru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iachach</a:t>
            </a:r>
            <a:endParaRPr lang="en-GB" sz="1400" b="1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workforce for a healthier Wales</a:t>
            </a:r>
          </a:p>
        </p:txBody>
      </p:sp>
    </p:spTree>
    <p:extLst>
      <p:ext uri="{BB962C8B-B14F-4D97-AF65-F5344CB8AC3E}">
        <p14:creationId xmlns:p14="http://schemas.microsoft.com/office/powerpoint/2010/main" val="120333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Cymru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iachach</a:t>
            </a:r>
            <a:endParaRPr lang="en-GB" sz="1400" b="1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workforce for a healthier Wales</a:t>
            </a:r>
          </a:p>
        </p:txBody>
      </p:sp>
      <p:pic>
        <p:nvPicPr>
          <p:cNvPr id="11" name="Picture 10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779BA8D9-4E95-4CD4-B948-83DD8A5DD5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41" t="62708"/>
          <a:stretch/>
        </p:blipFill>
        <p:spPr>
          <a:xfrm>
            <a:off x="8073294" y="4026567"/>
            <a:ext cx="4118705" cy="269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5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6C27-12D0-489A-B710-85A6D86D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B8879-40A0-4BD5-B514-F023CEE5A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3E19F-E381-49B6-B141-D93051618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3AD7F-6BAD-40C2-8400-C0AE21FE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DA710-4297-479F-A039-43D385F4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CF6FF-3E0D-4D97-92BD-F8E12566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87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DE9B-4657-486E-ABFE-F9979DD59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95A95-8E0D-45E6-B654-C468C4D07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DED45-70FF-4CA9-9B52-F3638F3F2A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ED3022-305C-43F6-B8F9-D94470045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8286AB-C1E2-4EBF-B2FD-226F88D17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26B2DC-D23A-48A6-9DA5-22B5B9290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C09B37-45BB-4DC9-B525-420EC6FB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165A6D-2AEB-4484-B9DC-044E082E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2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1784-2444-46CD-A909-1F945BD3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F7DA4-D042-4218-8893-684A13B46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FC1F5-6168-4C21-8361-2692E581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4B6E5-4DA5-49BD-994B-F4D9746A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8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B3F62D-ECA7-4F09-917E-ED857890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C23DC-5641-469B-B510-5281708F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17590-67B1-4EC4-A929-65C25694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1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6F6AD-2976-47A0-A263-686CB97B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0D6EC-A1AA-45ED-8906-F04A6A76E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55DDD-7C10-40CB-9BFD-714120773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6F921E-F75D-4CE0-98AD-D2C8BB9E1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5822D-7234-4196-907D-F38FD0951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37577-5C3C-4083-B3DF-A72C1656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2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B309F-7C81-4D0E-AFF5-D818231B6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BA84B-062E-4670-8C70-7BC9EF5E1F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437D9-39F9-4832-913F-CDD99A05C6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267F8-19A0-48EE-9FBA-2DB80155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1069-76D9-4C4A-A116-139C32EA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3CFDA-DE76-4595-BE6F-CC869DC2E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7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373A45-7DE3-41B8-848D-62645E14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3E814-DDCC-498A-B5EC-ACBC4EF03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534BE-D942-4DEB-B22C-90E1C91AA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DE46C-5AB6-45E5-9561-C4D852F59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67A35-F799-46A2-9B99-FEE8277DE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61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3F279-0990-49A3-839C-53BFAB326D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7289" y="722901"/>
            <a:ext cx="9144000" cy="2852506"/>
          </a:xfrm>
        </p:spPr>
        <p:txBody>
          <a:bodyPr>
            <a:normAutofit/>
          </a:bodyPr>
          <a:lstStyle/>
          <a:p>
            <a:r>
              <a:rPr lang="en-GB" sz="2800" dirty="0" err="1">
                <a:solidFill>
                  <a:srgbClr val="575756"/>
                </a:solidFill>
              </a:rPr>
              <a:t>Hyfforddiant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yng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Nghymru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br>
              <a:rPr lang="en-GB" sz="2800" dirty="0">
                <a:solidFill>
                  <a:srgbClr val="575756"/>
                </a:solidFill>
              </a:rPr>
            </a:br>
            <a:r>
              <a:rPr lang="en-GB" sz="2800" dirty="0" err="1">
                <a:solidFill>
                  <a:srgbClr val="575756"/>
                </a:solidFill>
              </a:rPr>
              <a:t>yw'r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gorau</a:t>
            </a:r>
            <a:r>
              <a:rPr lang="en-GB" sz="2800" dirty="0">
                <a:solidFill>
                  <a:srgbClr val="575756"/>
                </a:solidFill>
              </a:rPr>
              <a:t> yn y DU – </a:t>
            </a:r>
            <a:r>
              <a:rPr lang="en-GB" sz="2800" dirty="0" err="1">
                <a:solidFill>
                  <a:srgbClr val="575756"/>
                </a:solidFill>
              </a:rPr>
              <a:t>trafodwch</a:t>
            </a: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Training in Wales is the best </a:t>
            </a:r>
            <a:br>
              <a:rPr lang="en-GB" sz="2800" dirty="0"/>
            </a:br>
            <a:r>
              <a:rPr lang="en-GB" sz="2800" dirty="0"/>
              <a:t>in the UK </a:t>
            </a:r>
            <a:br>
              <a:rPr lang="en-GB" sz="2800" dirty="0"/>
            </a:br>
            <a:r>
              <a:rPr lang="en-GB" sz="2800" dirty="0"/>
              <a:t>- discuss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23DC70-5748-419F-8883-D27F3A8C79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50068"/>
            <a:ext cx="9144000" cy="2179548"/>
          </a:xfrm>
        </p:spPr>
        <p:txBody>
          <a:bodyPr>
            <a:normAutofit fontScale="92500" lnSpcReduction="10000"/>
          </a:bodyPr>
          <a:lstStyle/>
          <a:p>
            <a:r>
              <a:rPr lang="en-GB" sz="1900" b="1" dirty="0">
                <a:solidFill>
                  <a:srgbClr val="575756"/>
                </a:solidFill>
              </a:rPr>
              <a:t>Yr </a:t>
            </a:r>
            <a:r>
              <a:rPr lang="en-GB" sz="1900" b="1" dirty="0" err="1">
                <a:solidFill>
                  <a:srgbClr val="575756"/>
                </a:solidFill>
              </a:rPr>
              <a:t>Athro</a:t>
            </a:r>
            <a:r>
              <a:rPr lang="en-GB" sz="1900" b="1" dirty="0"/>
              <a:t> Prof. Push Mangat,</a:t>
            </a:r>
            <a:br>
              <a:rPr lang="en-GB" sz="1900" b="1" dirty="0"/>
            </a:br>
            <a:endParaRPr lang="en-GB" sz="1900" b="1" dirty="0"/>
          </a:p>
          <a:p>
            <a:r>
              <a:rPr lang="en-GB" sz="1600" dirty="0" err="1">
                <a:solidFill>
                  <a:srgbClr val="575756"/>
                </a:solidFill>
              </a:rPr>
              <a:t>Cyfarwyddwr</a:t>
            </a:r>
            <a:r>
              <a:rPr lang="en-GB" sz="1600" dirty="0">
                <a:solidFill>
                  <a:srgbClr val="575756"/>
                </a:solidFill>
              </a:rPr>
              <a:t> </a:t>
            </a:r>
            <a:r>
              <a:rPr lang="en-GB" sz="1600" dirty="0" err="1">
                <a:solidFill>
                  <a:srgbClr val="575756"/>
                </a:solidFill>
              </a:rPr>
              <a:t>Meddygol</a:t>
            </a:r>
            <a:r>
              <a:rPr lang="en-GB" sz="1600" dirty="0">
                <a:solidFill>
                  <a:srgbClr val="575756"/>
                </a:solidFill>
              </a:rPr>
              <a:t> </a:t>
            </a:r>
            <a:r>
              <a:rPr lang="en-GB" sz="1600" dirty="0"/>
              <a:t>Medical Director </a:t>
            </a:r>
          </a:p>
          <a:p>
            <a:br>
              <a:rPr lang="en-GB" sz="1900" b="1" dirty="0"/>
            </a:br>
            <a:r>
              <a:rPr lang="en-GB" sz="1900" b="1" dirty="0"/>
              <a:t>Dr Anton Saayman,</a:t>
            </a:r>
            <a:br>
              <a:rPr lang="en-GB" sz="1900" b="1" dirty="0"/>
            </a:br>
            <a:br>
              <a:rPr lang="en-GB" sz="1900" dirty="0">
                <a:solidFill>
                  <a:srgbClr val="575756"/>
                </a:solidFill>
              </a:rPr>
            </a:br>
            <a:r>
              <a:rPr lang="en-GB" sz="16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Cyfarwyddwr</a:t>
            </a:r>
            <a:r>
              <a:rPr lang="en-GB" sz="16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Gwelliant</a:t>
            </a:r>
            <a:r>
              <a:rPr lang="en-GB" sz="16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Addysgol</a:t>
            </a:r>
            <a:r>
              <a:rPr lang="en-GB" sz="16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(</a:t>
            </a:r>
            <a:r>
              <a:rPr lang="en-GB" sz="16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Deoniaeth</a:t>
            </a:r>
            <a:r>
              <a:rPr lang="en-GB" sz="16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Feddygol</a:t>
            </a:r>
            <a:r>
              <a:rPr lang="en-GB" sz="16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)</a:t>
            </a:r>
          </a:p>
          <a:p>
            <a:r>
              <a:rPr lang="en-GB" sz="1600" dirty="0">
                <a:effectLst/>
                <a:ea typeface="Calibri" panose="020F0502020204030204" pitchFamily="34" charset="0"/>
              </a:rPr>
              <a:t>Director of Educational Improvement (Medical Deanery)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018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89705-6068-4F6C-8900-FF18F3101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7" y="130731"/>
            <a:ext cx="10515600" cy="1132992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575756"/>
                </a:solidFill>
              </a:rPr>
              <a:t>Beth </a:t>
            </a:r>
            <a:r>
              <a:rPr lang="en-GB" sz="2800" dirty="0" err="1">
                <a:solidFill>
                  <a:srgbClr val="575756"/>
                </a:solidFill>
              </a:rPr>
              <a:t>ydym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ni'n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ei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wybod</a:t>
            </a:r>
            <a:r>
              <a:rPr lang="en-GB" sz="2800" dirty="0">
                <a:solidFill>
                  <a:srgbClr val="575756"/>
                </a:solidFill>
              </a:rPr>
              <a:t>?</a:t>
            </a:r>
            <a:br>
              <a:rPr lang="en-GB" sz="2800" dirty="0">
                <a:solidFill>
                  <a:srgbClr val="575756"/>
                </a:solidFill>
              </a:rPr>
            </a:br>
            <a:r>
              <a:rPr lang="en-GB" sz="2800" dirty="0"/>
              <a:t>What do we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1ED6A-BAD7-4FC0-8485-42A8D0DE8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8512"/>
            <a:ext cx="10515600" cy="4828853"/>
          </a:xfrm>
        </p:spPr>
        <p:txBody>
          <a:bodyPr>
            <a:normAutofit fontScale="62500" lnSpcReduction="20000"/>
          </a:bodyPr>
          <a:lstStyle/>
          <a:p>
            <a:endParaRPr lang="en-GB" dirty="0"/>
          </a:p>
          <a:p>
            <a:r>
              <a:rPr lang="en-GB" sz="2600" dirty="0"/>
              <a:t>Fill rates, attrition &amp; recruitment</a:t>
            </a:r>
          </a:p>
          <a:p>
            <a:r>
              <a:rPr lang="en-GB" sz="2600" dirty="0"/>
              <a:t>	Pharmacy-155 trainees recruited for 2020 intake  (96 in 2019)</a:t>
            </a:r>
          </a:p>
          <a:p>
            <a:r>
              <a:rPr lang="en-GB" sz="2600" dirty="0"/>
              <a:t>	Fill rate for Wales 97% vs average 65% fill rate in England</a:t>
            </a:r>
          </a:p>
          <a:p>
            <a:r>
              <a:rPr lang="en-GB" sz="2600" dirty="0"/>
              <a:t>	Nursing – 2704 places certain, expected 95-98% fill rate</a:t>
            </a:r>
          </a:p>
          <a:p>
            <a:r>
              <a:rPr lang="en-GB" sz="2600" dirty="0"/>
              <a:t>		79% Domiciled in Wales</a:t>
            </a:r>
          </a:p>
          <a:p>
            <a:r>
              <a:rPr lang="en-GB" sz="2600" dirty="0"/>
              <a:t>		Attrition rate low v England</a:t>
            </a:r>
          </a:p>
          <a:p>
            <a:r>
              <a:rPr lang="en-GB" sz="2600" dirty="0"/>
              <a:t>		90% qualified with 2:2 </a:t>
            </a:r>
          </a:p>
          <a:p>
            <a:r>
              <a:rPr lang="en-GB" sz="2600" dirty="0"/>
              <a:t>	GP- 604 GP Registrars (512 in 2019)</a:t>
            </a:r>
          </a:p>
          <a:p>
            <a:r>
              <a:rPr lang="en-GB" sz="2600" dirty="0"/>
              <a:t>	Secondary Care – increase F1, Radiology, Emergency Medicine, CMT, Anaesthetics &amp; ICU etc</a:t>
            </a:r>
          </a:p>
          <a:p>
            <a:r>
              <a:rPr lang="en-GB" sz="2600" dirty="0"/>
              <a:t>	Dental- 62/62 DFT, 67/71 DCT and 20/21 DST</a:t>
            </a:r>
          </a:p>
          <a:p>
            <a:br>
              <a:rPr lang="en-GB" sz="2600" dirty="0"/>
            </a:br>
            <a:r>
              <a:rPr lang="en-GB" sz="2600" dirty="0"/>
              <a:t>Non Training grade</a:t>
            </a:r>
          </a:p>
          <a:p>
            <a:r>
              <a:rPr lang="en-GB" sz="2600" dirty="0"/>
              <a:t>	Associate Dean SAS, SAS Tutors</a:t>
            </a:r>
          </a:p>
          <a:p>
            <a:br>
              <a:rPr lang="en-GB" sz="2600" dirty="0"/>
            </a:br>
            <a:r>
              <a:rPr lang="en-GB" sz="2600" dirty="0"/>
              <a:t>Partnerships</a:t>
            </a:r>
          </a:p>
          <a:p>
            <a:r>
              <a:rPr lang="en-GB" sz="2600" dirty="0"/>
              <a:t>	HEIs, NHS bodies,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2423811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1E630-91B5-456C-A7F1-E6BEEC4D2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solidFill>
                  <a:srgbClr val="575756"/>
                </a:solidFill>
              </a:rPr>
              <a:t>Beth </a:t>
            </a:r>
            <a:r>
              <a:rPr lang="en-GB" sz="2800" dirty="0" err="1">
                <a:solidFill>
                  <a:srgbClr val="575756"/>
                </a:solidFill>
              </a:rPr>
              <a:t>ydym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ni'n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ei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wybod</a:t>
            </a:r>
            <a:r>
              <a:rPr lang="en-GB" sz="2800" dirty="0">
                <a:solidFill>
                  <a:srgbClr val="575756"/>
                </a:solidFill>
              </a:rPr>
              <a:t>?</a:t>
            </a:r>
            <a:br>
              <a:rPr lang="en-GB" sz="2800" dirty="0">
                <a:solidFill>
                  <a:srgbClr val="575756"/>
                </a:solidFill>
              </a:rPr>
            </a:br>
            <a:r>
              <a:rPr lang="en-GB" sz="2800" dirty="0"/>
              <a:t>What do we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8F842-8D0B-43CE-9DAA-671A116CB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Valuing Trainees and Students</a:t>
            </a:r>
          </a:p>
          <a:p>
            <a:r>
              <a:rPr lang="en-GB" sz="1600" dirty="0"/>
              <a:t>	Nursing &amp; AHP attrition rates low</a:t>
            </a:r>
          </a:p>
          <a:p>
            <a:r>
              <a:rPr lang="en-GB" sz="1600" dirty="0"/>
              <a:t>	Differential Attainment Board</a:t>
            </a:r>
          </a:p>
          <a:p>
            <a:r>
              <a:rPr lang="en-GB" sz="1600" dirty="0"/>
              <a:t>	Single Lead Employer</a:t>
            </a:r>
          </a:p>
          <a:p>
            <a:endParaRPr lang="en-GB" sz="1600" dirty="0"/>
          </a:p>
          <a:p>
            <a:r>
              <a:rPr lang="en-GB" sz="1600" dirty="0"/>
              <a:t>GMC Trainee Survey</a:t>
            </a:r>
          </a:p>
          <a:p>
            <a:r>
              <a:rPr lang="en-GB" sz="1600" dirty="0"/>
              <a:t>	Wales highest overall satisfaction of UK</a:t>
            </a:r>
          </a:p>
          <a:p>
            <a:r>
              <a:rPr lang="en-GB" sz="1600" dirty="0"/>
              <a:t>	82.38%</a:t>
            </a:r>
          </a:p>
          <a:p>
            <a:endParaRPr lang="en-GB" sz="1600" dirty="0"/>
          </a:p>
          <a:p>
            <a:r>
              <a:rPr lang="en-GB" sz="1600" dirty="0"/>
              <a:t>Training Environment </a:t>
            </a:r>
          </a:p>
          <a:p>
            <a:r>
              <a:rPr lang="en-GB" sz="1600" dirty="0"/>
              <a:t>	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9F1A6-D339-466F-95AE-EA5F8BF96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067" y="1029143"/>
            <a:ext cx="6485250" cy="322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4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5EF97-8755-4241-A611-53FCB7CDD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456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err="1">
                <a:solidFill>
                  <a:srgbClr val="575756"/>
                </a:solidFill>
              </a:rPr>
              <a:t>Arloesi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i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wella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hyfforddiant</a:t>
            </a:r>
            <a:br>
              <a:rPr lang="en-GB" sz="2800" dirty="0"/>
            </a:br>
            <a:r>
              <a:rPr lang="en-GB" sz="2800" dirty="0"/>
              <a:t>Innovations to improve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BC110-769C-4A72-9EC1-F24FC6AE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6636"/>
            <a:ext cx="10515600" cy="4777600"/>
          </a:xfrm>
        </p:spPr>
        <p:txBody>
          <a:bodyPr>
            <a:noAutofit/>
          </a:bodyPr>
          <a:lstStyle/>
          <a:p>
            <a:endParaRPr lang="en-GB" sz="1600" dirty="0"/>
          </a:p>
          <a:p>
            <a:r>
              <a:rPr lang="en-GB" sz="1600" dirty="0"/>
              <a:t>Pre Reg Pharmacy Training Programme</a:t>
            </a:r>
          </a:p>
          <a:p>
            <a:r>
              <a:rPr lang="en-GB" sz="1600" dirty="0"/>
              <a:t>	 HEIW quality managed, multi-sector programme 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LIFT</a:t>
            </a:r>
          </a:p>
          <a:p>
            <a:r>
              <a:rPr lang="en-GB" sz="1600" dirty="0"/>
              <a:t>	Early integration of FP trainees into General Practice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2 plus 1</a:t>
            </a:r>
          </a:p>
          <a:p>
            <a:r>
              <a:rPr lang="en-GB" sz="1600" dirty="0"/>
              <a:t>	Increasing GP training time in practice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Differential Attainment</a:t>
            </a:r>
          </a:p>
          <a:p>
            <a:r>
              <a:rPr lang="en-GB" sz="1600" dirty="0"/>
              <a:t>	DA Board collaborating with stakeholders, regulators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SL rollover</a:t>
            </a:r>
          </a:p>
          <a:p>
            <a:r>
              <a:rPr lang="en-GB" sz="1600" dirty="0"/>
              <a:t>	LEP agreement to roll over unspent study leave following COVID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ARCPs </a:t>
            </a:r>
          </a:p>
          <a:p>
            <a:r>
              <a:rPr lang="en-GB" sz="1600" dirty="0"/>
              <a:t>	Virtual ARCPs, decision aids</a:t>
            </a:r>
          </a:p>
        </p:txBody>
      </p:sp>
    </p:spTree>
    <p:extLst>
      <p:ext uri="{BB962C8B-B14F-4D97-AF65-F5344CB8AC3E}">
        <p14:creationId xmlns:p14="http://schemas.microsoft.com/office/powerpoint/2010/main" val="2960029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7A6C-BD66-4200-9C48-02253CCC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569"/>
            <a:ext cx="10515600" cy="1064440"/>
          </a:xfrm>
        </p:spPr>
        <p:txBody>
          <a:bodyPr>
            <a:normAutofit/>
          </a:bodyPr>
          <a:lstStyle/>
          <a:p>
            <a:r>
              <a:rPr lang="en-GB" sz="2800" dirty="0" err="1">
                <a:solidFill>
                  <a:srgbClr val="575756"/>
                </a:solidFill>
              </a:rPr>
              <a:t>Sicrhau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rhagoriaeth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hirdymor</a:t>
            </a:r>
            <a:br>
              <a:rPr lang="en-GB" sz="2800" dirty="0"/>
            </a:br>
            <a:r>
              <a:rPr lang="en-GB" sz="2800" dirty="0"/>
              <a:t>Ensuring long term excellence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A246B-848B-499B-A02D-E33ECD02C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9008"/>
            <a:ext cx="10515600" cy="4351338"/>
          </a:xfrm>
        </p:spPr>
        <p:txBody>
          <a:bodyPr>
            <a:normAutofit/>
          </a:bodyPr>
          <a:lstStyle/>
          <a:p>
            <a:r>
              <a:rPr lang="en-GB" sz="1600" dirty="0"/>
              <a:t>Commissioning</a:t>
            </a:r>
          </a:p>
          <a:p>
            <a:r>
              <a:rPr lang="en-GB" sz="1600" dirty="0"/>
              <a:t>	Pilot of </a:t>
            </a:r>
            <a:r>
              <a:rPr lang="en-GB" sz="1600" dirty="0" err="1"/>
              <a:t>multiprofessional</a:t>
            </a:r>
            <a:r>
              <a:rPr lang="en-GB" sz="1600" dirty="0"/>
              <a:t> commissioning, focus on workforce and commissioning for quality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SIM</a:t>
            </a:r>
          </a:p>
          <a:p>
            <a:r>
              <a:rPr lang="en-GB" sz="1600" dirty="0"/>
              <a:t>	</a:t>
            </a:r>
            <a:r>
              <a:rPr lang="en-GB" sz="1600" dirty="0" err="1"/>
              <a:t>Multiprofessional</a:t>
            </a:r>
            <a:r>
              <a:rPr lang="en-GB" sz="1600" dirty="0"/>
              <a:t> SIM Team, all Wales remit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Digital</a:t>
            </a:r>
          </a:p>
          <a:p>
            <a:r>
              <a:rPr lang="en-GB" sz="1600" dirty="0"/>
              <a:t>	Platforms for teaching, training and meeting. Virtual delivery</a:t>
            </a:r>
            <a:br>
              <a:rPr lang="en-GB" sz="1600" dirty="0"/>
            </a:br>
            <a:endParaRPr lang="en-GB" sz="1600" dirty="0"/>
          </a:p>
          <a:p>
            <a:r>
              <a:rPr lang="en-GB" sz="1600" dirty="0"/>
              <a:t>Research, Evaluation </a:t>
            </a:r>
          </a:p>
          <a:p>
            <a:r>
              <a:rPr lang="en-GB" sz="1600" dirty="0"/>
              <a:t>	Working towards embedding skills within HEIW and collaborating with HEIs and LEPs</a:t>
            </a:r>
            <a:br>
              <a:rPr lang="en-GB" sz="1600" dirty="0"/>
            </a:br>
            <a:endParaRPr lang="en-GB" sz="1600" dirty="0"/>
          </a:p>
          <a:p>
            <a:r>
              <a:rPr lang="en-GB" sz="1600" dirty="0"/>
              <a:t>Improvement &amp; Innovation</a:t>
            </a:r>
          </a:p>
          <a:p>
            <a:r>
              <a:rPr lang="en-GB" sz="1600" dirty="0"/>
              <a:t>	QIST programme an exemplar, Improvement in Practice</a:t>
            </a:r>
          </a:p>
        </p:txBody>
      </p:sp>
    </p:spTree>
    <p:extLst>
      <p:ext uri="{BB962C8B-B14F-4D97-AF65-F5344CB8AC3E}">
        <p14:creationId xmlns:p14="http://schemas.microsoft.com/office/powerpoint/2010/main" val="63447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8A82F-E960-4F56-B0FC-3FF883A0F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0791" y="1787199"/>
            <a:ext cx="3705520" cy="1325563"/>
          </a:xfrm>
        </p:spPr>
        <p:txBody>
          <a:bodyPr/>
          <a:lstStyle/>
          <a:p>
            <a:r>
              <a:rPr lang="en-GB" dirty="0" err="1">
                <a:solidFill>
                  <a:srgbClr val="575756"/>
                </a:solidFill>
                <a:latin typeface="Arial"/>
                <a:cs typeface="Arial"/>
              </a:rPr>
              <a:t>Diolch</a:t>
            </a:r>
            <a:r>
              <a:rPr lang="en-GB" dirty="0">
                <a:solidFill>
                  <a:srgbClr val="575756"/>
                </a:solidFill>
                <a:latin typeface="Arial"/>
                <a:cs typeface="Arial"/>
              </a:rPr>
              <a:t> </a:t>
            </a:r>
            <a:r>
              <a:rPr lang="en-GB" dirty="0">
                <a:latin typeface="Arial"/>
                <a:cs typeface="Arial"/>
              </a:rPr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62B70-E10B-4E7A-9F93-F1F4AE65B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9490" y="1349282"/>
            <a:ext cx="10515600" cy="435133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506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B3D42931AA4445B51C65C390B5614D" ma:contentTypeVersion="13" ma:contentTypeDescription="Create a new document." ma:contentTypeScope="" ma:versionID="10c99f6d54983e8f8fbad833a5e4dab7">
  <xsd:schema xmlns:xsd="http://www.w3.org/2001/XMLSchema" xmlns:xs="http://www.w3.org/2001/XMLSchema" xmlns:p="http://schemas.microsoft.com/office/2006/metadata/properties" xmlns:ns3="ddfb5fa8-3360-450d-822b-8ffb68e8bd3d" xmlns:ns4="d04844da-f26f-43b4-8bac-3b9e141d6dbf" targetNamespace="http://schemas.microsoft.com/office/2006/metadata/properties" ma:root="true" ma:fieldsID="3f9a39eb254f14cc523be9c85cf3683d" ns3:_="" ns4:_="">
    <xsd:import namespace="ddfb5fa8-3360-450d-822b-8ffb68e8bd3d"/>
    <xsd:import namespace="d04844da-f26f-43b4-8bac-3b9e141d6d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b5fa8-3360-450d-822b-8ffb68e8b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844da-f26f-43b4-8bac-3b9e141d6db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D11E7B-0E00-47A4-B204-09D8D620A37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ddfb5fa8-3360-450d-822b-8ffb68e8bd3d"/>
    <ds:schemaRef ds:uri="d04844da-f26f-43b4-8bac-3b9e141d6db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96A7C5-BD4B-4091-80AE-67CC2553CF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62087F-FF46-4788-857D-9B8A569744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fb5fa8-3360-450d-822b-8ffb68e8bd3d"/>
    <ds:schemaRef ds:uri="d04844da-f26f-43b4-8bac-3b9e141d6d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406</Words>
  <Application>Microsoft Office PowerPoint</Application>
  <PresentationFormat>Widescreen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Hyfforddiant yng Nghymru  yw'r gorau yn y DU – trafodwch  Training in Wales is the best  in the UK  - discuss</vt:lpstr>
      <vt:lpstr>Beth ydym ni'n ei wybod? What do we know?</vt:lpstr>
      <vt:lpstr>Beth ydym ni'n ei wybod? What do we know?</vt:lpstr>
      <vt:lpstr>Arloesi i wella hyfforddiant Innovations to improve training</vt:lpstr>
      <vt:lpstr>Sicrhau rhagoriaeth hirdymor Ensuring long term excellence</vt:lpstr>
      <vt:lpstr>Diolch 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Tippins (HEIW)</dc:creator>
  <cp:lastModifiedBy>Helen Cade (HEIW)</cp:lastModifiedBy>
  <cp:revision>32</cp:revision>
  <dcterms:created xsi:type="dcterms:W3CDTF">2020-07-10T10:43:48Z</dcterms:created>
  <dcterms:modified xsi:type="dcterms:W3CDTF">2020-09-23T14:38:49Z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0x010100DFB3D42931AA4445B51C65C390B5614D</vt:lpwstr>
  </property>
</Properties>
</file>