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7" r:id="rId5"/>
    <p:sldId id="259" r:id="rId6"/>
    <p:sldId id="258" r:id="rId7"/>
    <p:sldId id="261" r:id="rId8"/>
    <p:sldId id="262" r:id="rId9"/>
    <p:sldId id="260" r:id="rId10"/>
    <p:sldId id="263" r:id="rId1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6"/>
    <a:srgbClr val="325083"/>
    <a:srgbClr val="489CC9"/>
    <a:srgbClr val="EBEBF3"/>
    <a:srgbClr val="304E82"/>
    <a:srgbClr val="5A4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BE46DF-18A2-67A3-4815-4D2EBE0D2AC1}" v="1" dt="2020-09-23T12:14:02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701" autoAdjust="0"/>
  </p:normalViewPr>
  <p:slideViewPr>
    <p:cSldViewPr snapToGrid="0">
      <p:cViewPr varScale="1">
        <p:scale>
          <a:sx n="47" d="100"/>
          <a:sy n="47" d="100"/>
        </p:scale>
        <p:origin x="13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Cade (HEIW)" userId="27496f1f-9f1b-4111-9521-6e60be8726ef" providerId="ADAL" clId="{3FBCD7E9-12CF-40DE-8D85-F38836CFC737}"/>
    <pc:docChg chg="custSel modSld">
      <pc:chgData name="Helen Cade (HEIW)" userId="27496f1f-9f1b-4111-9521-6e60be8726ef" providerId="ADAL" clId="{3FBCD7E9-12CF-40DE-8D85-F38836CFC737}" dt="2020-09-23T13:25:07.834" v="12" actId="478"/>
      <pc:docMkLst>
        <pc:docMk/>
      </pc:docMkLst>
      <pc:sldChg chg="modSp mod modClrScheme chgLayout">
        <pc:chgData name="Helen Cade (HEIW)" userId="27496f1f-9f1b-4111-9521-6e60be8726ef" providerId="ADAL" clId="{3FBCD7E9-12CF-40DE-8D85-F38836CFC737}" dt="2020-09-23T13:22:34.368" v="1" actId="700"/>
        <pc:sldMkLst>
          <pc:docMk/>
          <pc:sldMk cId="1475588976" sldId="258"/>
        </pc:sldMkLst>
        <pc:spChg chg="mod ord">
          <ac:chgData name="Helen Cade (HEIW)" userId="27496f1f-9f1b-4111-9521-6e60be8726ef" providerId="ADAL" clId="{3FBCD7E9-12CF-40DE-8D85-F38836CFC737}" dt="2020-09-23T13:22:34.368" v="1" actId="700"/>
          <ac:spMkLst>
            <pc:docMk/>
            <pc:sldMk cId="1475588976" sldId="258"/>
            <ac:spMk id="4" creationId="{EA5710E6-1E68-4EDD-98F8-C151969B5E49}"/>
          </ac:spMkLst>
        </pc:spChg>
        <pc:spChg chg="mod ord">
          <ac:chgData name="Helen Cade (HEIW)" userId="27496f1f-9f1b-4111-9521-6e60be8726ef" providerId="ADAL" clId="{3FBCD7E9-12CF-40DE-8D85-F38836CFC737}" dt="2020-09-23T13:22:34.368" v="1" actId="700"/>
          <ac:spMkLst>
            <pc:docMk/>
            <pc:sldMk cId="1475588976" sldId="258"/>
            <ac:spMk id="5" creationId="{D0237369-37BB-4807-8497-77EBBA08F53F}"/>
          </ac:spMkLst>
        </pc:spChg>
      </pc:sldChg>
      <pc:sldChg chg="addSp modSp mod modClrScheme chgLayout">
        <pc:chgData name="Helen Cade (HEIW)" userId="27496f1f-9f1b-4111-9521-6e60be8726ef" providerId="ADAL" clId="{3FBCD7E9-12CF-40DE-8D85-F38836CFC737}" dt="2020-09-23T13:23:37.767" v="6" actId="1076"/>
        <pc:sldMkLst>
          <pc:docMk/>
          <pc:sldMk cId="3777837363" sldId="259"/>
        </pc:sldMkLst>
        <pc:spChg chg="add mod ord">
          <ac:chgData name="Helen Cade (HEIW)" userId="27496f1f-9f1b-4111-9521-6e60be8726ef" providerId="ADAL" clId="{3FBCD7E9-12CF-40DE-8D85-F38836CFC737}" dt="2020-09-23T13:22:28.489" v="0" actId="700"/>
          <ac:spMkLst>
            <pc:docMk/>
            <pc:sldMk cId="3777837363" sldId="259"/>
            <ac:spMk id="2" creationId="{34F3F2B7-1C5B-4BDB-8AFD-05294ADFE498}"/>
          </ac:spMkLst>
        </pc:spChg>
        <pc:spChg chg="mod ord">
          <ac:chgData name="Helen Cade (HEIW)" userId="27496f1f-9f1b-4111-9521-6e60be8726ef" providerId="ADAL" clId="{3FBCD7E9-12CF-40DE-8D85-F38836CFC737}" dt="2020-09-23T13:23:37.767" v="6" actId="1076"/>
          <ac:spMkLst>
            <pc:docMk/>
            <pc:sldMk cId="3777837363" sldId="259"/>
            <ac:spMk id="4" creationId="{EA5710E6-1E68-4EDD-98F8-C151969B5E49}"/>
          </ac:spMkLst>
        </pc:spChg>
      </pc:sldChg>
      <pc:sldChg chg="addSp modSp mod modClrScheme chgLayout">
        <pc:chgData name="Helen Cade (HEIW)" userId="27496f1f-9f1b-4111-9521-6e60be8726ef" providerId="ADAL" clId="{3FBCD7E9-12CF-40DE-8D85-F38836CFC737}" dt="2020-09-23T13:24:50.091" v="9" actId="1076"/>
        <pc:sldMkLst>
          <pc:docMk/>
          <pc:sldMk cId="3074528751" sldId="261"/>
        </pc:sldMkLst>
        <pc:spChg chg="add mod ord">
          <ac:chgData name="Helen Cade (HEIW)" userId="27496f1f-9f1b-4111-9521-6e60be8726ef" providerId="ADAL" clId="{3FBCD7E9-12CF-40DE-8D85-F38836CFC737}" dt="2020-09-23T13:22:40.349" v="2" actId="700"/>
          <ac:spMkLst>
            <pc:docMk/>
            <pc:sldMk cId="3074528751" sldId="261"/>
            <ac:spMk id="2" creationId="{FC844632-6E2D-4084-BE7B-6144EA1B0A55}"/>
          </ac:spMkLst>
        </pc:spChg>
        <pc:spChg chg="mod ord">
          <ac:chgData name="Helen Cade (HEIW)" userId="27496f1f-9f1b-4111-9521-6e60be8726ef" providerId="ADAL" clId="{3FBCD7E9-12CF-40DE-8D85-F38836CFC737}" dt="2020-09-23T13:24:50.091" v="9" actId="1076"/>
          <ac:spMkLst>
            <pc:docMk/>
            <pc:sldMk cId="3074528751" sldId="261"/>
            <ac:spMk id="4" creationId="{EA5710E6-1E68-4EDD-98F8-C151969B5E49}"/>
          </ac:spMkLst>
        </pc:spChg>
      </pc:sldChg>
      <pc:sldChg chg="modSp mod modClrScheme chgLayout">
        <pc:chgData name="Helen Cade (HEIW)" userId="27496f1f-9f1b-4111-9521-6e60be8726ef" providerId="ADAL" clId="{3FBCD7E9-12CF-40DE-8D85-F38836CFC737}" dt="2020-09-23T13:22:53.003" v="4" actId="700"/>
        <pc:sldMkLst>
          <pc:docMk/>
          <pc:sldMk cId="3595123714" sldId="262"/>
        </pc:sldMkLst>
        <pc:spChg chg="mod ord">
          <ac:chgData name="Helen Cade (HEIW)" userId="27496f1f-9f1b-4111-9521-6e60be8726ef" providerId="ADAL" clId="{3FBCD7E9-12CF-40DE-8D85-F38836CFC737}" dt="2020-09-23T13:22:53.003" v="4" actId="700"/>
          <ac:spMkLst>
            <pc:docMk/>
            <pc:sldMk cId="3595123714" sldId="262"/>
            <ac:spMk id="4" creationId="{EA5710E6-1E68-4EDD-98F8-C151969B5E49}"/>
          </ac:spMkLst>
        </pc:spChg>
        <pc:spChg chg="mod ord">
          <ac:chgData name="Helen Cade (HEIW)" userId="27496f1f-9f1b-4111-9521-6e60be8726ef" providerId="ADAL" clId="{3FBCD7E9-12CF-40DE-8D85-F38836CFC737}" dt="2020-09-23T13:22:53.003" v="4" actId="700"/>
          <ac:spMkLst>
            <pc:docMk/>
            <pc:sldMk cId="3595123714" sldId="262"/>
            <ac:spMk id="5" creationId="{D0237369-37BB-4807-8497-77EBBA08F53F}"/>
          </ac:spMkLst>
        </pc:spChg>
      </pc:sldChg>
      <pc:sldChg chg="addSp delSp modSp mod modClrScheme chgLayout">
        <pc:chgData name="Helen Cade (HEIW)" userId="27496f1f-9f1b-4111-9521-6e60be8726ef" providerId="ADAL" clId="{3FBCD7E9-12CF-40DE-8D85-F38836CFC737}" dt="2020-09-23T13:25:07.834" v="12" actId="478"/>
        <pc:sldMkLst>
          <pc:docMk/>
          <pc:sldMk cId="95121336" sldId="263"/>
        </pc:sldMkLst>
        <pc:spChg chg="add del mod ord">
          <ac:chgData name="Helen Cade (HEIW)" userId="27496f1f-9f1b-4111-9521-6e60be8726ef" providerId="ADAL" clId="{3FBCD7E9-12CF-40DE-8D85-F38836CFC737}" dt="2020-09-23T13:25:07.834" v="12" actId="478"/>
          <ac:spMkLst>
            <pc:docMk/>
            <pc:sldMk cId="95121336" sldId="263"/>
            <ac:spMk id="2" creationId="{7DC3AC11-9C90-471D-9986-2A32F49B24A3}"/>
          </ac:spMkLst>
        </pc:spChg>
        <pc:spChg chg="add del mod ord">
          <ac:chgData name="Helen Cade (HEIW)" userId="27496f1f-9f1b-4111-9521-6e60be8726ef" providerId="ADAL" clId="{3FBCD7E9-12CF-40DE-8D85-F38836CFC737}" dt="2020-09-23T13:25:03.741" v="10" actId="478"/>
          <ac:spMkLst>
            <pc:docMk/>
            <pc:sldMk cId="95121336" sldId="263"/>
            <ac:spMk id="3" creationId="{4A16E9E3-AC98-467F-98E7-E755A89882F5}"/>
          </ac:spMkLst>
        </pc:spChg>
      </pc:sldChg>
    </pc:docChg>
  </pc:docChgLst>
  <pc:docChgLst>
    <pc:chgData name="Helen Cade (HEIW)" userId="S::helen.cade@wales.nhs.uk::27496f1f-9f1b-4111-9521-6e60be8726ef" providerId="AD" clId="Web-{D2BE46DF-18A2-67A3-4815-4D2EBE0D2AC1}"/>
    <pc:docChg chg="modSld">
      <pc:chgData name="Helen Cade (HEIW)" userId="S::helen.cade@wales.nhs.uk::27496f1f-9f1b-4111-9521-6e60be8726ef" providerId="AD" clId="Web-{D2BE46DF-18A2-67A3-4815-4D2EBE0D2AC1}" dt="2020-09-23T12:14:02.848" v="0" actId="1076"/>
      <pc:docMkLst>
        <pc:docMk/>
      </pc:docMkLst>
      <pc:sldChg chg="modSp">
        <pc:chgData name="Helen Cade (HEIW)" userId="S::helen.cade@wales.nhs.uk::27496f1f-9f1b-4111-9521-6e60be8726ef" providerId="AD" clId="Web-{D2BE46DF-18A2-67A3-4815-4D2EBE0D2AC1}" dt="2020-09-23T12:14:02.848" v="0" actId="1076"/>
        <pc:sldMkLst>
          <pc:docMk/>
          <pc:sldMk cId="2316144373" sldId="257"/>
        </pc:sldMkLst>
        <pc:spChg chg="mod">
          <ac:chgData name="Helen Cade (HEIW)" userId="S::helen.cade@wales.nhs.uk::27496f1f-9f1b-4111-9521-6e60be8726ef" providerId="AD" clId="Web-{D2BE46DF-18A2-67A3-4815-4D2EBE0D2AC1}" dt="2020-09-23T12:14:02.848" v="0" actId="1076"/>
          <ac:spMkLst>
            <pc:docMk/>
            <pc:sldMk cId="2316144373" sldId="257"/>
            <ac:spMk id="2" creationId="{7F9E9334-A82E-48DA-B765-628DE5C2C68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AA3420-556E-4857-959C-7AFEA99BF06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1AABF6-C43B-49BE-AA05-63265ABD9375}">
      <dgm:prSet phldrT="[Text]"/>
      <dgm:spPr>
        <a:solidFill>
          <a:srgbClr val="489CC9"/>
        </a:solidFill>
        <a:ln w="19050">
          <a:solidFill>
            <a:srgbClr val="92D050"/>
          </a:solidFill>
        </a:ln>
      </dgm:spPr>
      <dgm:t>
        <a:bodyPr/>
        <a:lstStyle/>
        <a:p>
          <a:r>
            <a:rPr lang="en-GB" dirty="0"/>
            <a:t>School</a:t>
          </a:r>
        </a:p>
      </dgm:t>
    </dgm:pt>
    <dgm:pt modelId="{EF932886-39AB-492D-BB8F-CF6AEDD94F58}" type="parTrans" cxnId="{F59D9990-5C86-41A1-B4A4-6B7A36092A43}">
      <dgm:prSet/>
      <dgm:spPr/>
      <dgm:t>
        <a:bodyPr/>
        <a:lstStyle/>
        <a:p>
          <a:endParaRPr lang="en-GB"/>
        </a:p>
      </dgm:t>
    </dgm:pt>
    <dgm:pt modelId="{A50BE138-1B92-4182-B4A1-EF8896F5E799}" type="sibTrans" cxnId="{F59D9990-5C86-41A1-B4A4-6B7A36092A43}">
      <dgm:prSet/>
      <dgm:spPr/>
      <dgm:t>
        <a:bodyPr/>
        <a:lstStyle/>
        <a:p>
          <a:endParaRPr lang="en-GB"/>
        </a:p>
      </dgm:t>
    </dgm:pt>
    <dgm:pt modelId="{B4437BD7-43A7-4D53-AAD7-B36279E508FE}">
      <dgm:prSet phldrT="[Text]"/>
      <dgm:spPr>
        <a:solidFill>
          <a:srgbClr val="489CC9"/>
        </a:solidFill>
        <a:ln w="19050">
          <a:solidFill>
            <a:srgbClr val="92D050"/>
          </a:solidFill>
        </a:ln>
      </dgm:spPr>
      <dgm:t>
        <a:bodyPr/>
        <a:lstStyle/>
        <a:p>
          <a:r>
            <a:rPr lang="en-GB" dirty="0"/>
            <a:t>Job</a:t>
          </a:r>
        </a:p>
      </dgm:t>
    </dgm:pt>
    <dgm:pt modelId="{6B304E31-AAC9-410D-B378-3DE247FD25EE}" type="parTrans" cxnId="{1601501B-1B18-4DE5-8F53-00C5233C4B6E}">
      <dgm:prSet/>
      <dgm:spPr/>
      <dgm:t>
        <a:bodyPr/>
        <a:lstStyle/>
        <a:p>
          <a:endParaRPr lang="en-GB"/>
        </a:p>
      </dgm:t>
    </dgm:pt>
    <dgm:pt modelId="{A55E382E-3438-49CE-A62B-7179B92F68F4}" type="sibTrans" cxnId="{1601501B-1B18-4DE5-8F53-00C5233C4B6E}">
      <dgm:prSet/>
      <dgm:spPr/>
      <dgm:t>
        <a:bodyPr/>
        <a:lstStyle/>
        <a:p>
          <a:endParaRPr lang="en-GB"/>
        </a:p>
      </dgm:t>
    </dgm:pt>
    <dgm:pt modelId="{73D5D320-262C-4724-B3D6-8879405923E8}">
      <dgm:prSet phldrT="[Text]"/>
      <dgm:spPr>
        <a:solidFill>
          <a:srgbClr val="489CC9"/>
        </a:solidFill>
        <a:ln w="19050">
          <a:solidFill>
            <a:srgbClr val="92D050"/>
          </a:solidFill>
        </a:ln>
      </dgm:spPr>
      <dgm:t>
        <a:bodyPr/>
        <a:lstStyle/>
        <a:p>
          <a:r>
            <a:rPr lang="en-GB" dirty="0"/>
            <a:t>Retire</a:t>
          </a:r>
        </a:p>
      </dgm:t>
    </dgm:pt>
    <dgm:pt modelId="{70269631-4741-4FBD-B4FD-8C24C45150E4}" type="parTrans" cxnId="{325ECD34-07C8-488B-A7CC-5791F2998BED}">
      <dgm:prSet/>
      <dgm:spPr/>
      <dgm:t>
        <a:bodyPr/>
        <a:lstStyle/>
        <a:p>
          <a:endParaRPr lang="en-GB"/>
        </a:p>
      </dgm:t>
    </dgm:pt>
    <dgm:pt modelId="{12FF9898-EE50-44F2-A405-EF1C9F0F1875}" type="sibTrans" cxnId="{325ECD34-07C8-488B-A7CC-5791F2998BED}">
      <dgm:prSet/>
      <dgm:spPr/>
      <dgm:t>
        <a:bodyPr/>
        <a:lstStyle/>
        <a:p>
          <a:endParaRPr lang="en-GB"/>
        </a:p>
      </dgm:t>
    </dgm:pt>
    <dgm:pt modelId="{33B1160C-DA9B-4855-8087-B107248F883C}">
      <dgm:prSet/>
      <dgm:spPr>
        <a:solidFill>
          <a:srgbClr val="489CC9"/>
        </a:solidFill>
        <a:ln w="19050">
          <a:solidFill>
            <a:srgbClr val="92D050"/>
          </a:solidFill>
        </a:ln>
      </dgm:spPr>
      <dgm:t>
        <a:bodyPr/>
        <a:lstStyle/>
        <a:p>
          <a:r>
            <a:rPr lang="en-GB"/>
            <a:t>University</a:t>
          </a:r>
          <a:endParaRPr lang="en-GB" dirty="0"/>
        </a:p>
      </dgm:t>
    </dgm:pt>
    <dgm:pt modelId="{7F07B7E5-5675-430B-832F-94CE81E6B120}" type="parTrans" cxnId="{124BED16-3B33-4CF0-B95D-B4CA5DD0CB9C}">
      <dgm:prSet/>
      <dgm:spPr/>
      <dgm:t>
        <a:bodyPr/>
        <a:lstStyle/>
        <a:p>
          <a:endParaRPr lang="en-GB"/>
        </a:p>
      </dgm:t>
    </dgm:pt>
    <dgm:pt modelId="{F32758F2-CBBF-42A8-A46D-4FB22B830085}" type="sibTrans" cxnId="{124BED16-3B33-4CF0-B95D-B4CA5DD0CB9C}">
      <dgm:prSet/>
      <dgm:spPr/>
      <dgm:t>
        <a:bodyPr/>
        <a:lstStyle/>
        <a:p>
          <a:endParaRPr lang="en-GB"/>
        </a:p>
      </dgm:t>
    </dgm:pt>
    <dgm:pt modelId="{0CEE6DFA-CD81-4C8C-9A0F-3CC5D51F5EEA}" type="pres">
      <dgm:prSet presAssocID="{DAAA3420-556E-4857-959C-7AFEA99BF062}" presName="Name0" presStyleCnt="0">
        <dgm:presLayoutVars>
          <dgm:dir/>
          <dgm:animLvl val="lvl"/>
          <dgm:resizeHandles val="exact"/>
        </dgm:presLayoutVars>
      </dgm:prSet>
      <dgm:spPr/>
    </dgm:pt>
    <dgm:pt modelId="{E436C659-F07F-4823-8D20-22F1F1E6155D}" type="pres">
      <dgm:prSet presAssocID="{861AABF6-C43B-49BE-AA05-63265ABD9375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E3D680D-3F0D-498A-9816-24303C68D2EC}" type="pres">
      <dgm:prSet presAssocID="{A50BE138-1B92-4182-B4A1-EF8896F5E799}" presName="parTxOnlySpace" presStyleCnt="0"/>
      <dgm:spPr/>
    </dgm:pt>
    <dgm:pt modelId="{56A19A63-047E-467F-B42F-86C8F76C4BCB}" type="pres">
      <dgm:prSet presAssocID="{33B1160C-DA9B-4855-8087-B107248F883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772CAD8-94A0-4498-8711-94992B280BE0}" type="pres">
      <dgm:prSet presAssocID="{F32758F2-CBBF-42A8-A46D-4FB22B830085}" presName="parTxOnlySpace" presStyleCnt="0"/>
      <dgm:spPr/>
    </dgm:pt>
    <dgm:pt modelId="{AE67EE38-A89C-4728-B880-949533E6F3A4}" type="pres">
      <dgm:prSet presAssocID="{B4437BD7-43A7-4D53-AAD7-B36279E508FE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D7DA197-1FDE-4B1E-840C-B8FCBAC197C5}" type="pres">
      <dgm:prSet presAssocID="{A55E382E-3438-49CE-A62B-7179B92F68F4}" presName="parTxOnlySpace" presStyleCnt="0"/>
      <dgm:spPr/>
    </dgm:pt>
    <dgm:pt modelId="{A1800450-4C4E-4071-A161-84C4252BD7C2}" type="pres">
      <dgm:prSet presAssocID="{73D5D320-262C-4724-B3D6-8879405923E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24BED16-3B33-4CF0-B95D-B4CA5DD0CB9C}" srcId="{DAAA3420-556E-4857-959C-7AFEA99BF062}" destId="{33B1160C-DA9B-4855-8087-B107248F883C}" srcOrd="1" destOrd="0" parTransId="{7F07B7E5-5675-430B-832F-94CE81E6B120}" sibTransId="{F32758F2-CBBF-42A8-A46D-4FB22B830085}"/>
    <dgm:cxn modelId="{1601501B-1B18-4DE5-8F53-00C5233C4B6E}" srcId="{DAAA3420-556E-4857-959C-7AFEA99BF062}" destId="{B4437BD7-43A7-4D53-AAD7-B36279E508FE}" srcOrd="2" destOrd="0" parTransId="{6B304E31-AAC9-410D-B378-3DE247FD25EE}" sibTransId="{A55E382E-3438-49CE-A62B-7179B92F68F4}"/>
    <dgm:cxn modelId="{011F2C1F-7FBE-4C19-B071-6CF0D56BD892}" type="presOf" srcId="{B4437BD7-43A7-4D53-AAD7-B36279E508FE}" destId="{AE67EE38-A89C-4728-B880-949533E6F3A4}" srcOrd="0" destOrd="0" presId="urn:microsoft.com/office/officeart/2005/8/layout/chevron1"/>
    <dgm:cxn modelId="{325ECD34-07C8-488B-A7CC-5791F2998BED}" srcId="{DAAA3420-556E-4857-959C-7AFEA99BF062}" destId="{73D5D320-262C-4724-B3D6-8879405923E8}" srcOrd="3" destOrd="0" parTransId="{70269631-4741-4FBD-B4FD-8C24C45150E4}" sibTransId="{12FF9898-EE50-44F2-A405-EF1C9F0F1875}"/>
    <dgm:cxn modelId="{10EC9E71-9D93-470B-AD34-AAF6CCDE2292}" type="presOf" srcId="{861AABF6-C43B-49BE-AA05-63265ABD9375}" destId="{E436C659-F07F-4823-8D20-22F1F1E6155D}" srcOrd="0" destOrd="0" presId="urn:microsoft.com/office/officeart/2005/8/layout/chevron1"/>
    <dgm:cxn modelId="{72449D7B-46F8-4302-BD07-2BD4A25153AB}" type="presOf" srcId="{33B1160C-DA9B-4855-8087-B107248F883C}" destId="{56A19A63-047E-467F-B42F-86C8F76C4BCB}" srcOrd="0" destOrd="0" presId="urn:microsoft.com/office/officeart/2005/8/layout/chevron1"/>
    <dgm:cxn modelId="{F59D9990-5C86-41A1-B4A4-6B7A36092A43}" srcId="{DAAA3420-556E-4857-959C-7AFEA99BF062}" destId="{861AABF6-C43B-49BE-AA05-63265ABD9375}" srcOrd="0" destOrd="0" parTransId="{EF932886-39AB-492D-BB8F-CF6AEDD94F58}" sibTransId="{A50BE138-1B92-4182-B4A1-EF8896F5E799}"/>
    <dgm:cxn modelId="{F6CE9BE7-39FD-4CC8-A9A1-F148A223E78B}" type="presOf" srcId="{DAAA3420-556E-4857-959C-7AFEA99BF062}" destId="{0CEE6DFA-CD81-4C8C-9A0F-3CC5D51F5EEA}" srcOrd="0" destOrd="0" presId="urn:microsoft.com/office/officeart/2005/8/layout/chevron1"/>
    <dgm:cxn modelId="{10C8B8F5-6F0A-447F-B635-21CAAD7BE96F}" type="presOf" srcId="{73D5D320-262C-4724-B3D6-8879405923E8}" destId="{A1800450-4C4E-4071-A161-84C4252BD7C2}" srcOrd="0" destOrd="0" presId="urn:microsoft.com/office/officeart/2005/8/layout/chevron1"/>
    <dgm:cxn modelId="{CBBDE2B1-D530-49B9-9E48-D96DC110D622}" type="presParOf" srcId="{0CEE6DFA-CD81-4C8C-9A0F-3CC5D51F5EEA}" destId="{E436C659-F07F-4823-8D20-22F1F1E6155D}" srcOrd="0" destOrd="0" presId="urn:microsoft.com/office/officeart/2005/8/layout/chevron1"/>
    <dgm:cxn modelId="{0BF34B83-CEFA-4D19-96C5-84EC8DCCF4B0}" type="presParOf" srcId="{0CEE6DFA-CD81-4C8C-9A0F-3CC5D51F5EEA}" destId="{2E3D680D-3F0D-498A-9816-24303C68D2EC}" srcOrd="1" destOrd="0" presId="urn:microsoft.com/office/officeart/2005/8/layout/chevron1"/>
    <dgm:cxn modelId="{4260C6FC-AF21-4A35-A0F3-9D2037FD51DE}" type="presParOf" srcId="{0CEE6DFA-CD81-4C8C-9A0F-3CC5D51F5EEA}" destId="{56A19A63-047E-467F-B42F-86C8F76C4BCB}" srcOrd="2" destOrd="0" presId="urn:microsoft.com/office/officeart/2005/8/layout/chevron1"/>
    <dgm:cxn modelId="{76825006-2E92-4800-8B47-404BC58A403C}" type="presParOf" srcId="{0CEE6DFA-CD81-4C8C-9A0F-3CC5D51F5EEA}" destId="{9772CAD8-94A0-4498-8711-94992B280BE0}" srcOrd="3" destOrd="0" presId="urn:microsoft.com/office/officeart/2005/8/layout/chevron1"/>
    <dgm:cxn modelId="{56D7B2F1-CBE1-4A0B-AB2D-FFD89A59DB96}" type="presParOf" srcId="{0CEE6DFA-CD81-4C8C-9A0F-3CC5D51F5EEA}" destId="{AE67EE38-A89C-4728-B880-949533E6F3A4}" srcOrd="4" destOrd="0" presId="urn:microsoft.com/office/officeart/2005/8/layout/chevron1"/>
    <dgm:cxn modelId="{81CB59B9-FFB0-4CD6-A2C6-6F3C94A6589B}" type="presParOf" srcId="{0CEE6DFA-CD81-4C8C-9A0F-3CC5D51F5EEA}" destId="{7D7DA197-1FDE-4B1E-840C-B8FCBAC197C5}" srcOrd="5" destOrd="0" presId="urn:microsoft.com/office/officeart/2005/8/layout/chevron1"/>
    <dgm:cxn modelId="{069B5F27-FFD8-42F3-B881-45BFA948954E}" type="presParOf" srcId="{0CEE6DFA-CD81-4C8C-9A0F-3CC5D51F5EEA}" destId="{A1800450-4C4E-4071-A161-84C4252BD7C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6C659-F07F-4823-8D20-22F1F1E6155D}">
      <dsp:nvSpPr>
        <dsp:cNvPr id="0" name=""/>
        <dsp:cNvSpPr/>
      </dsp:nvSpPr>
      <dsp:spPr>
        <a:xfrm>
          <a:off x="3770" y="329437"/>
          <a:ext cx="2194718" cy="877887"/>
        </a:xfrm>
        <a:prstGeom prst="chevron">
          <a:avLst/>
        </a:prstGeom>
        <a:solidFill>
          <a:srgbClr val="489CC9"/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School</a:t>
          </a:r>
        </a:p>
      </dsp:txBody>
      <dsp:txXfrm>
        <a:off x="442714" y="329437"/>
        <a:ext cx="1316831" cy="877887"/>
      </dsp:txXfrm>
    </dsp:sp>
    <dsp:sp modelId="{56A19A63-047E-467F-B42F-86C8F76C4BCB}">
      <dsp:nvSpPr>
        <dsp:cNvPr id="0" name=""/>
        <dsp:cNvSpPr/>
      </dsp:nvSpPr>
      <dsp:spPr>
        <a:xfrm>
          <a:off x="1979017" y="329437"/>
          <a:ext cx="2194718" cy="877887"/>
        </a:xfrm>
        <a:prstGeom prst="chevron">
          <a:avLst/>
        </a:prstGeom>
        <a:solidFill>
          <a:srgbClr val="489CC9"/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University</a:t>
          </a:r>
          <a:endParaRPr lang="en-GB" sz="2300" kern="1200" dirty="0"/>
        </a:p>
      </dsp:txBody>
      <dsp:txXfrm>
        <a:off x="2417961" y="329437"/>
        <a:ext cx="1316831" cy="877887"/>
      </dsp:txXfrm>
    </dsp:sp>
    <dsp:sp modelId="{AE67EE38-A89C-4728-B880-949533E6F3A4}">
      <dsp:nvSpPr>
        <dsp:cNvPr id="0" name=""/>
        <dsp:cNvSpPr/>
      </dsp:nvSpPr>
      <dsp:spPr>
        <a:xfrm>
          <a:off x="3954264" y="329437"/>
          <a:ext cx="2194718" cy="877887"/>
        </a:xfrm>
        <a:prstGeom prst="chevron">
          <a:avLst/>
        </a:prstGeom>
        <a:solidFill>
          <a:srgbClr val="489CC9"/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Job</a:t>
          </a:r>
        </a:p>
      </dsp:txBody>
      <dsp:txXfrm>
        <a:off x="4393208" y="329437"/>
        <a:ext cx="1316831" cy="877887"/>
      </dsp:txXfrm>
    </dsp:sp>
    <dsp:sp modelId="{A1800450-4C4E-4071-A161-84C4252BD7C2}">
      <dsp:nvSpPr>
        <dsp:cNvPr id="0" name=""/>
        <dsp:cNvSpPr/>
      </dsp:nvSpPr>
      <dsp:spPr>
        <a:xfrm>
          <a:off x="5929510" y="329437"/>
          <a:ext cx="2194718" cy="877887"/>
        </a:xfrm>
        <a:prstGeom prst="chevron">
          <a:avLst/>
        </a:prstGeom>
        <a:solidFill>
          <a:srgbClr val="489CC9"/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Retire</a:t>
          </a:r>
        </a:p>
      </dsp:txBody>
      <dsp:txXfrm>
        <a:off x="6368454" y="329437"/>
        <a:ext cx="1316831" cy="877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D9AC1-6B4D-4BDC-BBC2-241F4B86E943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5F2A1-40B7-4B2D-82E8-1363D13BD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36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Points to note</a:t>
            </a:r>
          </a:p>
          <a:p>
            <a:endParaRPr lang="en-GB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Things are changing, Donaldson curriculum, building in careers throughout the curriculum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HEIW is invested in a national careers service for NHS Wales – works with education, Dept Work and Pensions, Veterans, Schools, Careers Services, Volunteering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Widening Access is key – across all areas of health (and social care)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Much longer careers – ½ century is a long….long…..time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Not unusual to have 2 or more careers within a lifetime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0" dirty="0"/>
              <a:t>Second chance?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Reality of balancing work, life, financing, training to do new careers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I’m going to show you a story………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5F2A1-40B7-4B2D-82E8-1363D13BD5B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358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Points to Note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Listen to this story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How HEIW helped to change this story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How we will change other stories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Age is no barrier – 54 starting </a:t>
            </a:r>
            <a:r>
              <a:rPr lang="en-GB" dirty="0" err="1"/>
              <a:t>eduction</a:t>
            </a:r>
            <a:r>
              <a:rPr lang="en-GB" dirty="0"/>
              <a:t> (Kerry was 47)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Background and previous education skill is no barrier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If you have the dream…..we can help make it a reality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5F2A1-40B7-4B2D-82E8-1363D13BD5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729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Points to Note</a:t>
            </a:r>
          </a:p>
          <a:p>
            <a:endParaRPr lang="en-GB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More people than ever in the NHS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More education commissioned than ever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Population curve shifting to the right (age)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/>
              <a:t>Working longer</a:t>
            </a:r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5F2A1-40B7-4B2D-82E8-1363D13BD5B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706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Points to Note</a:t>
            </a:r>
            <a:endParaRPr lang="en-GB" b="0" dirty="0"/>
          </a:p>
          <a:p>
            <a:r>
              <a:rPr lang="en-GB" b="0" dirty="0"/>
              <a:t>Learning doesn’t stop with registration</a:t>
            </a:r>
          </a:p>
          <a:p>
            <a:r>
              <a:rPr lang="en-GB" b="0" dirty="0"/>
              <a:t>Empower the learner to make career choices</a:t>
            </a:r>
          </a:p>
          <a:p>
            <a:r>
              <a:rPr lang="en-GB" b="0" dirty="0"/>
              <a:t>Learning helps cross over to other careers</a:t>
            </a:r>
          </a:p>
          <a:p>
            <a:endParaRPr lang="en-GB" b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Whole system, once for Wales approach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with regional variation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Building resilience into the system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Tripartite working arrangements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Distance and dispersed learning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Maximising digital solutions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Widening access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Tackling differential attainment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Flexible learning routes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New and innovative funding models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Core competences recognised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Recognised prior learning</a:t>
            </a:r>
          </a:p>
          <a:p>
            <a:endParaRPr lang="en-GB" b="1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Apprenticeships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Supporting Newly Qualified Staff Learning continues throughout career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Pathways become more flexible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Transferrable learning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Bite size learning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Step on, step off learning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Extend skills and knowledge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Regulatory Frameworks are more flexible</a:t>
            </a:r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5F2A1-40B7-4B2D-82E8-1363D13BD5B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11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Points to Note</a:t>
            </a:r>
          </a:p>
          <a:p>
            <a:endParaRPr lang="en-GB" b="1" dirty="0"/>
          </a:p>
          <a:p>
            <a:r>
              <a:rPr lang="en-GB" b="0" dirty="0"/>
              <a:t>Talk through each section in turn which starts at the ‘now’ and ends as the ‘could be’</a:t>
            </a:r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5F2A1-40B7-4B2D-82E8-1363D13BD5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7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8E32DC2-C944-4604-ACE2-1F2DA79069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0"/>
            <a:ext cx="12192000" cy="6835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31F7F8-43DE-43B4-A96D-FA89EBA9AF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304E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08E44-15D1-4F19-B6CB-076F80914C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904C1-82DB-44CD-900F-9493917F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B92AE-0C98-46FE-B51E-E16756721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2F9C5-8B5C-4553-A9D6-94EE7F91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2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120E6-7325-491B-B923-5E75D51C0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F2E34-6E14-4B15-9A8B-10C471AF4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92AD6-CC2F-49A3-8055-4AA70F71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5601D-1440-481B-BC97-634F788C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2DD3-9AC0-4C43-B9E3-378E9C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1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87BAD0-D80B-47EA-BA49-41E892980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986B0-5E7B-4A53-ADF3-FAD6BBA75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DCAA9-07B0-4878-8BFF-8E036FE6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EEA0D-3086-4A6C-A705-6ECD24FD9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824BE-81CB-477F-9C28-50DD37E5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3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D373CFAB-D521-4C54-872F-7A58F70A39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6" t="64493"/>
          <a:stretch/>
        </p:blipFill>
        <p:spPr>
          <a:xfrm>
            <a:off x="8804596" y="4422912"/>
            <a:ext cx="3387404" cy="243508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Cymru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iachach</a:t>
            </a:r>
            <a:endParaRPr lang="en-GB" sz="1400" b="1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workforce for a healthier Wales</a:t>
            </a:r>
          </a:p>
        </p:txBody>
      </p:sp>
    </p:spTree>
    <p:extLst>
      <p:ext uri="{BB962C8B-B14F-4D97-AF65-F5344CB8AC3E}">
        <p14:creationId xmlns:p14="http://schemas.microsoft.com/office/powerpoint/2010/main" val="120333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Cymru </a:t>
            </a:r>
            <a:r>
              <a:rPr lang="en-GB" sz="1400" b="1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iachach</a:t>
            </a:r>
            <a:endParaRPr lang="en-GB" sz="1400" b="1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workforce for a healthier Wales</a:t>
            </a:r>
          </a:p>
        </p:txBody>
      </p:sp>
      <p:pic>
        <p:nvPicPr>
          <p:cNvPr id="11" name="Picture 10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779BA8D9-4E95-4CD4-B948-83DD8A5DD5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41" t="62708"/>
          <a:stretch/>
        </p:blipFill>
        <p:spPr>
          <a:xfrm>
            <a:off x="8073294" y="4026567"/>
            <a:ext cx="4118705" cy="269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5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6C27-12D0-489A-B710-85A6D86D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B8879-40A0-4BD5-B514-F023CEE5A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3E19F-E381-49B6-B141-D93051618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3AD7F-6BAD-40C2-8400-C0AE21FE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DA710-4297-479F-A039-43D385F4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CF6FF-3E0D-4D97-92BD-F8E12566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87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DE9B-4657-486E-ABFE-F9979DD59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95A95-8E0D-45E6-B654-C468C4D07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DED45-70FF-4CA9-9B52-F3638F3F2A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ED3022-305C-43F6-B8F9-D94470045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8286AB-C1E2-4EBF-B2FD-226F88D17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26B2DC-D23A-48A6-9DA5-22B5B9290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C09B37-45BB-4DC9-B525-420EC6FB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165A6D-2AEB-4484-B9DC-044E082E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2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1784-2444-46CD-A909-1F945BD3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F7DA4-D042-4218-8893-684A13B46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FC1F5-6168-4C21-8361-2692E581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4B6E5-4DA5-49BD-994B-F4D9746A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8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B3F62D-ECA7-4F09-917E-ED857890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C23DC-5641-469B-B510-5281708F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17590-67B1-4EC4-A929-65C25694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1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6F6AD-2976-47A0-A263-686CB97B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0D6EC-A1AA-45ED-8906-F04A6A76E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55DDD-7C10-40CB-9BFD-714120773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6F921E-F75D-4CE0-98AD-D2C8BB9E1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5822D-7234-4196-907D-F38FD0951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37577-5C3C-4083-B3DF-A72C1656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2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B309F-7C81-4D0E-AFF5-D818231B6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BA84B-062E-4670-8C70-7BC9EF5E1F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437D9-39F9-4832-913F-CDD99A05C6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267F8-19A0-48EE-9FBA-2DB80155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1069-76D9-4C4A-A116-139C32EA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3CFDA-DE76-4595-BE6F-CC869DC2E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7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373A45-7DE3-41B8-848D-62645E14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3E814-DDCC-498A-B5EC-ACBC4EF03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534BE-D942-4DEB-B22C-90E1C91AA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DE46C-5AB6-45E5-9561-C4D852F59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67A35-F799-46A2-9B99-FEE8277DE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61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HywelDdaHealthBoard/videos/39673178422116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E9334-A82E-48DA-B765-628DE5C2C6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3460" y="2921341"/>
            <a:ext cx="9144000" cy="3138986"/>
          </a:xfrm>
        </p:spPr>
        <p:txBody>
          <a:bodyPr>
            <a:normAutofit fontScale="90000"/>
          </a:bodyPr>
          <a:lstStyle/>
          <a:p>
            <a:r>
              <a:rPr lang="en-GB" sz="3100" dirty="0" err="1">
                <a:solidFill>
                  <a:srgbClr val="575756"/>
                </a:solidFill>
                <a:ea typeface="Calibri" panose="020F0502020204030204" pitchFamily="34" charset="0"/>
              </a:rPr>
              <a:t>Gwireddu</a:t>
            </a:r>
            <a:r>
              <a:rPr lang="en-GB" sz="3100" dirty="0">
                <a:solidFill>
                  <a:srgbClr val="575756"/>
                </a:solidFill>
                <a:ea typeface="Calibri" panose="020F0502020204030204" pitchFamily="34" charset="0"/>
              </a:rPr>
              <a:t> </a:t>
            </a:r>
            <a:r>
              <a:rPr lang="en-GB" sz="3100" dirty="0" err="1">
                <a:solidFill>
                  <a:srgbClr val="575756"/>
                </a:solidFill>
                <a:ea typeface="Calibri" panose="020F0502020204030204" pitchFamily="34" charset="0"/>
              </a:rPr>
              <a:t>Uchelgais</a:t>
            </a:r>
            <a:br>
              <a:rPr lang="en-GB" sz="3100" dirty="0">
                <a:ea typeface="Calibri" panose="020F0502020204030204" pitchFamily="34" charset="0"/>
              </a:rPr>
            </a:br>
            <a:r>
              <a:rPr lang="en-GB" sz="3100" dirty="0"/>
              <a:t>Realising Ambition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Llwybrau</a:t>
            </a: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i </a:t>
            </a: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mewn</a:t>
            </a: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ac </a:t>
            </a: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allan</a:t>
            </a: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o </a:t>
            </a: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Addysg</a:t>
            </a: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b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</a:b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a </a:t>
            </a: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Hyfforddiant</a:t>
            </a: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yng</a:t>
            </a:r>
            <a: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2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Nghymru</a:t>
            </a:r>
            <a:br>
              <a:rPr lang="en-GB" sz="22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</a:br>
            <a:r>
              <a:rPr lang="en-GB" sz="2200" dirty="0"/>
              <a:t>Routes in and out of education</a:t>
            </a:r>
            <a:br>
              <a:rPr lang="en-GB" sz="2200" dirty="0"/>
            </a:br>
            <a:r>
              <a:rPr lang="en-GB" sz="2200" dirty="0"/>
              <a:t> and training in Wales</a:t>
            </a:r>
            <a:br>
              <a:rPr lang="en-GB" sz="3100" dirty="0"/>
            </a:br>
            <a:br>
              <a:rPr lang="en-GB" sz="2000" dirty="0"/>
            </a:br>
            <a:r>
              <a:rPr lang="en-GB" sz="3100" dirty="0"/>
              <a:t>Angela Parry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Pennaeth</a:t>
            </a:r>
            <a: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Nyrsio</a:t>
            </a:r>
            <a: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Dros</a:t>
            </a:r>
            <a: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Dro</a:t>
            </a:r>
            <a:b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</a:br>
            <a:r>
              <a:rPr lang="en-GB" sz="2000" dirty="0"/>
              <a:t> Director of Nursing</a:t>
            </a:r>
            <a:br>
              <a:rPr lang="en-GB" sz="2000" dirty="0"/>
            </a:br>
            <a:br>
              <a:rPr lang="en-GB" sz="2000" dirty="0"/>
            </a:br>
            <a:r>
              <a:rPr lang="en-GB" sz="3100" dirty="0"/>
              <a:t>Angie Oliver</a:t>
            </a:r>
            <a:br>
              <a:rPr lang="en-GB" sz="2000" dirty="0"/>
            </a:br>
            <a:br>
              <a:rPr lang="en-GB" sz="2000" dirty="0">
                <a:solidFill>
                  <a:srgbClr val="575756"/>
                </a:solidFill>
              </a:rPr>
            </a:b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Dirprwy</a:t>
            </a:r>
            <a: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Gyfarwyddwr</a:t>
            </a:r>
            <a: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Datblygu'r</a:t>
            </a:r>
            <a:r>
              <a:rPr lang="en-GB" sz="20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Gweithlu a DG</a:t>
            </a:r>
            <a:r>
              <a:rPr lang="en-GB" sz="2000" dirty="0">
                <a:effectLst/>
                <a:ea typeface="Calibri" panose="020F0502020204030204" pitchFamily="34" charset="0"/>
              </a:rPr>
              <a:t> </a:t>
            </a:r>
            <a:br>
              <a:rPr lang="en-GB" sz="2000" dirty="0">
                <a:effectLst/>
                <a:ea typeface="Calibri" panose="020F0502020204030204" pitchFamily="34" charset="0"/>
              </a:rPr>
            </a:br>
            <a:r>
              <a:rPr lang="en-GB" sz="2000" dirty="0"/>
              <a:t>Deputy Director of Workforce </a:t>
            </a:r>
            <a:br>
              <a:rPr lang="en-GB" sz="2000" dirty="0"/>
            </a:br>
            <a:r>
              <a:rPr lang="en-GB" sz="2000" dirty="0"/>
              <a:t>&amp; Organisational Development</a:t>
            </a:r>
          </a:p>
        </p:txBody>
      </p:sp>
    </p:spTree>
    <p:extLst>
      <p:ext uri="{BB962C8B-B14F-4D97-AF65-F5344CB8AC3E}">
        <p14:creationId xmlns:p14="http://schemas.microsoft.com/office/powerpoint/2010/main" val="2316144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5710E6-1E68-4EDD-98F8-C151969B5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90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575756"/>
                </a:solidFill>
              </a:rPr>
              <a:t>Dull </a:t>
            </a:r>
            <a:r>
              <a:rPr lang="en-GB" sz="2800" dirty="0" err="1">
                <a:solidFill>
                  <a:srgbClr val="575756"/>
                </a:solidFill>
              </a:rPr>
              <a:t>Traddodiadol</a:t>
            </a:r>
            <a:r>
              <a:rPr lang="en-GB" sz="2800" dirty="0">
                <a:solidFill>
                  <a:srgbClr val="575756"/>
                </a:solidFill>
              </a:rPr>
              <a:t>  </a:t>
            </a:r>
            <a:r>
              <a:rPr lang="en-GB" sz="2800" dirty="0"/>
              <a:t>Traditional Approach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F3F2B7-1C5B-4BDB-8AFD-05294ADFE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8548D529-7505-4331-A275-DC13D6ACFE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7990641"/>
              </p:ext>
            </p:extLst>
          </p:nvPr>
        </p:nvGraphicFramePr>
        <p:xfrm>
          <a:off x="732692" y="937349"/>
          <a:ext cx="8128000" cy="1536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39B3594-0F15-4190-B708-E2510F723F85}"/>
              </a:ext>
            </a:extLst>
          </p:cNvPr>
          <p:cNvSpPr txBox="1"/>
          <p:nvPr/>
        </p:nvSpPr>
        <p:spPr>
          <a:xfrm>
            <a:off x="732692" y="3048000"/>
            <a:ext cx="900918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wasn’t fully aware of  the opportunities when I chose my course.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made the wrong choice.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career isn’t for 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is not my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BB1CA8A7-698A-4AEC-978C-CE6B2BCA2EBD}"/>
              </a:ext>
            </a:extLst>
          </p:cNvPr>
          <p:cNvSpPr txBox="1">
            <a:spLocks/>
          </p:cNvSpPr>
          <p:nvPr/>
        </p:nvSpPr>
        <p:spPr>
          <a:xfrm>
            <a:off x="732692" y="2255768"/>
            <a:ext cx="4191000" cy="792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32508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/>
              <a:t>But what if……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DDAC0C17-F663-4476-92EF-52786E0F8681}"/>
              </a:ext>
            </a:extLst>
          </p:cNvPr>
          <p:cNvSpPr txBox="1">
            <a:spLocks/>
          </p:cNvSpPr>
          <p:nvPr/>
        </p:nvSpPr>
        <p:spPr>
          <a:xfrm>
            <a:off x="732692" y="4633083"/>
            <a:ext cx="9009185" cy="792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32508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/>
              <a:t>Am I really stuck here for best part of 50 years?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7783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5710E6-1E68-4EDD-98F8-C151969B5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err="1">
                <a:solidFill>
                  <a:srgbClr val="575756"/>
                </a:solidFill>
              </a:rPr>
              <a:t>Gwireddu</a:t>
            </a:r>
            <a:r>
              <a:rPr lang="en-GB" sz="3100" dirty="0">
                <a:solidFill>
                  <a:srgbClr val="575756"/>
                </a:solidFill>
              </a:rPr>
              <a:t> </a:t>
            </a:r>
            <a:r>
              <a:rPr lang="en-GB" sz="3100" dirty="0" err="1">
                <a:solidFill>
                  <a:srgbClr val="575756"/>
                </a:solidFill>
              </a:rPr>
              <a:t>Uchelgais</a:t>
            </a:r>
            <a:r>
              <a:rPr lang="en-GB" sz="3100" dirty="0">
                <a:solidFill>
                  <a:srgbClr val="575756"/>
                </a:solidFill>
              </a:rPr>
              <a:t>: Sut </a:t>
            </a:r>
            <a:r>
              <a:rPr lang="en-GB" sz="3100" dirty="0" err="1">
                <a:solidFill>
                  <a:srgbClr val="575756"/>
                </a:solidFill>
              </a:rPr>
              <a:t>olwg</a:t>
            </a:r>
            <a:r>
              <a:rPr lang="en-GB" sz="3100" dirty="0">
                <a:solidFill>
                  <a:srgbClr val="575756"/>
                </a:solidFill>
              </a:rPr>
              <a:t> </a:t>
            </a:r>
            <a:r>
              <a:rPr lang="en-GB" sz="3100" dirty="0" err="1">
                <a:solidFill>
                  <a:srgbClr val="575756"/>
                </a:solidFill>
              </a:rPr>
              <a:t>sydd</a:t>
            </a:r>
            <a:r>
              <a:rPr lang="en-GB" sz="3100" dirty="0">
                <a:solidFill>
                  <a:srgbClr val="575756"/>
                </a:solidFill>
              </a:rPr>
              <a:t> </a:t>
            </a:r>
            <a:r>
              <a:rPr lang="en-GB" sz="3100" dirty="0" err="1">
                <a:solidFill>
                  <a:srgbClr val="575756"/>
                </a:solidFill>
              </a:rPr>
              <a:t>ar</a:t>
            </a:r>
            <a:r>
              <a:rPr lang="en-GB" sz="3100" dirty="0">
                <a:solidFill>
                  <a:srgbClr val="575756"/>
                </a:solidFill>
              </a:rPr>
              <a:t> </a:t>
            </a:r>
            <a:r>
              <a:rPr lang="en-GB" sz="3100" dirty="0" err="1">
                <a:solidFill>
                  <a:srgbClr val="575756"/>
                </a:solidFill>
              </a:rPr>
              <a:t>lwyddiant</a:t>
            </a:r>
            <a:r>
              <a:rPr lang="en-GB" sz="3100" dirty="0">
                <a:solidFill>
                  <a:srgbClr val="575756"/>
                </a:solidFill>
              </a:rPr>
              <a:t>?</a:t>
            </a:r>
            <a:br>
              <a:rPr lang="en-GB" sz="3100" dirty="0">
                <a:solidFill>
                  <a:srgbClr val="575756"/>
                </a:solidFill>
              </a:rPr>
            </a:br>
            <a:r>
              <a:rPr lang="en-GB" sz="3100" dirty="0"/>
              <a:t>Realising Ambition:  What does success look like?  </a:t>
            </a:r>
            <a:br>
              <a:rPr lang="en-GB" sz="3100" dirty="0"/>
            </a:br>
            <a:br>
              <a:rPr lang="en-GB" sz="3100" dirty="0"/>
            </a:br>
            <a:r>
              <a:rPr lang="en-GB" dirty="0" err="1">
                <a:solidFill>
                  <a:srgbClr val="575756"/>
                </a:solidFill>
              </a:rPr>
              <a:t>Stori</a:t>
            </a:r>
            <a:r>
              <a:rPr lang="en-GB" dirty="0"/>
              <a:t> Kerry’s Story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237369-37BB-4807-8497-77EBBA08F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41C996-6039-463B-9A36-CBB6D3856822}"/>
              </a:ext>
            </a:extLst>
          </p:cNvPr>
          <p:cNvSpPr txBox="1"/>
          <p:nvPr/>
        </p:nvSpPr>
        <p:spPr>
          <a:xfrm>
            <a:off x="4270248" y="2754234"/>
            <a:ext cx="5020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hlinkClick r:id="rId3"/>
              </a:rPr>
              <a:t>https://www.facebook.com/HywelDdaHealthBoard/videos/396731784221168/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E1641-19B8-4F9B-ADB6-275F0099E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8161" y="2165758"/>
            <a:ext cx="2583835" cy="226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88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5710E6-1E68-4EDD-98F8-C151969B5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713" y="-27987"/>
            <a:ext cx="10515600" cy="1325563"/>
          </a:xfrm>
        </p:spPr>
        <p:txBody>
          <a:bodyPr>
            <a:normAutofit/>
          </a:bodyPr>
          <a:lstStyle/>
          <a:p>
            <a:r>
              <a:rPr lang="en-GB" sz="3100" dirty="0">
                <a:solidFill>
                  <a:srgbClr val="575756"/>
                </a:solidFill>
              </a:rPr>
              <a:t>Ein </a:t>
            </a:r>
            <a:r>
              <a:rPr lang="en-GB" sz="3100" dirty="0" err="1">
                <a:solidFill>
                  <a:srgbClr val="575756"/>
                </a:solidFill>
              </a:rPr>
              <a:t>Gweithlu</a:t>
            </a:r>
            <a:r>
              <a:rPr lang="en-GB" sz="3100" dirty="0">
                <a:solidFill>
                  <a:srgbClr val="575756"/>
                </a:solidFill>
              </a:rPr>
              <a:t> – </a:t>
            </a:r>
            <a:r>
              <a:rPr lang="en-GB" sz="3100" dirty="0" err="1">
                <a:solidFill>
                  <a:srgbClr val="575756"/>
                </a:solidFill>
              </a:rPr>
              <a:t>pobl</a:t>
            </a:r>
            <a:r>
              <a:rPr lang="en-GB" sz="3100" dirty="0">
                <a:solidFill>
                  <a:srgbClr val="575756"/>
                </a:solidFill>
              </a:rPr>
              <a:t> Cymru</a:t>
            </a:r>
            <a:br>
              <a:rPr lang="en-GB" dirty="0"/>
            </a:br>
            <a:r>
              <a:rPr lang="en-GB" sz="3100" dirty="0"/>
              <a:t>Our Workforce – the people of Wales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844632-6E2D-4084-BE7B-6144EA1B0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688D2D-28E4-47EF-A49B-C5B2BC5C8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15" y="3318608"/>
            <a:ext cx="3628787" cy="23303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642EBC-A2C3-4EF5-AA85-68F947CD4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713" y="1105147"/>
            <a:ext cx="3656111" cy="20860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3CD2AF-9B08-48D2-A89B-1BC86DAFD5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9616" y="1123799"/>
            <a:ext cx="3876893" cy="24279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0A252F-BC2F-4964-9DE3-45225601D8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384" y="3497839"/>
            <a:ext cx="3987232" cy="19718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8976137-8CC9-4043-A443-EC53FFF4A5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384" y="1123799"/>
            <a:ext cx="3593944" cy="197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528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5710E6-1E68-4EDD-98F8-C151969B5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575756"/>
                </a:solidFill>
              </a:rPr>
              <a:t>Gall </a:t>
            </a:r>
            <a:r>
              <a:rPr lang="en-GB" sz="2800" dirty="0" err="1">
                <a:solidFill>
                  <a:srgbClr val="575756"/>
                </a:solidFill>
              </a:rPr>
              <a:t>fod</a:t>
            </a:r>
            <a:r>
              <a:rPr lang="en-GB" sz="2800" dirty="0">
                <a:solidFill>
                  <a:srgbClr val="575756"/>
                </a:solidFill>
              </a:rPr>
              <a:t> yn </a:t>
            </a:r>
            <a:r>
              <a:rPr lang="en-GB" sz="2800" dirty="0" err="1">
                <a:solidFill>
                  <a:srgbClr val="575756"/>
                </a:solidFill>
              </a:rPr>
              <a:t>wahanol</a:t>
            </a:r>
            <a:r>
              <a:rPr lang="en-GB" sz="2800" dirty="0">
                <a:solidFill>
                  <a:srgbClr val="575756"/>
                </a:solidFill>
              </a:rPr>
              <a:t> – </a:t>
            </a:r>
            <a:r>
              <a:rPr lang="en-GB" sz="2800" dirty="0" err="1">
                <a:solidFill>
                  <a:srgbClr val="575756"/>
                </a:solidFill>
              </a:rPr>
              <a:t>sut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rydym</a:t>
            </a:r>
            <a:r>
              <a:rPr lang="en-GB" sz="2800" dirty="0">
                <a:solidFill>
                  <a:srgbClr val="575756"/>
                </a:solidFill>
              </a:rPr>
              <a:t> yn </a:t>
            </a:r>
            <a:r>
              <a:rPr lang="en-GB" sz="2800" dirty="0" err="1">
                <a:solidFill>
                  <a:srgbClr val="575756"/>
                </a:solidFill>
              </a:rPr>
              <a:t>newid</a:t>
            </a:r>
            <a:r>
              <a:rPr lang="en-GB" sz="2800" dirty="0">
                <a:solidFill>
                  <a:srgbClr val="575756"/>
                </a:solidFill>
              </a:rPr>
              <a:t> y </a:t>
            </a:r>
            <a:r>
              <a:rPr lang="en-GB" sz="2800" dirty="0" err="1">
                <a:solidFill>
                  <a:srgbClr val="575756"/>
                </a:solidFill>
              </a:rPr>
              <a:t>stori</a:t>
            </a:r>
            <a:r>
              <a:rPr lang="en-GB" sz="2800" dirty="0">
                <a:solidFill>
                  <a:srgbClr val="575756"/>
                </a:solidFill>
              </a:rPr>
              <a:t>                 </a:t>
            </a:r>
            <a:br>
              <a:rPr lang="en-GB" sz="2800" dirty="0">
                <a:solidFill>
                  <a:srgbClr val="FF0000"/>
                </a:solidFill>
              </a:rPr>
            </a:br>
            <a:r>
              <a:rPr lang="en-GB" sz="2800" dirty="0"/>
              <a:t>It can be different – how we are changing the story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237369-37BB-4807-8497-77EBBA08F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/>
              <a:t>Commissioning Education differently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Once for Wales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Resilience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Dispersed learning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Digital solutions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Widening Access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Flexible learning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endParaRPr lang="en-GB" sz="2000" dirty="0"/>
          </a:p>
          <a:p>
            <a:endParaRPr lang="en-GB" sz="2000" b="1" dirty="0"/>
          </a:p>
          <a:p>
            <a:endParaRPr lang="en-GB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9AA503-4744-486D-BCA6-579E87215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749" y="2046207"/>
            <a:ext cx="1888251" cy="2347749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5BF2881-F83C-4DF7-91C6-810ADA25D786}"/>
              </a:ext>
            </a:extLst>
          </p:cNvPr>
          <p:cNvSpPr txBox="1">
            <a:spLocks/>
          </p:cNvSpPr>
          <p:nvPr/>
        </p:nvSpPr>
        <p:spPr>
          <a:xfrm>
            <a:off x="6479930" y="1570954"/>
            <a:ext cx="4925157" cy="30499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Changing the shape of our workforce</a:t>
            </a:r>
          </a:p>
          <a:p>
            <a:endParaRPr lang="en-GB" sz="2000" b="1" dirty="0"/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Apprenticeships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Supporting Newly Qualified Staff 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Continuous learning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Flexible learning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Work-based learning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Transferrable learning</a:t>
            </a:r>
          </a:p>
          <a:p>
            <a:pPr marL="285750" indent="-28575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Extended skills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b="1" dirty="0"/>
          </a:p>
          <a:p>
            <a:endParaRPr lang="en-GB" sz="2000" b="1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60826BC-35AA-4326-A61F-8F05B0253C3A}"/>
              </a:ext>
            </a:extLst>
          </p:cNvPr>
          <p:cNvSpPr txBox="1">
            <a:spLocks/>
          </p:cNvSpPr>
          <p:nvPr/>
        </p:nvSpPr>
        <p:spPr>
          <a:xfrm>
            <a:off x="434729" y="4698687"/>
            <a:ext cx="11424140" cy="794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757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325083"/>
                </a:solidFill>
              </a:rPr>
              <a:t>Enabling our people to realise their dreams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325083"/>
                </a:solidFill>
              </a:rPr>
              <a:t>Delivering workforce transformation and sustainability</a:t>
            </a:r>
            <a:endParaRPr lang="en-GB" sz="2400" dirty="0">
              <a:solidFill>
                <a:srgbClr val="325083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800" dirty="0">
              <a:solidFill>
                <a:srgbClr val="325083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800" b="1" dirty="0">
              <a:solidFill>
                <a:srgbClr val="325083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800" b="1" dirty="0">
              <a:solidFill>
                <a:srgbClr val="3250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23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B67D67-3858-4B64-9C01-EB9172F4054D}"/>
              </a:ext>
            </a:extLst>
          </p:cNvPr>
          <p:cNvCxnSpPr>
            <a:cxnSpLocks/>
          </p:cNvCxnSpPr>
          <p:nvPr/>
        </p:nvCxnSpPr>
        <p:spPr>
          <a:xfrm flipH="1">
            <a:off x="1145328" y="269255"/>
            <a:ext cx="25592" cy="53580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5AAB538-3711-4483-B16C-4A3761D3C56B}"/>
              </a:ext>
            </a:extLst>
          </p:cNvPr>
          <p:cNvSpPr/>
          <p:nvPr/>
        </p:nvSpPr>
        <p:spPr>
          <a:xfrm>
            <a:off x="2056112" y="5235199"/>
            <a:ext cx="4692290" cy="6954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2 Diploma / Apprenticeship </a:t>
            </a:r>
          </a:p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‘apprenticeship’ funding or HEIW/HB if apprenticeship funding not available (incl. Lev 1 Key Skills) - Staff on current salary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FEB947-91AE-4887-8038-E7D5E4E632A6}"/>
              </a:ext>
            </a:extLst>
          </p:cNvPr>
          <p:cNvSpPr/>
          <p:nvPr/>
        </p:nvSpPr>
        <p:spPr>
          <a:xfrm>
            <a:off x="2056111" y="4567552"/>
            <a:ext cx="4677753" cy="6267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3 Diploma/Apprenticeship </a:t>
            </a:r>
          </a:p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apprenticeship funding or HEIW/HB (incl. Lev 2Key Skills)* if apprenticeship funding not available - Staff on current salary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ABB092-AEBC-4D08-B6CC-6CC2F385B502}"/>
              </a:ext>
            </a:extLst>
          </p:cNvPr>
          <p:cNvSpPr/>
          <p:nvPr/>
        </p:nvSpPr>
        <p:spPr>
          <a:xfrm>
            <a:off x="2056111" y="3863394"/>
            <a:ext cx="3397960" cy="668784"/>
          </a:xfrm>
          <a:prstGeom prst="rect">
            <a:avLst/>
          </a:prstGeom>
          <a:solidFill>
            <a:srgbClr val="C0B0E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4 Certificate in Healthcare (1-2 years)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Fees = HEIW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 = Salary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183604-915F-4C1A-8ACE-AE22EAD3C244}"/>
              </a:ext>
            </a:extLst>
          </p:cNvPr>
          <p:cNvSpPr/>
          <p:nvPr/>
        </p:nvSpPr>
        <p:spPr>
          <a:xfrm>
            <a:off x="5479813" y="2122877"/>
            <a:ext cx="1859034" cy="24297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Pre-registration degree programmes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years part time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(22hrs p/w)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Fees = HEIW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+ 16 hours salary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HB/Trusts fund remaining 6 hours salary 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(plus remaining hours as per substantive contract)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491896-412A-4C9F-ABD0-1D4816340D95}"/>
              </a:ext>
            </a:extLst>
          </p:cNvPr>
          <p:cNvSpPr/>
          <p:nvPr/>
        </p:nvSpPr>
        <p:spPr>
          <a:xfrm>
            <a:off x="3643884" y="2137755"/>
            <a:ext cx="1810187" cy="1707952"/>
          </a:xfrm>
          <a:prstGeom prst="rect">
            <a:avLst/>
          </a:prstGeom>
          <a:solidFill>
            <a:srgbClr val="FFCCFF"/>
          </a:solidFill>
          <a:ln>
            <a:solidFill>
              <a:srgbClr val="FFFF9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Pre-registration degree programme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years 9month part time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salary/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Secondment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as per 4 </a:t>
            </a: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 time programme</a:t>
            </a: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" name="Rounded Rectangle 77">
            <a:extLst>
              <a:ext uri="{FF2B5EF4-FFF2-40B4-BE49-F238E27FC236}">
                <a16:creationId xmlns:a16="http://schemas.microsoft.com/office/drawing/2014/main" id="{C561936F-A111-402E-9A8B-AA11F7F1EE89}"/>
              </a:ext>
            </a:extLst>
          </p:cNvPr>
          <p:cNvSpPr/>
          <p:nvPr/>
        </p:nvSpPr>
        <p:spPr>
          <a:xfrm>
            <a:off x="1253105" y="231115"/>
            <a:ext cx="6885813" cy="798189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Gwnaed</a:t>
            </a:r>
            <a:r>
              <a:rPr lang="en-GB" sz="2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yng</a:t>
            </a:r>
            <a:r>
              <a:rPr lang="en-GB" sz="2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Nghymru</a:t>
            </a:r>
            <a:r>
              <a:rPr lang="en-GB" sz="28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 </a:t>
            </a:r>
            <a:r>
              <a:rPr lang="en-GB" sz="28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weledigaeth</a:t>
            </a:r>
            <a:endParaRPr lang="en-GB" sz="2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Made in Wales – The vision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AC4A0-32E0-4575-AC51-AFF6BD4842B7}"/>
              </a:ext>
            </a:extLst>
          </p:cNvPr>
          <p:cNvSpPr/>
          <p:nvPr/>
        </p:nvSpPr>
        <p:spPr>
          <a:xfrm>
            <a:off x="195064" y="4254698"/>
            <a:ext cx="830982" cy="3388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HCA B2</a:t>
            </a:r>
            <a:endParaRPr lang="en-GB" sz="11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0B8363-779D-40BE-B780-34A57D222735}"/>
              </a:ext>
            </a:extLst>
          </p:cNvPr>
          <p:cNvSpPr/>
          <p:nvPr/>
        </p:nvSpPr>
        <p:spPr>
          <a:xfrm>
            <a:off x="148470" y="3699738"/>
            <a:ext cx="870960" cy="5830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Senior HCA B3</a:t>
            </a:r>
            <a:endParaRPr lang="en-GB" sz="11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E6AC19-75FE-4879-B73C-7C9BB7CB5788}"/>
              </a:ext>
            </a:extLst>
          </p:cNvPr>
          <p:cNvSpPr/>
          <p:nvPr/>
        </p:nvSpPr>
        <p:spPr>
          <a:xfrm>
            <a:off x="148469" y="1886999"/>
            <a:ext cx="899465" cy="18868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Asst. Practitioner</a:t>
            </a:r>
          </a:p>
          <a:p>
            <a:pPr algn="ctr"/>
            <a:r>
              <a:rPr lang="en-GB" sz="1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(B4)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7CC5B-0B1F-40F9-88F6-CAE46CEF74E0}"/>
              </a:ext>
            </a:extLst>
          </p:cNvPr>
          <p:cNvSpPr/>
          <p:nvPr/>
        </p:nvSpPr>
        <p:spPr>
          <a:xfrm>
            <a:off x="6719836" y="4593597"/>
            <a:ext cx="4743474" cy="600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‘A’ Levels (or equivalent)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04823A-8B69-44F8-87B0-77454628D485}"/>
              </a:ext>
            </a:extLst>
          </p:cNvPr>
          <p:cNvSpPr/>
          <p:nvPr/>
        </p:nvSpPr>
        <p:spPr>
          <a:xfrm>
            <a:off x="6733865" y="5235199"/>
            <a:ext cx="4743474" cy="6687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GCSE incl. </a:t>
            </a: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Maths (or equivalent)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4D62F0-D883-4828-9C7F-A6BE53D8C06F}"/>
              </a:ext>
            </a:extLst>
          </p:cNvPr>
          <p:cNvSpPr/>
          <p:nvPr/>
        </p:nvSpPr>
        <p:spPr>
          <a:xfrm>
            <a:off x="7364589" y="2122625"/>
            <a:ext cx="1972544" cy="24095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Pre-registration degree programmes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years full time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Fees Covered by HEIW</a:t>
            </a:r>
          </a:p>
          <a:p>
            <a:pPr algn="ctr"/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Bursary Available (no repayment)* in addition to student loan</a:t>
            </a: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B82BB22-5A70-4E67-8204-604912BE4E3F}"/>
              </a:ext>
            </a:extLst>
          </p:cNvPr>
          <p:cNvCxnSpPr>
            <a:cxnSpLocks/>
          </p:cNvCxnSpPr>
          <p:nvPr/>
        </p:nvCxnSpPr>
        <p:spPr>
          <a:xfrm>
            <a:off x="1026045" y="2030421"/>
            <a:ext cx="399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A8F609D-C6DB-4825-BE15-27A0280DCEA6}"/>
              </a:ext>
            </a:extLst>
          </p:cNvPr>
          <p:cNvSpPr txBox="1"/>
          <p:nvPr/>
        </p:nvSpPr>
        <p:spPr>
          <a:xfrm>
            <a:off x="245864" y="423922"/>
            <a:ext cx="776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Typical Role (Wales</a:t>
            </a:r>
            <a:r>
              <a:rPr lang="en-GB" sz="1400" dirty="0"/>
              <a:t>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BC1A009-8A66-48EE-9A6D-C1E03B559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7338" y="123228"/>
            <a:ext cx="1712555" cy="106296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267E883-9CE7-4C3C-93BF-0209B327A12D}"/>
              </a:ext>
            </a:extLst>
          </p:cNvPr>
          <p:cNvSpPr/>
          <p:nvPr/>
        </p:nvSpPr>
        <p:spPr>
          <a:xfrm>
            <a:off x="2056111" y="3006553"/>
            <a:ext cx="1559270" cy="8391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5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 be developed</a:t>
            </a:r>
          </a:p>
          <a:p>
            <a:pPr algn="ctr"/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1BCE76-6326-4D15-899B-B94C91543901}"/>
              </a:ext>
            </a:extLst>
          </p:cNvPr>
          <p:cNvSpPr/>
          <p:nvPr/>
        </p:nvSpPr>
        <p:spPr>
          <a:xfrm>
            <a:off x="2027607" y="2116655"/>
            <a:ext cx="1585384" cy="9222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6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 be developed)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2E3AF4-1AF0-4DE1-9E3E-371AF2228759}"/>
              </a:ext>
            </a:extLst>
          </p:cNvPr>
          <p:cNvSpPr txBox="1"/>
          <p:nvPr/>
        </p:nvSpPr>
        <p:spPr>
          <a:xfrm>
            <a:off x="1253105" y="1853839"/>
            <a:ext cx="677108" cy="354608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All elements  build to  pre-registration 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Degree  Qualification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51CEF9-A0E1-46CB-9E14-946EF1453131}"/>
              </a:ext>
            </a:extLst>
          </p:cNvPr>
          <p:cNvSpPr/>
          <p:nvPr/>
        </p:nvSpPr>
        <p:spPr>
          <a:xfrm>
            <a:off x="9362875" y="2116655"/>
            <a:ext cx="2100567" cy="24297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 in Life or Social Sciences areas</a:t>
            </a:r>
          </a:p>
          <a:p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3466BE-9549-48B4-9484-27368BAA3FD5}"/>
              </a:ext>
            </a:extLst>
          </p:cNvPr>
          <p:cNvSpPr/>
          <p:nvPr/>
        </p:nvSpPr>
        <p:spPr>
          <a:xfrm>
            <a:off x="8211856" y="1027163"/>
            <a:ext cx="1972544" cy="89982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Graduate Entry Programmes (</a:t>
            </a: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Graduate Entry Medicine, MSc in Nursing)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E062A8-17CE-4D09-8D9F-BF89EBA5D572}"/>
              </a:ext>
            </a:extLst>
          </p:cNvPr>
          <p:cNvSpPr/>
          <p:nvPr/>
        </p:nvSpPr>
        <p:spPr>
          <a:xfrm>
            <a:off x="2056113" y="5902845"/>
            <a:ext cx="9448949" cy="6687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Experiences, Cadet Schemes, Volunteering Schemes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F4ED24A-14DA-4F71-93A9-AEA7B50B2052}"/>
              </a:ext>
            </a:extLst>
          </p:cNvPr>
          <p:cNvSpPr/>
          <p:nvPr/>
        </p:nvSpPr>
        <p:spPr>
          <a:xfrm>
            <a:off x="195064" y="1091741"/>
            <a:ext cx="830981" cy="8352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HCP</a:t>
            </a:r>
            <a:endParaRPr lang="en-GB" sz="105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19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>
            <a:extLst>
              <a:ext uri="{FF2B5EF4-FFF2-40B4-BE49-F238E27FC236}">
                <a16:creationId xmlns:a16="http://schemas.microsoft.com/office/drawing/2014/main" id="{94B52020-737E-418C-B5D4-6C73C45D2049}"/>
              </a:ext>
            </a:extLst>
          </p:cNvPr>
          <p:cNvSpPr txBox="1">
            <a:spLocks/>
          </p:cNvSpPr>
          <p:nvPr/>
        </p:nvSpPr>
        <p:spPr>
          <a:xfrm>
            <a:off x="5425411" y="4079516"/>
            <a:ext cx="1946031" cy="9848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32508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4000" dirty="0" err="1"/>
              <a:t>Diolch</a:t>
            </a:r>
            <a:endParaRPr lang="en-GB" sz="4000" dirty="0"/>
          </a:p>
        </p:txBody>
      </p:sp>
      <p:pic>
        <p:nvPicPr>
          <p:cNvPr id="5" name="Picture 2" descr="C:\Users\st021129\AppData\Local\Microsoft\Windows\Temporary Internet Files\Content.IE5\C559BMRT\stress[1].jpg">
            <a:extLst>
              <a:ext uri="{FF2B5EF4-FFF2-40B4-BE49-F238E27FC236}">
                <a16:creationId xmlns:a16="http://schemas.microsoft.com/office/drawing/2014/main" id="{A4493E4F-0D2A-4A74-BB0B-2A416E2EE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4665" y="1216582"/>
            <a:ext cx="3603885" cy="27029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121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FB2D8A03500849BD27C9411A0C515C" ma:contentTypeVersion="11" ma:contentTypeDescription="Create a new document." ma:contentTypeScope="" ma:versionID="9ec9fd0f9bb42c120e894bddbdabc246">
  <xsd:schema xmlns:xsd="http://www.w3.org/2001/XMLSchema" xmlns:xs="http://www.w3.org/2001/XMLSchema" xmlns:p="http://schemas.microsoft.com/office/2006/metadata/properties" xmlns:ns3="022dd24b-0034-4f9c-8b4e-d2add4ae539c" xmlns:ns4="6e44f902-beeb-40db-b3bf-0cad8cdf7911" targetNamespace="http://schemas.microsoft.com/office/2006/metadata/properties" ma:root="true" ma:fieldsID="d18c7e669e426379df783e7178e07afe" ns3:_="" ns4:_="">
    <xsd:import namespace="022dd24b-0034-4f9c-8b4e-d2add4ae539c"/>
    <xsd:import namespace="6e44f902-beeb-40db-b3bf-0cad8cdf791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2dd24b-0034-4f9c-8b4e-d2add4ae5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4f902-beeb-40db-b3bf-0cad8cdf791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D11E7B-0E00-47A4-B204-09D8D620A37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96A7C5-BD4B-4091-80AE-67CC2553CF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1FF713-4B47-423F-B984-72497E7048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2dd24b-0034-4f9c-8b4e-d2add4ae539c"/>
    <ds:schemaRef ds:uri="6e44f902-beeb-40db-b3bf-0cad8cdf79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817</Words>
  <Application>Microsoft Office PowerPoint</Application>
  <PresentationFormat>Widescreen</PresentationFormat>
  <Paragraphs>155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Gwireddu Uchelgais Realising Ambition  Llwybrau i mewn ac allan o Addysg  a Hyfforddiant yng Nghymru Routes in and out of education  and training in Wales  Angela Parry  Pennaeth Nyrsio Dros Dro  Director of Nursing  Angie Oliver  Dirprwy Gyfarwyddwr Datblygu'r Gweithlu a DG  Deputy Director of Workforce  &amp; Organisational Development</vt:lpstr>
      <vt:lpstr>Dull Traddodiadol  Traditional Approach</vt:lpstr>
      <vt:lpstr>Gwireddu Uchelgais: Sut olwg sydd ar lwyddiant? Realising Ambition:  What does success look like?    Stori Kerry’s Story</vt:lpstr>
      <vt:lpstr>Ein Gweithlu – pobl Cymru Our Workforce – the people of Wales</vt:lpstr>
      <vt:lpstr>Gall fod yn wahanol – sut rydym yn newid y stori                  It can be different – how we are changing the story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Tippins (HEIW)</dc:creator>
  <cp:lastModifiedBy>Helen Cade (HEIW)</cp:lastModifiedBy>
  <cp:revision>16</cp:revision>
  <cp:lastPrinted>2020-09-14T09:25:03Z</cp:lastPrinted>
  <dcterms:created xsi:type="dcterms:W3CDTF">2020-07-10T10:43:48Z</dcterms:created>
  <dcterms:modified xsi:type="dcterms:W3CDTF">2020-09-23T13:25:12Z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0x010100A3FB2D8A03500849BD27C9411A0C515C</vt:lpwstr>
  </property>
</Properties>
</file>