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4"/>
  </p:sldMasterIdLst>
  <p:notesMasterIdLst>
    <p:notesMasterId r:id="rId17"/>
  </p:notesMasterIdLst>
  <p:sldIdLst>
    <p:sldId id="256" r:id="rId5"/>
    <p:sldId id="259" r:id="rId6"/>
    <p:sldId id="262" r:id="rId7"/>
    <p:sldId id="263" r:id="rId8"/>
    <p:sldId id="268" r:id="rId9"/>
    <p:sldId id="272" r:id="rId10"/>
    <p:sldId id="267" r:id="rId11"/>
    <p:sldId id="270" r:id="rId12"/>
    <p:sldId id="266" r:id="rId13"/>
    <p:sldId id="273" r:id="rId14"/>
    <p:sldId id="274" r:id="rId15"/>
    <p:sldId id="261" r:id="rId16"/>
  </p:sldIdLst>
  <p:sldSz cx="12192000" cy="6858000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580" autoAdjust="0"/>
    <p:restoredTop sz="65857" autoAdjust="0"/>
  </p:normalViewPr>
  <p:slideViewPr>
    <p:cSldViewPr snapToGrid="0">
      <p:cViewPr varScale="1">
        <p:scale>
          <a:sx n="75" d="100"/>
          <a:sy n="75" d="100"/>
        </p:scale>
        <p:origin x="1152" y="6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65" d="100"/>
          <a:sy n="65" d="100"/>
        </p:scale>
        <p:origin x="3154" y="4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36D6CA3-79C9-4FDE-9D1A-8564136C4D69}" type="datetimeFigureOut">
              <a:rPr lang="en-GB" smtClean="0"/>
              <a:t>06/05/2021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ADBF339-BE95-42E8-9865-7E2683A2D60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671215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ADBF339-BE95-42E8-9865-7E2683A2D60C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0907211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ADBF339-BE95-42E8-9865-7E2683A2D60C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8722395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ADBF339-BE95-42E8-9865-7E2683A2D60C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4906835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ADBF339-BE95-42E8-9865-7E2683A2D60C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5042282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ADBF339-BE95-42E8-9865-7E2683A2D60C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8033150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ADBF339-BE95-42E8-9865-7E2683A2D60C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3866678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ADBF339-BE95-42E8-9865-7E2683A2D60C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1260855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u="none" strike="sngStrik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ADBF339-BE95-42E8-9865-7E2683A2D60C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113477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ADBF339-BE95-42E8-9865-7E2683A2D60C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1440907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062CAC-230A-404A-AC7C-58665B222F4B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1194010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ADBF339-BE95-42E8-9865-7E2683A2D60C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0537824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ADBF339-BE95-42E8-9865-7E2683A2D60C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341912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0400B88A-43D9-4317-B11F-AD5C441F2CE5}" type="datetimeFigureOut">
              <a:rPr lang="en-GB" smtClean="0"/>
              <a:t>06/05/2021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9B7A09-81CD-4D4D-B42D-58B9065FACBC}" type="slidenum">
              <a:rPr lang="en-GB" smtClean="0"/>
              <a:t>‹#›</a:t>
            </a:fld>
            <a:endParaRPr lang="en-GB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951210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0B88A-43D9-4317-B11F-AD5C441F2CE5}" type="datetimeFigureOut">
              <a:rPr lang="en-GB" smtClean="0"/>
              <a:t>06/05/2021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9B7A09-81CD-4D4D-B42D-58B9065FACB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349668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1" y="762000"/>
            <a:ext cx="7581900" cy="54102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0B88A-43D9-4317-B11F-AD5C441F2CE5}" type="datetimeFigureOut">
              <a:rPr lang="en-GB" smtClean="0"/>
              <a:t>06/05/2021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9B7A09-81CD-4D4D-B42D-58B9065FACBC}" type="slidenum">
              <a:rPr lang="en-GB" smtClean="0"/>
              <a:t>‹#›</a:t>
            </a:fld>
            <a:endParaRPr lang="en-GB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898365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0B88A-43D9-4317-B11F-AD5C441F2CE5}" type="datetimeFigureOut">
              <a:rPr lang="en-GB" smtClean="0"/>
              <a:t>06/05/2021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9B7A09-81CD-4D4D-B42D-58B9065FACB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225860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0B88A-43D9-4317-B11F-AD5C441F2CE5}" type="datetimeFigureOut">
              <a:rPr lang="en-GB" smtClean="0"/>
              <a:t>06/05/2021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9B7A09-81CD-4D4D-B42D-58B9065FACBC}" type="slidenum">
              <a:rPr lang="en-GB" smtClean="0"/>
              <a:t>‹#›</a:t>
            </a:fld>
            <a:endParaRPr lang="en-GB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232616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7" y="2286000"/>
            <a:ext cx="475488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0B88A-43D9-4317-B11F-AD5C441F2CE5}" type="datetimeFigureOut">
              <a:rPr lang="en-GB" smtClean="0"/>
              <a:t>06/05/2021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9B7A09-81CD-4D4D-B42D-58B9065FACB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345003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9088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90888" y="2967788"/>
            <a:ext cx="4754880" cy="33415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0B88A-43D9-4317-B11F-AD5C441F2CE5}" type="datetimeFigureOut">
              <a:rPr lang="en-GB" smtClean="0"/>
              <a:t>06/05/2021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9B7A09-81CD-4D4D-B42D-58B9065FACB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820744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0B88A-43D9-4317-B11F-AD5C441F2CE5}" type="datetimeFigureOut">
              <a:rPr lang="en-GB" smtClean="0"/>
              <a:t>06/05/2021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9B7A09-81CD-4D4D-B42D-58B9065FACB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966270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0B88A-43D9-4317-B11F-AD5C441F2CE5}" type="datetimeFigureOut">
              <a:rPr lang="en-GB" smtClean="0"/>
              <a:t>06/05/2021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9B7A09-81CD-4D4D-B42D-58B9065FACB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179032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0B88A-43D9-4317-B11F-AD5C441F2CE5}" type="datetimeFigureOut">
              <a:rPr lang="en-GB" smtClean="0"/>
              <a:t>06/05/2021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9B7A09-81CD-4D4D-B42D-58B9065FACB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931694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1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0B88A-43D9-4317-B11F-AD5C441F2CE5}" type="datetimeFigureOut">
              <a:rPr lang="en-GB" smtClean="0"/>
              <a:t>06/05/2021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9B7A09-81CD-4D4D-B42D-58B9065FACBC}" type="slidenum">
              <a:rPr lang="en-GB" smtClean="0"/>
              <a:t>‹#›</a:t>
            </a:fld>
            <a:endParaRPr lang="en-GB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963481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3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0400B88A-43D9-4317-B11F-AD5C441F2CE5}" type="datetimeFigureOut">
              <a:rPr lang="en-GB" smtClean="0"/>
              <a:t>06/05/2021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3D9B7A09-81CD-4D4D-B42D-58B9065FACBC}" type="slidenum">
              <a:rPr lang="en-GB" smtClean="0"/>
              <a:t>‹#›</a:t>
            </a:fld>
            <a:endParaRPr lang="en-GB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517237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73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www.ted.com/talks/chris_turner_when_rudeness_in_teams_turns_deadly" TargetMode="External"/><Relationship Id="rId5" Type="http://schemas.openxmlformats.org/officeDocument/2006/relationships/hyperlink" Target="https://www.youtube.com/watch?v=kyCFYM59lfg" TargetMode="External"/><Relationship Id="rId4" Type="http://schemas.openxmlformats.org/officeDocument/2006/relationships/hyperlink" Target="https://heiw.nhs.wales/programmes/fair-together-healthy-compassionate-culture/healthier-relationships-work-workplaces/" TargetMode="Externa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82E60B-1182-4428-8E6C-C3781544FD2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38563" y="3032024"/>
            <a:ext cx="7481764" cy="3034857"/>
          </a:xfrm>
        </p:spPr>
        <p:txBody>
          <a:bodyPr anchor="b">
            <a:normAutofit/>
          </a:bodyPr>
          <a:lstStyle/>
          <a:p>
            <a:pPr algn="l"/>
            <a:r>
              <a:rPr lang="en-GB" sz="4400" dirty="0">
                <a:solidFill>
                  <a:schemeClr val="tx1"/>
                </a:solidFill>
              </a:rPr>
              <a:t>Healthy working relationships</a:t>
            </a:r>
          </a:p>
        </p:txBody>
      </p:sp>
      <p:pic>
        <p:nvPicPr>
          <p:cNvPr id="1026" name="Picture 2" descr="Health in Wales | NHS Wales - About Us">
            <a:extLst>
              <a:ext uri="{FF2B5EF4-FFF2-40B4-BE49-F238E27FC236}">
                <a16:creationId xmlns:a16="http://schemas.microsoft.com/office/drawing/2014/main" id="{68E9B640-AE93-4F70-BD41-B3E189A935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4775" y="4922776"/>
            <a:ext cx="2381250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3590219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912C5D-F1A5-4FF9-8E33-85A1912C64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Respect and resolution policy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8CFAF8C-A1FC-432B-B8D5-16914D8B503E}"/>
              </a:ext>
            </a:extLst>
          </p:cNvPr>
          <p:cNvSpPr txBox="1"/>
          <p:nvPr/>
        </p:nvSpPr>
        <p:spPr>
          <a:xfrm>
            <a:off x="1081278" y="2084832"/>
            <a:ext cx="9605772" cy="38164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GB" sz="2800" dirty="0"/>
              <a:t>Policy is not the central part.</a:t>
            </a:r>
          </a:p>
          <a:p>
            <a:pPr marL="457200" indent="-45720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GB" sz="2800" dirty="0"/>
              <a:t>Focus is on resolving matters not on the procedural steps.</a:t>
            </a:r>
          </a:p>
          <a:p>
            <a:pPr marL="457200" indent="-457200">
              <a:buClr>
                <a:schemeClr val="accent1"/>
              </a:buClr>
              <a:buFont typeface="Arial" panose="020B0604020202020204" pitchFamily="34" charset="0"/>
              <a:buChar char="•"/>
            </a:pPr>
            <a:endParaRPr lang="en-GB" sz="2800" dirty="0"/>
          </a:p>
          <a:p>
            <a:pPr marL="457200" indent="-45720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GB" sz="2800" dirty="0"/>
              <a:t>Section 3 – Informal Resolution</a:t>
            </a:r>
          </a:p>
          <a:p>
            <a:pPr marL="457200" indent="-45720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GB" sz="2800" dirty="0"/>
              <a:t>Section 4 – Formal Request for Resolution</a:t>
            </a:r>
          </a:p>
          <a:p>
            <a:pPr marL="457200" indent="-45720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GB" sz="2800" dirty="0"/>
              <a:t>Section 5 – Formal Resolution Meetings</a:t>
            </a:r>
          </a:p>
          <a:p>
            <a:pPr marL="457200" indent="-457200">
              <a:buClr>
                <a:schemeClr val="accent1"/>
              </a:buClr>
              <a:buFont typeface="Arial" panose="020B0604020202020204" pitchFamily="34" charset="0"/>
              <a:buChar char="•"/>
            </a:pPr>
            <a:endParaRPr lang="en-GB" sz="2800" dirty="0"/>
          </a:p>
          <a:p>
            <a:endParaRPr lang="en-GB" sz="2800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1950742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912C5D-F1A5-4FF9-8E33-85A1912C64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Respect and resolution policy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8CFAF8C-A1FC-432B-B8D5-16914D8B503E}"/>
              </a:ext>
            </a:extLst>
          </p:cNvPr>
          <p:cNvSpPr txBox="1"/>
          <p:nvPr/>
        </p:nvSpPr>
        <p:spPr>
          <a:xfrm>
            <a:off x="1447800" y="2084832"/>
            <a:ext cx="9605772" cy="38164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GB" sz="2800" dirty="0"/>
              <a:t>Working FAQ document to support and guide.</a:t>
            </a:r>
          </a:p>
          <a:p>
            <a:pPr marL="457200" indent="-45720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GB" sz="2800" dirty="0"/>
              <a:t>Enabling managers to manage.</a:t>
            </a:r>
          </a:p>
          <a:p>
            <a:pPr marL="457200" indent="-457200">
              <a:buClr>
                <a:schemeClr val="accent1"/>
              </a:buClr>
              <a:buFont typeface="Arial" panose="020B0604020202020204" pitchFamily="34" charset="0"/>
              <a:buChar char="•"/>
            </a:pPr>
            <a:endParaRPr lang="en-GB" sz="2800" dirty="0"/>
          </a:p>
          <a:p>
            <a:pPr marL="457200" indent="-45720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GB" sz="2800" dirty="0"/>
              <a:t>Benefits</a:t>
            </a:r>
          </a:p>
          <a:p>
            <a:pPr marL="914400" lvl="1" indent="-45720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GB" sz="2800" dirty="0"/>
              <a:t>From and Organisational point</a:t>
            </a:r>
          </a:p>
          <a:p>
            <a:pPr marL="914400" lvl="1" indent="-45720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GB" sz="2800" dirty="0"/>
              <a:t>From a TU/individual perspective.</a:t>
            </a:r>
          </a:p>
          <a:p>
            <a:pPr marL="457200" indent="-457200">
              <a:buClr>
                <a:schemeClr val="accent1"/>
              </a:buClr>
              <a:buFont typeface="Arial" panose="020B0604020202020204" pitchFamily="34" charset="0"/>
              <a:buChar char="•"/>
            </a:pPr>
            <a:endParaRPr lang="en-GB" sz="2800" dirty="0"/>
          </a:p>
          <a:p>
            <a:endParaRPr lang="en-GB" sz="2800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3782784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BE194971-2F2D-44B0-8AE6-FF2DCCEE0A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Oval 5">
            <a:extLst>
              <a:ext uri="{FF2B5EF4-FFF2-40B4-BE49-F238E27FC236}">
                <a16:creationId xmlns:a16="http://schemas.microsoft.com/office/drawing/2014/main" id="{1FF9A61E-EB11-4C46-82E1-3E00A3B4B4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5E564EB3-35F2-4EFF-87DC-642DC02052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 13">
            <a:extLst>
              <a:ext uri="{FF2B5EF4-FFF2-40B4-BE49-F238E27FC236}">
                <a16:creationId xmlns:a16="http://schemas.microsoft.com/office/drawing/2014/main" id="{A83E24CA-3560-4B77-9F4B-793BE2A6DE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3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-444500" ty="-127000" sx="50000" sy="50000" flip="xy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36A995F0-906C-4573-A739-16EED217D8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09343" y="620720"/>
            <a:ext cx="6442480" cy="5593163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B4CA136-A346-483A-B811-09F1018AB9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90120" y="1056653"/>
            <a:ext cx="5477071" cy="3023981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l"/>
            <a:br>
              <a:rPr lang="en-US" sz="4400" dirty="0">
                <a:solidFill>
                  <a:schemeClr val="bg1"/>
                </a:solidFill>
              </a:rPr>
            </a:br>
            <a:br>
              <a:rPr lang="en-US" sz="4400" dirty="0">
                <a:solidFill>
                  <a:schemeClr val="bg1"/>
                </a:solidFill>
              </a:rPr>
            </a:br>
            <a:r>
              <a:rPr lang="en-US" sz="4400" dirty="0">
                <a:solidFill>
                  <a:schemeClr val="bg1"/>
                </a:solidFill>
              </a:rPr>
              <a:t>Useful links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C764B0-0858-43DF-9A43-F101BE9A44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590120" y="4297556"/>
            <a:ext cx="5477071" cy="1431695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bg1"/>
                </a:solidFill>
              </a:rPr>
              <a:t>Healthy Working Relationships pages: </a:t>
            </a:r>
            <a:r>
              <a:rPr lang="en-GB" sz="1600" dirty="0">
                <a:solidFill>
                  <a:schemeClr val="accent1">
                    <a:lumMod val="60000"/>
                    <a:lumOff val="40000"/>
                  </a:schemeClr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Healthier relationships, work &amp; workplaces - HEIW (</a:t>
            </a:r>
            <a:r>
              <a:rPr lang="en-GB" sz="1600" dirty="0" err="1">
                <a:solidFill>
                  <a:schemeClr val="accent1">
                    <a:lumMod val="60000"/>
                    <a:lumOff val="40000"/>
                  </a:schemeClr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nhs.wales</a:t>
            </a:r>
            <a:r>
              <a:rPr lang="en-GB" sz="1600" dirty="0">
                <a:solidFill>
                  <a:schemeClr val="accent1">
                    <a:lumMod val="60000"/>
                    <a:lumOff val="40000"/>
                  </a:schemeClr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)</a:t>
            </a:r>
            <a:r>
              <a:rPr lang="en-GB" sz="16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</a:t>
            </a:r>
            <a:endParaRPr lang="en-US" sz="16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err="1">
                <a:solidFill>
                  <a:schemeClr val="bg1"/>
                </a:solidFill>
              </a:rPr>
              <a:t>Cuppa</a:t>
            </a:r>
            <a:r>
              <a:rPr lang="en-US" sz="1600" dirty="0">
                <a:solidFill>
                  <a:schemeClr val="bg1"/>
                </a:solidFill>
              </a:rPr>
              <a:t> conversations: </a:t>
            </a:r>
            <a:r>
              <a:rPr lang="en-US" sz="1600" dirty="0" err="1">
                <a:solidFill>
                  <a:schemeClr val="accent1">
                    <a:lumMod val="60000"/>
                    <a:lumOff val="40000"/>
                  </a:schemeClr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Cuppa</a:t>
            </a:r>
            <a:r>
              <a:rPr lang="en-US" sz="1600" dirty="0">
                <a:solidFill>
                  <a:schemeClr val="accent1">
                    <a:lumMod val="60000"/>
                    <a:lumOff val="40000"/>
                  </a:schemeClr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Conversation – YouTube</a:t>
            </a:r>
            <a:r>
              <a:rPr lang="en-US" sz="16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chemeClr val="bg1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Chris Turner: </a:t>
            </a:r>
            <a:r>
              <a:rPr lang="en-GB" sz="1600" dirty="0">
                <a:solidFill>
                  <a:schemeClr val="accent1">
                    <a:lumMod val="60000"/>
                    <a:lumOff val="40000"/>
                  </a:schemeClr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When rudeness in teams turns deadly | Chris Turner | </a:t>
            </a:r>
            <a:r>
              <a:rPr lang="en-GB" sz="1600" dirty="0" err="1">
                <a:solidFill>
                  <a:schemeClr val="accent1">
                    <a:lumMod val="60000"/>
                    <a:lumOff val="40000"/>
                  </a:schemeClr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TEDxExeter</a:t>
            </a:r>
            <a:r>
              <a:rPr lang="en-GB" sz="1600" dirty="0">
                <a:solidFill>
                  <a:schemeClr val="accent1">
                    <a:lumMod val="60000"/>
                    <a:lumOff val="40000"/>
                  </a:schemeClr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| TED Talk</a:t>
            </a:r>
            <a:endParaRPr lang="en-US" sz="16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  <a:p>
            <a:endParaRPr lang="en-US" sz="16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  <a:p>
            <a:endParaRPr lang="en-US" sz="1600" dirty="0">
              <a:solidFill>
                <a:schemeClr val="bg1"/>
              </a:solidFill>
            </a:endParaRP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C3F5F06D-7250-43A5-9B61-0B7F1FD7E3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609960" y="4214336"/>
            <a:ext cx="5120640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209970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4C42F6-32A1-4C53-AF0C-F63037B032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How did we get here?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3F33928D-774D-42E4-BBC6-8A6DD308A7B8}"/>
              </a:ext>
            </a:extLst>
          </p:cNvPr>
          <p:cNvPicPr>
            <a:picLocks noGrp="1" noChangeAspect="1"/>
          </p:cNvPicPr>
          <p:nvPr>
            <p:ph sz="half" idx="4294967295"/>
          </p:nvPr>
        </p:nvPicPr>
        <p:blipFill>
          <a:blip r:embed="rId3"/>
          <a:stretch>
            <a:fillRect/>
          </a:stretch>
        </p:blipFill>
        <p:spPr>
          <a:xfrm>
            <a:off x="100815" y="279539"/>
            <a:ext cx="5480683" cy="399622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2464D4B-CC6E-475C-92F1-1A41DDAF693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086860">
            <a:off x="9550843" y="94556"/>
            <a:ext cx="2507265" cy="347801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B24CCC8-8229-4BB8-A716-0BF854619D8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900614" y="4799345"/>
            <a:ext cx="3042367" cy="185922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05DBEBC-A9F2-4FCA-85E2-DA439372BA1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298258">
            <a:off x="10114783" y="2107150"/>
            <a:ext cx="1652981" cy="2386848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CF012735-6536-4AC9-896C-41AF08EAB53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20880405">
            <a:off x="5927935" y="-76285"/>
            <a:ext cx="2397015" cy="3162327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1CFB005F-75CF-48D0-B928-D0BCC02A213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622992">
            <a:off x="7459984" y="1531162"/>
            <a:ext cx="2079963" cy="29860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37908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hade val="85000"/>
            <a:satMod val="1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B821C225-5C4D-4168-90AF-3D263D72CB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F9B8E572-2CE6-4185-BC38-989024BC01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123F11C-082D-47EB-8AB3-40F0D6E733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8251" y="241108"/>
            <a:ext cx="9720072" cy="1499616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What is rudeness and incivility?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75415567-45D9-4FB5-B020-6FAD778894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F6202C-9375-456B-A2E2-4F239C8E2167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1215540" y="1617612"/>
            <a:ext cx="9720073" cy="4568636"/>
          </a:xfrm>
        </p:spPr>
        <p:txBody>
          <a:bodyPr vert="horz" lIns="45720" tIns="45720" rIns="45720" bIns="45720" rtlCol="0">
            <a:normAutofit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en-US" sz="2800" dirty="0"/>
              <a:t>Shouting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sz="2800" dirty="0"/>
              <a:t>Talking over someone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sz="2800" dirty="0"/>
              <a:t>Belittling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2379EE75-D01F-42FD-8D13-399354D2E9A6}"/>
              </a:ext>
            </a:extLst>
          </p:cNvPr>
          <p:cNvSpPr txBox="1">
            <a:spLocks/>
          </p:cNvSpPr>
          <p:nvPr/>
        </p:nvSpPr>
        <p:spPr>
          <a:xfrm>
            <a:off x="1223952" y="3399310"/>
            <a:ext cx="5204793" cy="1768732"/>
          </a:xfrm>
          <a:prstGeom prst="rect">
            <a:avLst/>
          </a:prstGeom>
        </p:spPr>
        <p:txBody>
          <a:bodyPr vert="horz" lIns="45720" tIns="45720" rIns="45720" bIns="45720" rtlCol="0">
            <a:no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v"/>
            </a:pPr>
            <a:r>
              <a:rPr lang="en-GB" sz="2800" dirty="0"/>
              <a:t>Undermining someone 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GB" sz="2800" dirty="0"/>
              <a:t>Stubborn/non-cooperative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GB" sz="2800" dirty="0"/>
              <a:t>Aggression</a:t>
            </a:r>
          </a:p>
        </p:txBody>
      </p:sp>
      <p:sp>
        <p:nvSpPr>
          <p:cNvPr id="6" name="Speech Bubble: Oval 5">
            <a:extLst>
              <a:ext uri="{FF2B5EF4-FFF2-40B4-BE49-F238E27FC236}">
                <a16:creationId xmlns:a16="http://schemas.microsoft.com/office/drawing/2014/main" id="{295C8EAB-0E4D-4174-A49D-BBA9425E0B91}"/>
              </a:ext>
            </a:extLst>
          </p:cNvPr>
          <p:cNvSpPr/>
          <p:nvPr/>
        </p:nvSpPr>
        <p:spPr>
          <a:xfrm>
            <a:off x="5991410" y="1689958"/>
            <a:ext cx="2233961" cy="1631797"/>
          </a:xfrm>
          <a:prstGeom prst="wedgeEllipseCallout">
            <a:avLst/>
          </a:prstGeom>
          <a:ln>
            <a:solidFill>
              <a:schemeClr val="tx2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spcAft>
                <a:spcPts val="600"/>
              </a:spcAft>
            </a:pPr>
            <a:r>
              <a:rPr lang="en-GB" sz="2400" dirty="0"/>
              <a:t>That’s just the way it is</a:t>
            </a:r>
            <a:endParaRPr lang="en-GB" sz="2400"/>
          </a:p>
        </p:txBody>
      </p:sp>
      <p:sp>
        <p:nvSpPr>
          <p:cNvPr id="7" name="Speech Bubble: Oval 6">
            <a:extLst>
              <a:ext uri="{FF2B5EF4-FFF2-40B4-BE49-F238E27FC236}">
                <a16:creationId xmlns:a16="http://schemas.microsoft.com/office/drawing/2014/main" id="{4A8D4AC6-6ED7-49E1-BBC0-BD4486163F6B}"/>
              </a:ext>
            </a:extLst>
          </p:cNvPr>
          <p:cNvSpPr/>
          <p:nvPr/>
        </p:nvSpPr>
        <p:spPr>
          <a:xfrm>
            <a:off x="7565198" y="3585914"/>
            <a:ext cx="2233961" cy="1531436"/>
          </a:xfrm>
          <a:prstGeom prst="wedgeEllipseCallout">
            <a:avLst/>
          </a:prstGeom>
          <a:ln>
            <a:solidFill>
              <a:schemeClr val="tx2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spcAft>
                <a:spcPts val="600"/>
              </a:spcAft>
            </a:pPr>
            <a:r>
              <a:rPr lang="en-GB" sz="2400" dirty="0"/>
              <a:t>Its always been like that</a:t>
            </a:r>
          </a:p>
        </p:txBody>
      </p:sp>
      <p:sp>
        <p:nvSpPr>
          <p:cNvPr id="8" name="Speech Bubble: Oval 7">
            <a:extLst>
              <a:ext uri="{FF2B5EF4-FFF2-40B4-BE49-F238E27FC236}">
                <a16:creationId xmlns:a16="http://schemas.microsoft.com/office/drawing/2014/main" id="{8C4BD27E-070C-4AEE-B5BA-A48B27E6D4A5}"/>
              </a:ext>
            </a:extLst>
          </p:cNvPr>
          <p:cNvSpPr/>
          <p:nvPr/>
        </p:nvSpPr>
        <p:spPr>
          <a:xfrm>
            <a:off x="9137614" y="1829616"/>
            <a:ext cx="2102080" cy="1544294"/>
          </a:xfrm>
          <a:prstGeom prst="wedgeEllipseCallout">
            <a:avLst/>
          </a:prstGeom>
          <a:ln>
            <a:solidFill>
              <a:schemeClr val="tx2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spcAft>
                <a:spcPts val="600"/>
              </a:spcAft>
            </a:pPr>
            <a:r>
              <a:rPr lang="en-GB" sz="2400" dirty="0"/>
              <a:t>I didn’t mean it like that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5A42A2A-A2E9-4E90-A3CE-9C0CF646430B}"/>
              </a:ext>
            </a:extLst>
          </p:cNvPr>
          <p:cNvSpPr txBox="1"/>
          <p:nvPr/>
        </p:nvSpPr>
        <p:spPr>
          <a:xfrm>
            <a:off x="488385" y="5622960"/>
            <a:ext cx="108398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GB" sz="3200" dirty="0">
                <a:latin typeface="+mj-lt"/>
              </a:rPr>
              <a:t>It is the interpretation of the recipient regardless of the intent</a:t>
            </a:r>
          </a:p>
        </p:txBody>
      </p:sp>
    </p:spTree>
    <p:extLst>
      <p:ext uri="{BB962C8B-B14F-4D97-AF65-F5344CB8AC3E}">
        <p14:creationId xmlns:p14="http://schemas.microsoft.com/office/powerpoint/2010/main" val="95463284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120EB2EC-7BDC-40DF-BF6D-C7F5AF5AF28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6696" y="2149118"/>
            <a:ext cx="8414155" cy="4207077"/>
          </a:xfrm>
          <a:prstGeom prst="rect">
            <a:avLst/>
          </a:prstGeom>
        </p:spPr>
      </p:pic>
      <p:pic>
        <p:nvPicPr>
          <p:cNvPr id="7" name="Content Placeholder 6" descr="Text&#10;&#10;Description automatically generated">
            <a:extLst>
              <a:ext uri="{FF2B5EF4-FFF2-40B4-BE49-F238E27FC236}">
                <a16:creationId xmlns:a16="http://schemas.microsoft.com/office/drawing/2014/main" id="{45D9C3FC-AF2E-445E-A082-C161E0FB4756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4"/>
          <a:stretch>
            <a:fillRect/>
          </a:stretch>
        </p:blipFill>
        <p:spPr>
          <a:xfrm>
            <a:off x="8676481" y="0"/>
            <a:ext cx="2743199" cy="68580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37480B27-9AAF-48C8-91CD-CA6697D6D5B9}"/>
              </a:ext>
            </a:extLst>
          </p:cNvPr>
          <p:cNvSpPr txBox="1"/>
          <p:nvPr/>
        </p:nvSpPr>
        <p:spPr>
          <a:xfrm>
            <a:off x="929197" y="501805"/>
            <a:ext cx="6869151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dirty="0">
                <a:latin typeface="+mj-lt"/>
              </a:rPr>
              <a:t>THE IMPACT OF INCIVILITY WITHIN THE NHS  - CIVILITY SAVES LIVES</a:t>
            </a:r>
          </a:p>
        </p:txBody>
      </p:sp>
    </p:spTree>
    <p:extLst>
      <p:ext uri="{BB962C8B-B14F-4D97-AF65-F5344CB8AC3E}">
        <p14:creationId xmlns:p14="http://schemas.microsoft.com/office/powerpoint/2010/main" val="11572359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Straight Connector 7">
            <a:extLst>
              <a:ext uri="{FF2B5EF4-FFF2-40B4-BE49-F238E27FC236}">
                <a16:creationId xmlns:a16="http://schemas.microsoft.com/office/drawing/2014/main" id="{B821C225-5C4D-4168-90AF-3D263D72CB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14" name="Rectangle 9">
            <a:extLst>
              <a:ext uri="{FF2B5EF4-FFF2-40B4-BE49-F238E27FC236}">
                <a16:creationId xmlns:a16="http://schemas.microsoft.com/office/drawing/2014/main" id="{39E4C68A-A4A9-48A4-9FF2-D2896B1EA0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1">
            <a:extLst>
              <a:ext uri="{FF2B5EF4-FFF2-40B4-BE49-F238E27FC236}">
                <a16:creationId xmlns:a16="http://schemas.microsoft.com/office/drawing/2014/main" id="{E2B9AEA5-52CB-49A6-AF8A-33502F291B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654296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2D3DACF-0F89-4CF3-8125-BFCD68CD369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64788" y="804333"/>
            <a:ext cx="3391900" cy="5249334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pc="100">
                <a:solidFill>
                  <a:srgbClr val="FFFFFF"/>
                </a:solidFill>
              </a:rPr>
              <a:t>The two types of conflict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ED8CE4-EFF0-4BDE-A0B3-37AC7AD408E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951048" y="804333"/>
            <a:ext cx="6306003" cy="5249334"/>
          </a:xfrm>
        </p:spPr>
        <p:txBody>
          <a:bodyPr vert="horz" lIns="45720" tIns="45720" rIns="45720" bIns="45720" rtlCol="0" anchor="ctr">
            <a:noAutofit/>
          </a:bodyPr>
          <a:lstStyle/>
          <a:p>
            <a:pPr marL="0" indent="0">
              <a:lnSpc>
                <a:spcPct val="90000"/>
              </a:lnSpc>
              <a:buNone/>
            </a:pPr>
            <a:r>
              <a:rPr lang="en-US" sz="2400" u="sng" dirty="0">
                <a:solidFill>
                  <a:schemeClr val="tx1"/>
                </a:solidFill>
              </a:rPr>
              <a:t>DYSFUNCTIONAL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Destructive</a:t>
            </a: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Harmful, stressful and costly</a:t>
            </a: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Can have a significant impact on psychological, emotional and physiological wellbeing</a:t>
            </a: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Difficult to manage</a:t>
            </a:r>
          </a:p>
          <a:p>
            <a:pPr marL="0" indent="0">
              <a:lnSpc>
                <a:spcPct val="90000"/>
              </a:lnSpc>
              <a:buNone/>
            </a:pPr>
            <a:endParaRPr lang="en-US" sz="2400" dirty="0">
              <a:solidFill>
                <a:schemeClr val="tx1"/>
              </a:solidFill>
            </a:endParaRPr>
          </a:p>
          <a:p>
            <a:pPr>
              <a:lnSpc>
                <a:spcPct val="90000"/>
              </a:lnSpc>
            </a:pPr>
            <a:r>
              <a:rPr lang="en-US" sz="2400" u="sng" dirty="0">
                <a:solidFill>
                  <a:schemeClr val="tx1"/>
                </a:solidFill>
              </a:rPr>
              <a:t>FUNCTIONAL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Constructive</a:t>
            </a: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Parties engaged in dialogue and focused on mutual acceptable outcomes (win/win)</a:t>
            </a: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Promotes understanding and leaning</a:t>
            </a: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Key component of high functioning and high performing teams</a:t>
            </a:r>
          </a:p>
          <a:p>
            <a:pPr>
              <a:lnSpc>
                <a:spcPct val="90000"/>
              </a:lnSpc>
            </a:pPr>
            <a:r>
              <a:rPr lang="en-US" sz="2400" dirty="0">
                <a:solidFill>
                  <a:schemeClr val="tx1"/>
                </a:solidFill>
              </a:rPr>
              <a:t>			</a:t>
            </a:r>
          </a:p>
        </p:txBody>
      </p:sp>
    </p:spTree>
    <p:extLst>
      <p:ext uri="{BB962C8B-B14F-4D97-AF65-F5344CB8AC3E}">
        <p14:creationId xmlns:p14="http://schemas.microsoft.com/office/powerpoint/2010/main" val="8514745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6A9B48-8D0E-4B1D-A8C2-73BBE7DBFA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9076" y="354236"/>
            <a:ext cx="9720072" cy="1499616"/>
          </a:xfrm>
        </p:spPr>
        <p:txBody>
          <a:bodyPr/>
          <a:lstStyle/>
          <a:p>
            <a:r>
              <a:rPr lang="en-GB" dirty="0"/>
              <a:t>HWR &amp; Compassionate leadership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80EF0E5-9A1B-440B-A035-A8F2A671C17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61180" y="1853852"/>
            <a:ext cx="6103234" cy="4710709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ED59F46B-1FA4-4BB1-9254-FB1C765DEA80}"/>
              </a:ext>
            </a:extLst>
          </p:cNvPr>
          <p:cNvSpPr txBox="1"/>
          <p:nvPr/>
        </p:nvSpPr>
        <p:spPr>
          <a:xfrm>
            <a:off x="904536" y="1853852"/>
            <a:ext cx="3958224" cy="44319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chemeClr val="accent1"/>
              </a:buClr>
            </a:pPr>
            <a:r>
              <a:rPr lang="en-GB" sz="2400" u="sng" dirty="0"/>
              <a:t>Leadership Behaviours:</a:t>
            </a:r>
          </a:p>
          <a:p>
            <a:pPr marL="342900" indent="-34290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GB" sz="2400" b="1" dirty="0"/>
              <a:t>Attending</a:t>
            </a:r>
            <a:r>
              <a:rPr lang="en-GB" sz="2400" dirty="0"/>
              <a:t>; paying attention to staff – ‘listening with fascination</a:t>
            </a:r>
          </a:p>
          <a:p>
            <a:pPr marL="285750" indent="-28575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GB" sz="2400" b="1" dirty="0"/>
              <a:t>Understanding</a:t>
            </a:r>
            <a:r>
              <a:rPr lang="en-GB" sz="2400" dirty="0"/>
              <a:t>: shared understanding of what they face</a:t>
            </a:r>
          </a:p>
          <a:p>
            <a:pPr marL="285750" indent="-28575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GB" sz="2400" b="1" dirty="0"/>
              <a:t>Empathising</a:t>
            </a:r>
          </a:p>
          <a:p>
            <a:pPr marL="285750" indent="-28575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GB" sz="2400" b="1" dirty="0"/>
              <a:t>Helping</a:t>
            </a:r>
            <a:r>
              <a:rPr lang="en-GB" sz="2400" dirty="0"/>
              <a:t>: taking intelligent action to serve or help</a:t>
            </a:r>
          </a:p>
          <a:p>
            <a:endParaRPr lang="en-GB" dirty="0"/>
          </a:p>
          <a:p>
            <a:r>
              <a:rPr lang="en-GB" sz="1200" dirty="0"/>
              <a:t>West, </a:t>
            </a:r>
            <a:r>
              <a:rPr lang="en-GB" sz="1200" dirty="0" err="1"/>
              <a:t>M.S.,&amp;Chowla</a:t>
            </a:r>
            <a:r>
              <a:rPr lang="en-GB" sz="1200" dirty="0"/>
              <a:t>, R. (2017). Compassionate leaderships for compassionate health care.</a:t>
            </a:r>
          </a:p>
        </p:txBody>
      </p:sp>
    </p:spTree>
    <p:extLst>
      <p:ext uri="{BB962C8B-B14F-4D97-AF65-F5344CB8AC3E}">
        <p14:creationId xmlns:p14="http://schemas.microsoft.com/office/powerpoint/2010/main" val="38389858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2" name="Rectangle 21">
            <a:extLst>
              <a:ext uri="{FF2B5EF4-FFF2-40B4-BE49-F238E27FC236}">
                <a16:creationId xmlns:a16="http://schemas.microsoft.com/office/drawing/2014/main" id="{CA73784B-AC76-4BAD-93AF-C72D0EDFD7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726" cy="685897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itle 15">
            <a:extLst>
              <a:ext uri="{FF2B5EF4-FFF2-40B4-BE49-F238E27FC236}">
                <a16:creationId xmlns:a16="http://schemas.microsoft.com/office/drawing/2014/main" id="{3E45B530-293E-48AF-86B2-664C9326750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6805" y="640080"/>
            <a:ext cx="3378099" cy="3034857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400" kern="1200" cap="all" spc="200" baseline="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+mj-ea"/>
                <a:cs typeface="+mj-cs"/>
              </a:rPr>
              <a:t>HEALTHY WORKING RELATIONSHIPS FRAMEWORK</a:t>
            </a:r>
          </a:p>
        </p:txBody>
      </p:sp>
      <p:sp>
        <p:nvSpPr>
          <p:cNvPr id="17" name="Subtitle 16">
            <a:extLst>
              <a:ext uri="{FF2B5EF4-FFF2-40B4-BE49-F238E27FC236}">
                <a16:creationId xmlns:a16="http://schemas.microsoft.com/office/drawing/2014/main" id="{EDEA5A1B-29C6-4E4E-B716-2BF811A2D01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6806" y="3849539"/>
            <a:ext cx="3378098" cy="2367405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pPr algn="r"/>
            <a:r>
              <a:rPr lang="en-US" sz="1600" dirty="0"/>
              <a:t>Promotes compassionate and collective leadership approaches.</a:t>
            </a:r>
          </a:p>
          <a:p>
            <a:pPr algn="r"/>
            <a:endParaRPr lang="en-US" sz="1600" dirty="0"/>
          </a:p>
          <a:p>
            <a:pPr algn="r"/>
            <a:r>
              <a:rPr lang="en-US" sz="1600" dirty="0"/>
              <a:t>Where conflict exists, encourages resolution through dialogue.</a:t>
            </a:r>
          </a:p>
          <a:p>
            <a:pPr algn="r"/>
            <a:endParaRPr lang="en-US" sz="1600" dirty="0"/>
          </a:p>
          <a:p>
            <a:pPr algn="r"/>
            <a:r>
              <a:rPr lang="en-US" sz="1600" dirty="0"/>
              <a:t>Recognises that there is a place for a person-centered procedure when we are unable to resolve issues. </a:t>
            </a:r>
          </a:p>
          <a:p>
            <a:pPr algn="r"/>
            <a:endParaRPr lang="en-US" sz="1600" dirty="0"/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811DCF04-0C7C-44FC-8246-FC8D736B1A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00698" y="3765314"/>
            <a:ext cx="3200400" cy="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11">
            <a:extLst>
              <a:ext uri="{FF2B5EF4-FFF2-40B4-BE49-F238E27FC236}">
                <a16:creationId xmlns:a16="http://schemas.microsoft.com/office/drawing/2014/main" id="{E73A6D74-C1EA-4F0C-940C-F6F8A1F447D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75723" y="277975"/>
            <a:ext cx="4852577" cy="6302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60142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912C5D-F1A5-4FF9-8E33-85A1912C64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Respect and resolution policy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8CFAF8C-A1FC-432B-B8D5-16914D8B503E}"/>
              </a:ext>
            </a:extLst>
          </p:cNvPr>
          <p:cNvSpPr txBox="1"/>
          <p:nvPr/>
        </p:nvSpPr>
        <p:spPr>
          <a:xfrm>
            <a:off x="1081278" y="2084832"/>
            <a:ext cx="9605772" cy="51090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GB" sz="2800" dirty="0"/>
              <a:t>HWR recognises that not all conflict can be resolved informally.  </a:t>
            </a:r>
          </a:p>
          <a:p>
            <a:pPr marL="457200" indent="-45720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GB" sz="2800" dirty="0"/>
              <a:t>There are occasions when we need to refer to more formal processes.</a:t>
            </a:r>
          </a:p>
          <a:p>
            <a:pPr marL="457200" indent="-45720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GB" sz="2800" dirty="0"/>
              <a:t>The new Respect and Resolution Policy will replace our current Grievance and Dignity at Work Policies.</a:t>
            </a:r>
          </a:p>
          <a:p>
            <a:pPr marL="457200" indent="-45720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GB" sz="2800" dirty="0"/>
              <a:t>ACAS compliant </a:t>
            </a:r>
          </a:p>
          <a:p>
            <a:pPr marL="457200" indent="-45720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GB" sz="2800" dirty="0"/>
              <a:t>The Healthy Working Relationships approach and supporting Respect and Resolution Policy has been ratified by Welsh Partnership Forum.</a:t>
            </a:r>
          </a:p>
          <a:p>
            <a:pPr marL="457200" indent="-45720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GB" sz="2800" dirty="0"/>
              <a:t>Supported by a set of FAQ’s and a flowchart</a:t>
            </a:r>
          </a:p>
          <a:p>
            <a:endParaRPr lang="en-GB" sz="2800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292453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9">
            <a:extLst>
              <a:ext uri="{FF2B5EF4-FFF2-40B4-BE49-F238E27FC236}">
                <a16:creationId xmlns:a16="http://schemas.microsoft.com/office/drawing/2014/main" id="{B821C225-5C4D-4168-90AF-3D263D72CB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17" name="Rectangle 11">
            <a:extLst>
              <a:ext uri="{FF2B5EF4-FFF2-40B4-BE49-F238E27FC236}">
                <a16:creationId xmlns:a16="http://schemas.microsoft.com/office/drawing/2014/main" id="{B0890400-BB8B-4A44-AB63-65C7CA223E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32E39ED-6386-4674-B76C-1DBEA89C71A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64788" y="804333"/>
            <a:ext cx="3391900" cy="5249334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pc="100" dirty="0"/>
              <a:t>The reality of current grievance and dignity at work policies</a:t>
            </a:r>
          </a:p>
        </p:txBody>
      </p:sp>
      <p:cxnSp>
        <p:nvCxnSpPr>
          <p:cNvPr id="18" name="Straight Connector 13">
            <a:extLst>
              <a:ext uri="{FF2B5EF4-FFF2-40B4-BE49-F238E27FC236}">
                <a16:creationId xmlns:a16="http://schemas.microsoft.com/office/drawing/2014/main" id="{4D39B797-CDC6-4529-8A36-9CBFC98163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77597" y="1600200"/>
            <a:ext cx="0" cy="36576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50A1EA74-1717-4495-AEEA-7DD95C6E160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145483" y="1283524"/>
            <a:ext cx="6257721" cy="5249334"/>
          </a:xfrm>
        </p:spPr>
        <p:txBody>
          <a:bodyPr vert="horz" lIns="45720" tIns="45720" rIns="45720" bIns="45720" rtlCol="0" anchor="ctr">
            <a:normAutofit fontScale="92500" lnSpcReduction="20000"/>
          </a:bodyPr>
          <a:lstStyle/>
          <a:p>
            <a:pPr marL="285750" indent="-28575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1"/>
                </a:solidFill>
              </a:rPr>
              <a:t>The underlying issues are not being resolved.</a:t>
            </a:r>
          </a:p>
          <a:p>
            <a:pPr marL="285750" indent="-28575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1"/>
                </a:solidFill>
              </a:rPr>
              <a:t>Relationships are irrevocably damaged.</a:t>
            </a:r>
          </a:p>
          <a:p>
            <a:pPr marL="285750" indent="-28575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1"/>
                </a:solidFill>
              </a:rPr>
              <a:t>Inconsistency of the application of the rules by managers who are either not trained or supported adequately.</a:t>
            </a:r>
          </a:p>
          <a:p>
            <a:pPr marL="285750" indent="-28575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1"/>
                </a:solidFill>
              </a:rPr>
              <a:t>A blame culture emerges.</a:t>
            </a:r>
          </a:p>
          <a:p>
            <a:pPr marL="285750" indent="-28575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1"/>
                </a:solidFill>
              </a:rPr>
              <a:t>Take too long to generate an outcome</a:t>
            </a:r>
          </a:p>
          <a:p>
            <a:pPr marL="285750" indent="-28575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1"/>
                </a:solidFill>
              </a:rPr>
              <a:t>The parties, teams and overall organisation's needs are overlooked</a:t>
            </a:r>
          </a:p>
          <a:p>
            <a:pPr marL="285750" indent="-28575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1"/>
                </a:solidFill>
              </a:rPr>
              <a:t>Opportunities for insight, dialogue and transformation are missed</a:t>
            </a:r>
          </a:p>
          <a:p>
            <a:pPr marL="285750" indent="-28575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1"/>
                </a:solidFill>
              </a:rPr>
              <a:t>They generate stress, anxiety, depression and associated absence</a:t>
            </a:r>
          </a:p>
          <a:p>
            <a:pPr>
              <a:lnSpc>
                <a:spcPct val="90000"/>
              </a:lnSpc>
            </a:pPr>
            <a:endParaRPr lang="en-US" sz="2400" dirty="0">
              <a:solidFill>
                <a:schemeClr val="tx1"/>
              </a:solidFill>
            </a:endParaRPr>
          </a:p>
          <a:p>
            <a:pPr algn="r">
              <a:lnSpc>
                <a:spcPct val="90000"/>
              </a:lnSpc>
            </a:pPr>
            <a:endParaRPr lang="en-US" sz="2400" dirty="0">
              <a:solidFill>
                <a:schemeClr val="tx1"/>
              </a:solidFill>
            </a:endParaRPr>
          </a:p>
          <a:p>
            <a:pPr algn="r">
              <a:lnSpc>
                <a:spcPct val="90000"/>
              </a:lnSpc>
            </a:pPr>
            <a:r>
              <a:rPr lang="en-US" b="1" u="sng" dirty="0">
                <a:solidFill>
                  <a:schemeClr val="tx1"/>
                </a:solidFill>
              </a:rPr>
              <a:t>DAVID LIDDLE, MANAGING CONFLICT</a:t>
            </a:r>
            <a:endParaRPr lang="en-US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19620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egral">
  <a:themeElements>
    <a:clrScheme name="Integral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B9F25"/>
      </a:hlink>
      <a:folHlink>
        <a:srgbClr val="B26B02"/>
      </a:folHlink>
    </a:clrScheme>
    <a:fontScheme name="Integral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egra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682D6EBE-8D36-4FF2-9DB3-F3D8D7B6715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04480DD28E28D48BA0DCAAE9381AA60" ma:contentTypeVersion="12" ma:contentTypeDescription="Create a new document." ma:contentTypeScope="" ma:versionID="b4ba41b346f3d58b8f38a756881345f0">
  <xsd:schema xmlns:xsd="http://www.w3.org/2001/XMLSchema" xmlns:xs="http://www.w3.org/2001/XMLSchema" xmlns:p="http://schemas.microsoft.com/office/2006/metadata/properties" xmlns:ns3="14f886ef-4092-4ed8-a31e-891c76461312" xmlns:ns4="137ca15d-9ca5-4969-9050-6a8af13b1758" targetNamespace="http://schemas.microsoft.com/office/2006/metadata/properties" ma:root="true" ma:fieldsID="61dc9661eb5f5281a5eb609739f3f1c8" ns3:_="" ns4:_="">
    <xsd:import namespace="14f886ef-4092-4ed8-a31e-891c76461312"/>
    <xsd:import namespace="137ca15d-9ca5-4969-9050-6a8af13b1758"/>
    <xsd:element name="properties">
      <xsd:complexType>
        <xsd:sequence>
          <xsd:element name="documentManagement">
            <xsd:complexType>
              <xsd:all>
                <xsd:element ref="ns3:SharedWithUsers" minOccurs="0"/>
                <xsd:element ref="ns3:SharedWithDetails" minOccurs="0"/>
                <xsd:element ref="ns3:SharingHintHash" minOccurs="0"/>
                <xsd:element ref="ns4:MediaServiceMetadata" minOccurs="0"/>
                <xsd:element ref="ns4:MediaServiceFastMetadata" minOccurs="0"/>
                <xsd:element ref="ns4:MediaServiceAutoKeyPoints" minOccurs="0"/>
                <xsd:element ref="ns4:MediaServiceKeyPoints" minOccurs="0"/>
                <xsd:element ref="ns4:MediaServiceAutoTags" minOccurs="0"/>
                <xsd:element ref="ns4:MediaServiceOCR" minOccurs="0"/>
                <xsd:element ref="ns4:MediaServiceGenerationTime" minOccurs="0"/>
                <xsd:element ref="ns4:MediaServiceEventHashCode" minOccurs="0"/>
                <xsd:element ref="ns4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4f886ef-4092-4ed8-a31e-891c76461312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0" nillable="true" ma:displayName="Sharing Hint Hash" ma:hidden="true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37ca15d-9ca5-4969-9050-6a8af13b175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3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4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5" nillable="true" ma:displayName="Tags" ma:internalName="MediaServiceAutoTags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9" nillable="true" ma:displayName="MediaServiceDateTaken" ma:hidden="true" ma:internalName="MediaServiceDateTake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F36CE7C9-E6E3-4243-8C4A-33C06308D599}">
  <ds:schemaRefs>
    <ds:schemaRef ds:uri="14f886ef-4092-4ed8-a31e-891c76461312"/>
    <ds:schemaRef ds:uri="http://purl.org/dc/elements/1.1/"/>
    <ds:schemaRef ds:uri="http://schemas.microsoft.com/office/2006/metadata/properties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137ca15d-9ca5-4969-9050-6a8af13b1758"/>
    <ds:schemaRef ds:uri="http://schemas.microsoft.com/office/infopath/2007/PartnerControls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B55808C6-07B8-43D1-B76F-CE4C46416827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0849E906-DB01-471C-A72C-15FC07C7E39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4f886ef-4092-4ed8-a31e-891c76461312"/>
    <ds:schemaRef ds:uri="137ca15d-9ca5-4969-9050-6a8af13b175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2155</TotalTime>
  <Words>508</Words>
  <Application>Microsoft Office PowerPoint</Application>
  <PresentationFormat>Widescreen</PresentationFormat>
  <Paragraphs>92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9" baseType="lpstr">
      <vt:lpstr>Arial</vt:lpstr>
      <vt:lpstr>Calibri</vt:lpstr>
      <vt:lpstr>Tw Cen MT</vt:lpstr>
      <vt:lpstr>Tw Cen MT Condensed</vt:lpstr>
      <vt:lpstr>Wingdings</vt:lpstr>
      <vt:lpstr>Wingdings 3</vt:lpstr>
      <vt:lpstr>Integral</vt:lpstr>
      <vt:lpstr>Healthy working relationships</vt:lpstr>
      <vt:lpstr>How did we get here?</vt:lpstr>
      <vt:lpstr>What is rudeness and incivility?</vt:lpstr>
      <vt:lpstr>PowerPoint Presentation</vt:lpstr>
      <vt:lpstr>The two types of conflict</vt:lpstr>
      <vt:lpstr>HWR &amp; Compassionate leadership</vt:lpstr>
      <vt:lpstr>HEALTHY WORKING RELATIONSHIPS FRAMEWORK</vt:lpstr>
      <vt:lpstr>Respect and resolution policy</vt:lpstr>
      <vt:lpstr>The reality of current grievance and dignity at work policies</vt:lpstr>
      <vt:lpstr>Respect and resolution policy</vt:lpstr>
      <vt:lpstr>Respect and resolution policy</vt:lpstr>
      <vt:lpstr>  Useful links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Healthier working relationships</dc:title>
  <dc:creator>Rhiannon Windsor (NWSSP – CORP)</dc:creator>
  <cp:lastModifiedBy>Sioned Eurig (NWSSP - L&amp;RS Solicitor)</cp:lastModifiedBy>
  <cp:revision>29</cp:revision>
  <cp:lastPrinted>2021-04-30T07:40:56Z</cp:lastPrinted>
  <dcterms:created xsi:type="dcterms:W3CDTF">2021-03-21T20:15:41Z</dcterms:created>
  <dcterms:modified xsi:type="dcterms:W3CDTF">2021-05-06T15:15:28Z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0x010100804480DD28E28D48BA0DCAAE9381AA60</vt:lpwstr>
  </property>
</Properties>
</file>