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7"/>
  </p:notesMasterIdLst>
  <p:sldIdLst>
    <p:sldId id="256" r:id="rId5"/>
    <p:sldId id="259" r:id="rId6"/>
    <p:sldId id="262" r:id="rId7"/>
    <p:sldId id="263" r:id="rId8"/>
    <p:sldId id="268" r:id="rId9"/>
    <p:sldId id="272" r:id="rId10"/>
    <p:sldId id="267" r:id="rId11"/>
    <p:sldId id="270" r:id="rId12"/>
    <p:sldId id="266" r:id="rId13"/>
    <p:sldId id="273" r:id="rId14"/>
    <p:sldId id="274" r:id="rId15"/>
    <p:sldId id="261" r:id="rId1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65857" autoAdjust="0"/>
  </p:normalViewPr>
  <p:slideViewPr>
    <p:cSldViewPr snapToGrid="0">
      <p:cViewPr varScale="1">
        <p:scale>
          <a:sx n="75" d="100"/>
          <a:sy n="75" d="100"/>
        </p:scale>
        <p:origin x="1152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D6CA3-79C9-4FDE-9D1A-8564136C4D69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BF339-BE95-42E8-9865-7E2683A2D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121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F339-BE95-42E8-9865-7E2683A2D60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072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F339-BE95-42E8-9865-7E2683A2D60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2239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F339-BE95-42E8-9865-7E2683A2D60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683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F339-BE95-42E8-9865-7E2683A2D60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422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F339-BE95-42E8-9865-7E2683A2D60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331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F339-BE95-42E8-9865-7E2683A2D60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666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F339-BE95-42E8-9865-7E2683A2D60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608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u="none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F339-BE95-42E8-9865-7E2683A2D60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134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F339-BE95-42E8-9865-7E2683A2D60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409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2CAC-230A-404A-AC7C-58665B222F4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40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F339-BE95-42E8-9865-7E2683A2D60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378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F339-BE95-42E8-9865-7E2683A2D60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191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121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966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836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586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261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50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074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62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90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16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348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400B88A-43D9-4317-B11F-AD5C441F2CE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D9B7A09-81CD-4D4D-B42D-58B9065FACBC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723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ted.com/talks/chris_turner_when_rudeness_in_teams_turns_deadly" TargetMode="External"/><Relationship Id="rId5" Type="http://schemas.openxmlformats.org/officeDocument/2006/relationships/hyperlink" Target="https://www.youtube.com/watch?v=kyCFYM59lfg" TargetMode="External"/><Relationship Id="rId4" Type="http://schemas.openxmlformats.org/officeDocument/2006/relationships/hyperlink" Target="https://heiw.nhs.wales/programmes/fair-together-healthy-compassionate-culture/healthier-relationships-work-workplaces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2E60B-1182-4428-8E6C-C3781544FD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563" y="3032024"/>
            <a:ext cx="7481764" cy="3034857"/>
          </a:xfrm>
        </p:spPr>
        <p:txBody>
          <a:bodyPr anchor="b">
            <a:normAutofit/>
          </a:bodyPr>
          <a:lstStyle/>
          <a:p>
            <a:pPr algn="l"/>
            <a:r>
              <a:rPr lang="en-GB" sz="4400" dirty="0">
                <a:solidFill>
                  <a:schemeClr val="tx1"/>
                </a:solidFill>
              </a:rPr>
              <a:t>Healthy working relationships</a:t>
            </a:r>
          </a:p>
        </p:txBody>
      </p:sp>
      <p:pic>
        <p:nvPicPr>
          <p:cNvPr id="1026" name="Picture 2" descr="Health in Wales | NHS Wales - About Us">
            <a:extLst>
              <a:ext uri="{FF2B5EF4-FFF2-40B4-BE49-F238E27FC236}">
                <a16:creationId xmlns:a16="http://schemas.microsoft.com/office/drawing/2014/main" id="{68E9B640-AE93-4F70-BD41-B3E189A93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4775" y="4922776"/>
            <a:ext cx="238125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902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12C5D-F1A5-4FF9-8E33-85A1912C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Respect and resolution policy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CFAF8C-A1FC-432B-B8D5-16914D8B503E}"/>
              </a:ext>
            </a:extLst>
          </p:cNvPr>
          <p:cNvSpPr txBox="1"/>
          <p:nvPr/>
        </p:nvSpPr>
        <p:spPr>
          <a:xfrm>
            <a:off x="1081278" y="2084832"/>
            <a:ext cx="960577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Policy is not the central part.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Focus is on resolving matters not on the procedural steps.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Section 3 – Informal Resolution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Section 4 – Formal Request for Resolution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Section 5 – Formal Resolution Meetings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800" dirty="0"/>
          </a:p>
          <a:p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507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12C5D-F1A5-4FF9-8E33-85A1912C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Respect and resolution policy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CFAF8C-A1FC-432B-B8D5-16914D8B503E}"/>
              </a:ext>
            </a:extLst>
          </p:cNvPr>
          <p:cNvSpPr txBox="1"/>
          <p:nvPr/>
        </p:nvSpPr>
        <p:spPr>
          <a:xfrm>
            <a:off x="1447800" y="2084832"/>
            <a:ext cx="960577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Working FAQ document to support and guide.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Enabling managers to manage.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Benefits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From and Organisational point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From a TU/individual perspective.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800" dirty="0"/>
          </a:p>
          <a:p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827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194971-2F2D-44B0-8AE6-FF2DCCEE0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1FF9A61E-EB11-4C46-82E1-3E00A3B4B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E564EB3-35F2-4EFF-87DC-642DC0205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A83E24CA-3560-4B77-9F4B-793BE2A6D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0" ty="-127000" sx="50000" sy="50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995F0-906C-4573-A739-16EED217D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09343" y="620720"/>
            <a:ext cx="6442480" cy="55931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4CA136-A346-483A-B811-09F1018AB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0120" y="1056653"/>
            <a:ext cx="5477071" cy="302398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br>
              <a:rPr lang="en-US" sz="4400" dirty="0">
                <a:solidFill>
                  <a:schemeClr val="bg1"/>
                </a:solidFill>
              </a:rPr>
            </a:b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</a:rPr>
              <a:t>Useful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764B0-0858-43DF-9A43-F101BE9A4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90120" y="4297556"/>
            <a:ext cx="5477071" cy="14316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Healthy Working Relationships pages: 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Healthier relationships, work &amp; workplaces - HEIW (</a:t>
            </a:r>
            <a:r>
              <a:rPr lang="en-GB" sz="1600" dirty="0" err="1">
                <a:solidFill>
                  <a:schemeClr val="accent1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nhs.wales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/>
                </a:solidFill>
              </a:rPr>
              <a:t>Cuppa</a:t>
            </a:r>
            <a:r>
              <a:rPr lang="en-US" sz="1600" dirty="0">
                <a:solidFill>
                  <a:schemeClr val="bg1"/>
                </a:solidFill>
              </a:rPr>
              <a:t> conversations: </a:t>
            </a:r>
            <a:r>
              <a:rPr lang="en-US" sz="1600" dirty="0" err="1">
                <a:solidFill>
                  <a:schemeClr val="accent1">
                    <a:lumMod val="60000"/>
                    <a:lumOff val="4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Cuppa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Conversation – YouTube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Chris Turner: 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When rudeness in teams turns deadly | Chris Turner | </a:t>
            </a:r>
            <a:r>
              <a:rPr lang="en-GB" sz="1600" dirty="0" err="1">
                <a:solidFill>
                  <a:schemeClr val="accent1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TEDxExeter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| TED Talk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3F5F06D-7250-43A5-9B61-0B7F1FD7E3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09960" y="4214336"/>
            <a:ext cx="51206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997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C42F6-32A1-4C53-AF0C-F63037B03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did we get here?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F33928D-774D-42E4-BBC6-8A6DD308A7B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100815" y="279539"/>
            <a:ext cx="5480683" cy="39962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464D4B-CC6E-475C-92F1-1A41DDAF69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6860">
            <a:off x="9550843" y="94556"/>
            <a:ext cx="2507265" cy="34780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24CCC8-8229-4BB8-A716-0BF854619D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0614" y="4799345"/>
            <a:ext cx="3042367" cy="18592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5DBEBC-A9F2-4FCA-85E2-DA439372BA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98258">
            <a:off x="10114783" y="2107150"/>
            <a:ext cx="1652981" cy="23868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012735-6536-4AC9-896C-41AF08EAB5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880405">
            <a:off x="5927935" y="-76285"/>
            <a:ext cx="2397015" cy="31623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FB005F-75CF-48D0-B928-D0BCC02A21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622992">
            <a:off x="7459984" y="1531162"/>
            <a:ext cx="2079963" cy="298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790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hade val="85000"/>
            <a:satMod val="1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821C225-5C4D-4168-90AF-3D263D72C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F9B8E572-2CE6-4185-BC38-989024BC01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23F11C-082D-47EB-8AB3-40F0D6E73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251" y="241108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What is rudeness and incivility?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5415567-45D9-4FB5-B020-6FAD77889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6202C-9375-456B-A2E2-4F239C8E216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15540" y="1617612"/>
            <a:ext cx="9720073" cy="4568636"/>
          </a:xfrm>
        </p:spPr>
        <p:txBody>
          <a:bodyPr vert="horz" lIns="45720" tIns="45720" rIns="45720" bIns="45720" rtlCol="0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Shouting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Talking over someone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Belittling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379EE75-D01F-42FD-8D13-399354D2E9A6}"/>
              </a:ext>
            </a:extLst>
          </p:cNvPr>
          <p:cNvSpPr txBox="1">
            <a:spLocks/>
          </p:cNvSpPr>
          <p:nvPr/>
        </p:nvSpPr>
        <p:spPr>
          <a:xfrm>
            <a:off x="1223952" y="3399310"/>
            <a:ext cx="5204793" cy="1768732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sz="2800" dirty="0"/>
              <a:t>Undermining someone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800" dirty="0"/>
              <a:t>Stubborn/non-cooperative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800" dirty="0"/>
              <a:t>Aggression</a:t>
            </a:r>
          </a:p>
        </p:txBody>
      </p:sp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295C8EAB-0E4D-4174-A49D-BBA9425E0B91}"/>
              </a:ext>
            </a:extLst>
          </p:cNvPr>
          <p:cNvSpPr/>
          <p:nvPr/>
        </p:nvSpPr>
        <p:spPr>
          <a:xfrm>
            <a:off x="5991410" y="1689958"/>
            <a:ext cx="2233961" cy="1631797"/>
          </a:xfrm>
          <a:prstGeom prst="wedgeEllipseCallou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2400" dirty="0"/>
              <a:t>That’s just the way it is</a:t>
            </a:r>
            <a:endParaRPr lang="en-GB" sz="2400"/>
          </a:p>
        </p:txBody>
      </p:sp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4A8D4AC6-6ED7-49E1-BBC0-BD4486163F6B}"/>
              </a:ext>
            </a:extLst>
          </p:cNvPr>
          <p:cNvSpPr/>
          <p:nvPr/>
        </p:nvSpPr>
        <p:spPr>
          <a:xfrm>
            <a:off x="7565198" y="3585914"/>
            <a:ext cx="2233961" cy="1531436"/>
          </a:xfrm>
          <a:prstGeom prst="wedgeEllipseCallou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2400" dirty="0"/>
              <a:t>Its always been like that</a:t>
            </a:r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8C4BD27E-070C-4AEE-B5BA-A48B27E6D4A5}"/>
              </a:ext>
            </a:extLst>
          </p:cNvPr>
          <p:cNvSpPr/>
          <p:nvPr/>
        </p:nvSpPr>
        <p:spPr>
          <a:xfrm>
            <a:off x="9137614" y="1829616"/>
            <a:ext cx="2102080" cy="1544294"/>
          </a:xfrm>
          <a:prstGeom prst="wedgeEllipseCallou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2400" dirty="0"/>
              <a:t>I didn’t mean it like that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A42A2A-A2E9-4E90-A3CE-9C0CF646430B}"/>
              </a:ext>
            </a:extLst>
          </p:cNvPr>
          <p:cNvSpPr txBox="1"/>
          <p:nvPr/>
        </p:nvSpPr>
        <p:spPr>
          <a:xfrm>
            <a:off x="488385" y="5622960"/>
            <a:ext cx="108398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3200" dirty="0">
                <a:latin typeface="+mj-lt"/>
              </a:rPr>
              <a:t>It is the interpretation of the recipient regardless of the intent</a:t>
            </a:r>
          </a:p>
        </p:txBody>
      </p:sp>
    </p:spTree>
    <p:extLst>
      <p:ext uri="{BB962C8B-B14F-4D97-AF65-F5344CB8AC3E}">
        <p14:creationId xmlns:p14="http://schemas.microsoft.com/office/powerpoint/2010/main" val="9546328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20EB2EC-7BDC-40DF-BF6D-C7F5AF5AF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96" y="2149118"/>
            <a:ext cx="8414155" cy="4207077"/>
          </a:xfrm>
          <a:prstGeom prst="rect">
            <a:avLst/>
          </a:prstGeom>
        </p:spPr>
      </p:pic>
      <p:pic>
        <p:nvPicPr>
          <p:cNvPr id="7" name="Content Placeholder 6" descr="Text&#10;&#10;Description automatically generated">
            <a:extLst>
              <a:ext uri="{FF2B5EF4-FFF2-40B4-BE49-F238E27FC236}">
                <a16:creationId xmlns:a16="http://schemas.microsoft.com/office/drawing/2014/main" id="{45D9C3FC-AF2E-445E-A082-C161E0FB47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676481" y="0"/>
            <a:ext cx="2743199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480B27-9AAF-48C8-91CD-CA6697D6D5B9}"/>
              </a:ext>
            </a:extLst>
          </p:cNvPr>
          <p:cNvSpPr txBox="1"/>
          <p:nvPr/>
        </p:nvSpPr>
        <p:spPr>
          <a:xfrm>
            <a:off x="929197" y="501805"/>
            <a:ext cx="68691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+mj-lt"/>
              </a:rPr>
              <a:t>THE IMPACT OF INCIVILITY WITHIN THE NHS  - CIVILITY SAVES LIVES</a:t>
            </a:r>
          </a:p>
        </p:txBody>
      </p:sp>
    </p:spTree>
    <p:extLst>
      <p:ext uri="{BB962C8B-B14F-4D97-AF65-F5344CB8AC3E}">
        <p14:creationId xmlns:p14="http://schemas.microsoft.com/office/powerpoint/2010/main" val="1157235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7">
            <a:extLst>
              <a:ext uri="{FF2B5EF4-FFF2-40B4-BE49-F238E27FC236}">
                <a16:creationId xmlns:a16="http://schemas.microsoft.com/office/drawing/2014/main" id="{B821C225-5C4D-4168-90AF-3D263D72C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9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D3DACF-0F89-4CF3-8125-BFCD68CD36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4788" y="804333"/>
            <a:ext cx="3391900" cy="52493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pc="100">
                <a:solidFill>
                  <a:srgbClr val="FFFFFF"/>
                </a:solidFill>
              </a:rPr>
              <a:t>The two types of conflict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D8CE4-EFF0-4BDE-A0B3-37AC7AD40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1048" y="804333"/>
            <a:ext cx="6306003" cy="5249334"/>
          </a:xfrm>
        </p:spPr>
        <p:txBody>
          <a:bodyPr vert="horz" lIns="45720" tIns="45720" rIns="45720" bIns="45720" rtlCol="0" anchor="ctr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u="sng" dirty="0">
                <a:solidFill>
                  <a:schemeClr val="tx1"/>
                </a:solidFill>
              </a:rPr>
              <a:t>DYSFUNCTIONAL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Destructive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Harmful, stressful and costly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Can have a significant impact on psychological, emotional and physiological wellbeing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Difficult to manage</a:t>
            </a:r>
          </a:p>
          <a:p>
            <a:pPr marL="0" indent="0">
              <a:lnSpc>
                <a:spcPct val="90000"/>
              </a:lnSpc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u="sng" dirty="0">
                <a:solidFill>
                  <a:schemeClr val="tx1"/>
                </a:solidFill>
              </a:rPr>
              <a:t>FUNCTIONAL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Constructive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Parties engaged in dialogue and focused on mutual acceptable outcomes (win/win)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Promotes understanding and leaning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Key component of high functioning and high performing teams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851474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A9B48-8D0E-4B1D-A8C2-73BBE7DBF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76" y="354236"/>
            <a:ext cx="9720072" cy="1499616"/>
          </a:xfrm>
        </p:spPr>
        <p:txBody>
          <a:bodyPr/>
          <a:lstStyle/>
          <a:p>
            <a:r>
              <a:rPr lang="en-GB" dirty="0"/>
              <a:t>HWR &amp; Compassionate leadership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0EF0E5-9A1B-440B-A035-A8F2A671C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180" y="1853852"/>
            <a:ext cx="6103234" cy="47107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59F46B-1FA4-4BB1-9254-FB1C765DEA80}"/>
              </a:ext>
            </a:extLst>
          </p:cNvPr>
          <p:cNvSpPr txBox="1"/>
          <p:nvPr/>
        </p:nvSpPr>
        <p:spPr>
          <a:xfrm>
            <a:off x="904536" y="1853852"/>
            <a:ext cx="395822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</a:pPr>
            <a:r>
              <a:rPr lang="en-GB" sz="2400" u="sng" dirty="0"/>
              <a:t>Leadership Behaviours: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dirty="0"/>
              <a:t>Attending</a:t>
            </a:r>
            <a:r>
              <a:rPr lang="en-GB" sz="2400" dirty="0"/>
              <a:t>; paying attention to staff – ‘listening with fascination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dirty="0"/>
              <a:t>Understanding</a:t>
            </a:r>
            <a:r>
              <a:rPr lang="en-GB" sz="2400" dirty="0"/>
              <a:t>: shared understanding of what they face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dirty="0"/>
              <a:t>Empathising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dirty="0"/>
              <a:t>Helping</a:t>
            </a:r>
            <a:r>
              <a:rPr lang="en-GB" sz="2400" dirty="0"/>
              <a:t>: taking intelligent action to serve or help</a:t>
            </a:r>
          </a:p>
          <a:p>
            <a:endParaRPr lang="en-GB" dirty="0"/>
          </a:p>
          <a:p>
            <a:r>
              <a:rPr lang="en-GB" sz="1200" dirty="0"/>
              <a:t>West, </a:t>
            </a:r>
            <a:r>
              <a:rPr lang="en-GB" sz="1200" dirty="0" err="1"/>
              <a:t>M.S.,&amp;Chowla</a:t>
            </a:r>
            <a:r>
              <a:rPr lang="en-GB" sz="1200" dirty="0"/>
              <a:t>, R. (2017). Compassionate leaderships for compassionate health care.</a:t>
            </a:r>
          </a:p>
        </p:txBody>
      </p:sp>
    </p:spTree>
    <p:extLst>
      <p:ext uri="{BB962C8B-B14F-4D97-AF65-F5344CB8AC3E}">
        <p14:creationId xmlns:p14="http://schemas.microsoft.com/office/powerpoint/2010/main" val="3838985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CA73784B-AC76-4BAD-93AF-C72D0EDFD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3E45B530-293E-48AF-86B2-664C932675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805" y="640080"/>
            <a:ext cx="3378099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kern="1200" cap="all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HEALTHY WORKING RELATIONSHIPS FRAMEWORK</a:t>
            </a:r>
          </a:p>
        </p:txBody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EDEA5A1B-29C6-4E4E-B716-2BF811A2D0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6806" y="3849539"/>
            <a:ext cx="3378098" cy="236740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algn="r"/>
            <a:r>
              <a:rPr lang="en-US" sz="1600" dirty="0"/>
              <a:t>Promotes compassionate and collective leadership approaches.</a:t>
            </a:r>
          </a:p>
          <a:p>
            <a:pPr algn="r"/>
            <a:endParaRPr lang="en-US" sz="1600" dirty="0"/>
          </a:p>
          <a:p>
            <a:pPr algn="r"/>
            <a:r>
              <a:rPr lang="en-US" sz="1600" dirty="0"/>
              <a:t>Where conflict exists, encourages resolution through dialogue.</a:t>
            </a:r>
          </a:p>
          <a:p>
            <a:pPr algn="r"/>
            <a:endParaRPr lang="en-US" sz="1600" dirty="0"/>
          </a:p>
          <a:p>
            <a:pPr algn="r"/>
            <a:r>
              <a:rPr lang="en-US" sz="1600" dirty="0"/>
              <a:t>Recognises that there is a place for a person-centered procedure when we are unable to resolve issues. </a:t>
            </a:r>
          </a:p>
          <a:p>
            <a:pPr algn="r"/>
            <a:endParaRPr lang="en-US" sz="16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11DCF04-0C7C-44FC-8246-FC8D736B1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0698" y="3765314"/>
            <a:ext cx="32004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E73A6D74-C1EA-4F0C-940C-F6F8A1F44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5723" y="277975"/>
            <a:ext cx="4852577" cy="630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014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12C5D-F1A5-4FF9-8E33-85A1912C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Respect and resolution policy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CFAF8C-A1FC-432B-B8D5-16914D8B503E}"/>
              </a:ext>
            </a:extLst>
          </p:cNvPr>
          <p:cNvSpPr txBox="1"/>
          <p:nvPr/>
        </p:nvSpPr>
        <p:spPr>
          <a:xfrm>
            <a:off x="1081278" y="2084832"/>
            <a:ext cx="960577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HWR recognises that not all conflict can be resolved informally.  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There are occasions when we need to refer to more formal processes.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The new Respect and Resolution Policy will replace our current Grievance and Dignity at Work Policies.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ACAS compliant 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The Healthy Working Relationships approach and supporting Respect and Resolution Policy has been ratified by Welsh Partnership Forum.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Supported by a set of FAQ’s and a flowchart</a:t>
            </a:r>
          </a:p>
          <a:p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245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9">
            <a:extLst>
              <a:ext uri="{FF2B5EF4-FFF2-40B4-BE49-F238E27FC236}">
                <a16:creationId xmlns:a16="http://schemas.microsoft.com/office/drawing/2014/main" id="{B821C225-5C4D-4168-90AF-3D263D72C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1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2E39ED-6386-4674-B76C-1DBEA89C7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4788" y="804333"/>
            <a:ext cx="3391900" cy="52493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pc="100" dirty="0"/>
              <a:t>The reality of current grievance and dignity at work policies</a:t>
            </a:r>
          </a:p>
        </p:txBody>
      </p:sp>
      <p:cxnSp>
        <p:nvCxnSpPr>
          <p:cNvPr id="18" name="Straight Connector 13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A1EA74-1717-4495-AEEA-7DD95C6E16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45483" y="1283524"/>
            <a:ext cx="6257721" cy="5249334"/>
          </a:xfrm>
        </p:spPr>
        <p:txBody>
          <a:bodyPr vert="horz" lIns="45720" tIns="45720" rIns="45720" bIns="45720" rtlCol="0" anchor="ctr">
            <a:normAutofit fontScale="92500" lnSpcReduction="20000"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The underlying issues are not being resolved.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Relationships are irrevocably damaged.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Inconsistency of the application of the rules by managers who are either not trained or supported adequately.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A blame culture emerges.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Take too long to generate an outcome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The parties, teams and overall organisation's needs are overlooked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Opportunities for insight, dialogue and transformation are missed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They generate stress, anxiety, depression and associated absence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r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r">
              <a:lnSpc>
                <a:spcPct val="90000"/>
              </a:lnSpc>
            </a:pPr>
            <a:r>
              <a:rPr lang="en-US" b="1" u="sng" dirty="0">
                <a:solidFill>
                  <a:schemeClr val="tx1"/>
                </a:solidFill>
              </a:rPr>
              <a:t>DAVID LIDDLE, MANAGING CONFLICT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962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4480DD28E28D48BA0DCAAE9381AA60" ma:contentTypeVersion="12" ma:contentTypeDescription="Create a new document." ma:contentTypeScope="" ma:versionID="b4ba41b346f3d58b8f38a756881345f0">
  <xsd:schema xmlns:xsd="http://www.w3.org/2001/XMLSchema" xmlns:xs="http://www.w3.org/2001/XMLSchema" xmlns:p="http://schemas.microsoft.com/office/2006/metadata/properties" xmlns:ns3="14f886ef-4092-4ed8-a31e-891c76461312" xmlns:ns4="137ca15d-9ca5-4969-9050-6a8af13b1758" targetNamespace="http://schemas.microsoft.com/office/2006/metadata/properties" ma:root="true" ma:fieldsID="61dc9661eb5f5281a5eb609739f3f1c8" ns3:_="" ns4:_="">
    <xsd:import namespace="14f886ef-4092-4ed8-a31e-891c76461312"/>
    <xsd:import namespace="137ca15d-9ca5-4969-9050-6a8af13b175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886ef-4092-4ed8-a31e-891c7646131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7ca15d-9ca5-4969-9050-6a8af13b17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6CE7C9-E6E3-4243-8C4A-33C06308D599}">
  <ds:schemaRefs>
    <ds:schemaRef ds:uri="14f886ef-4092-4ed8-a31e-891c76461312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137ca15d-9ca5-4969-9050-6a8af13b1758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55808C6-07B8-43D1-B76F-CE4C464168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49E906-DB01-471C-A72C-15FC07C7E3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886ef-4092-4ed8-a31e-891c76461312"/>
    <ds:schemaRef ds:uri="137ca15d-9ca5-4969-9050-6a8af13b17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2155</TotalTime>
  <Words>508</Words>
  <Application>Microsoft Office PowerPoint</Application>
  <PresentationFormat>Widescreen</PresentationFormat>
  <Paragraphs>92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Tw Cen MT</vt:lpstr>
      <vt:lpstr>Tw Cen MT Condensed</vt:lpstr>
      <vt:lpstr>Wingdings</vt:lpstr>
      <vt:lpstr>Wingdings 3</vt:lpstr>
      <vt:lpstr>Integral</vt:lpstr>
      <vt:lpstr>Healthy working relationships</vt:lpstr>
      <vt:lpstr>How did we get here?</vt:lpstr>
      <vt:lpstr>What is rudeness and incivility?</vt:lpstr>
      <vt:lpstr>PowerPoint Presentation</vt:lpstr>
      <vt:lpstr>The two types of conflict</vt:lpstr>
      <vt:lpstr>HWR &amp; Compassionate leadership</vt:lpstr>
      <vt:lpstr>HEALTHY WORKING RELATIONSHIPS FRAMEWORK</vt:lpstr>
      <vt:lpstr>Respect and resolution policy</vt:lpstr>
      <vt:lpstr>The reality of current grievance and dignity at work policies</vt:lpstr>
      <vt:lpstr>Respect and resolution policy</vt:lpstr>
      <vt:lpstr>Respect and resolution policy</vt:lpstr>
      <vt:lpstr>  Useful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Healthier working relationships</dc:title>
  <dc:creator>Rhiannon Windsor (NWSSP – CORP)</dc:creator>
  <cp:lastModifiedBy>Sioned Eurig (NWSSP - L&amp;RS Solicitor)</cp:lastModifiedBy>
  <cp:revision>29</cp:revision>
  <cp:lastPrinted>2021-04-30T07:40:56Z</cp:lastPrinted>
  <dcterms:created xsi:type="dcterms:W3CDTF">2021-03-21T20:15:41Z</dcterms:created>
  <dcterms:modified xsi:type="dcterms:W3CDTF">2021-05-06T15:15:28Z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0x010100804480DD28E28D48BA0DCAAE9381AA60</vt:lpwstr>
  </property>
</Properties>
</file>