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4" r:id="rId6"/>
    <p:sldId id="263" r:id="rId7"/>
    <p:sldId id="261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 Howells (HEIW)" initials="AH(" lastIdx="6" clrIdx="0">
    <p:extLst>
      <p:ext uri="{19B8F6BF-5375-455C-9EA6-DF929625EA0E}">
        <p15:presenceInfo xmlns:p15="http://schemas.microsoft.com/office/powerpoint/2012/main" userId="S::Alex.Howells@wales.nhs.uk::51eaa9e3-afd3-4958-8947-e7fa9a27a3e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756"/>
    <a:srgbClr val="325083"/>
    <a:srgbClr val="489CC9"/>
    <a:srgbClr val="EBEBF3"/>
    <a:srgbClr val="304E82"/>
    <a:srgbClr val="5A4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E94D8C-7C42-421B-AE8A-EF8437ABFD5E}" v="17" dt="2020-09-23T13:39:59.987"/>
    <p1510:client id="{F377F182-4F5B-BCE2-325A-FCB8B073C21E}" v="71" dt="2020-09-23T11:44:18.8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Cade (HEIW)" userId="S::helen.cade@wales.nhs.uk::27496f1f-9f1b-4111-9521-6e60be8726ef" providerId="AD" clId="Web-{F377F182-4F5B-BCE2-325A-FCB8B073C21E}"/>
    <pc:docChg chg="modSld">
      <pc:chgData name="Helen Cade (HEIW)" userId="S::helen.cade@wales.nhs.uk::27496f1f-9f1b-4111-9521-6e60be8726ef" providerId="AD" clId="Web-{F377F182-4F5B-BCE2-325A-FCB8B073C21E}" dt="2020-09-23T11:44:17.156" v="70" actId="20577"/>
      <pc:docMkLst>
        <pc:docMk/>
      </pc:docMkLst>
      <pc:sldChg chg="modSp">
        <pc:chgData name="Helen Cade (HEIW)" userId="S::helen.cade@wales.nhs.uk::27496f1f-9f1b-4111-9521-6e60be8726ef" providerId="AD" clId="Web-{F377F182-4F5B-BCE2-325A-FCB8B073C21E}" dt="2020-09-23T11:44:17.140" v="69" actId="20577"/>
        <pc:sldMkLst>
          <pc:docMk/>
          <pc:sldMk cId="2850003592" sldId="261"/>
        </pc:sldMkLst>
        <pc:spChg chg="mod">
          <ac:chgData name="Helen Cade (HEIW)" userId="S::helen.cade@wales.nhs.uk::27496f1f-9f1b-4111-9521-6e60be8726ef" providerId="AD" clId="Web-{F377F182-4F5B-BCE2-325A-FCB8B073C21E}" dt="2020-09-23T11:44:17.140" v="69" actId="20577"/>
          <ac:spMkLst>
            <pc:docMk/>
            <pc:sldMk cId="2850003592" sldId="261"/>
            <ac:spMk id="5" creationId="{D0237369-37BB-4807-8497-77EBBA08F53F}"/>
          </ac:spMkLst>
        </pc:spChg>
      </pc:sldChg>
    </pc:docChg>
  </pc:docChgLst>
  <pc:docChgLst>
    <pc:chgData name="Helen Cade (HEIW)" userId="27496f1f-9f1b-4111-9521-6e60be8726ef" providerId="ADAL" clId="{A6E94D8C-7C42-421B-AE8A-EF8437ABFD5E}"/>
    <pc:docChg chg="undo custSel modSld">
      <pc:chgData name="Helen Cade (HEIW)" userId="27496f1f-9f1b-4111-9521-6e60be8726ef" providerId="ADAL" clId="{A6E94D8C-7C42-421B-AE8A-EF8437ABFD5E}" dt="2020-09-23T13:41:14.415" v="172" actId="1076"/>
      <pc:docMkLst>
        <pc:docMk/>
      </pc:docMkLst>
      <pc:sldChg chg="modSp mod">
        <pc:chgData name="Helen Cade (HEIW)" userId="27496f1f-9f1b-4111-9521-6e60be8726ef" providerId="ADAL" clId="{A6E94D8C-7C42-421B-AE8A-EF8437ABFD5E}" dt="2020-09-23T13:41:14.415" v="172" actId="1076"/>
        <pc:sldMkLst>
          <pc:docMk/>
          <pc:sldMk cId="3006260937" sldId="256"/>
        </pc:sldMkLst>
        <pc:spChg chg="mod">
          <ac:chgData name="Helen Cade (HEIW)" userId="27496f1f-9f1b-4111-9521-6e60be8726ef" providerId="ADAL" clId="{A6E94D8C-7C42-421B-AE8A-EF8437ABFD5E}" dt="2020-09-23T13:41:10.454" v="171" actId="1076"/>
          <ac:spMkLst>
            <pc:docMk/>
            <pc:sldMk cId="3006260937" sldId="256"/>
            <ac:spMk id="2" creationId="{26DC59C8-C7A5-4497-AF84-D009F1C1AAF4}"/>
          </ac:spMkLst>
        </pc:spChg>
        <pc:spChg chg="mod">
          <ac:chgData name="Helen Cade (HEIW)" userId="27496f1f-9f1b-4111-9521-6e60be8726ef" providerId="ADAL" clId="{A6E94D8C-7C42-421B-AE8A-EF8437ABFD5E}" dt="2020-09-23T13:41:14.415" v="172" actId="1076"/>
          <ac:spMkLst>
            <pc:docMk/>
            <pc:sldMk cId="3006260937" sldId="256"/>
            <ac:spMk id="3" creationId="{F68E293D-91D0-4ADE-9D16-A936B60777C7}"/>
          </ac:spMkLst>
        </pc:spChg>
      </pc:sldChg>
      <pc:sldChg chg="modSp mod modClrScheme chgLayout">
        <pc:chgData name="Helen Cade (HEIW)" userId="27496f1f-9f1b-4111-9521-6e60be8726ef" providerId="ADAL" clId="{A6E94D8C-7C42-421B-AE8A-EF8437ABFD5E}" dt="2020-09-23T11:14:13.452" v="88" actId="1076"/>
        <pc:sldMkLst>
          <pc:docMk/>
          <pc:sldMk cId="1051746901" sldId="259"/>
        </pc:sldMkLst>
        <pc:spChg chg="mod ord">
          <ac:chgData name="Helen Cade (HEIW)" userId="27496f1f-9f1b-4111-9521-6e60be8726ef" providerId="ADAL" clId="{A6E94D8C-7C42-421B-AE8A-EF8437ABFD5E}" dt="2020-09-23T11:12:19.142" v="49" actId="1076"/>
          <ac:spMkLst>
            <pc:docMk/>
            <pc:sldMk cId="1051746901" sldId="259"/>
            <ac:spMk id="2" creationId="{0688819A-47BC-499B-8E2C-3C14ABF329C4}"/>
          </ac:spMkLst>
        </pc:spChg>
        <pc:spChg chg="mod ord">
          <ac:chgData name="Helen Cade (HEIW)" userId="27496f1f-9f1b-4111-9521-6e60be8726ef" providerId="ADAL" clId="{A6E94D8C-7C42-421B-AE8A-EF8437ABFD5E}" dt="2020-09-23T11:14:13.452" v="88" actId="1076"/>
          <ac:spMkLst>
            <pc:docMk/>
            <pc:sldMk cId="1051746901" sldId="259"/>
            <ac:spMk id="3" creationId="{2A5DC327-F6CB-4869-9765-1291755130A6}"/>
          </ac:spMkLst>
        </pc:spChg>
      </pc:sldChg>
      <pc:sldChg chg="modSp mod modClrScheme chgLayout">
        <pc:chgData name="Helen Cade (HEIW)" userId="27496f1f-9f1b-4111-9521-6e60be8726ef" providerId="ADAL" clId="{A6E94D8C-7C42-421B-AE8A-EF8437ABFD5E}" dt="2020-09-23T11:16:16.492" v="109" actId="1076"/>
        <pc:sldMkLst>
          <pc:docMk/>
          <pc:sldMk cId="591281440" sldId="260"/>
        </pc:sldMkLst>
        <pc:spChg chg="mod ord">
          <ac:chgData name="Helen Cade (HEIW)" userId="27496f1f-9f1b-4111-9521-6e60be8726ef" providerId="ADAL" clId="{A6E94D8C-7C42-421B-AE8A-EF8437ABFD5E}" dt="2020-09-23T11:15:39.730" v="105" actId="1076"/>
          <ac:spMkLst>
            <pc:docMk/>
            <pc:sldMk cId="591281440" sldId="260"/>
            <ac:spMk id="2" creationId="{51EFD136-C9DD-41CB-A07D-E42ECFB6611E}"/>
          </ac:spMkLst>
        </pc:spChg>
        <pc:spChg chg="mod ord">
          <ac:chgData name="Helen Cade (HEIW)" userId="27496f1f-9f1b-4111-9521-6e60be8726ef" providerId="ADAL" clId="{A6E94D8C-7C42-421B-AE8A-EF8437ABFD5E}" dt="2020-09-23T11:16:16.492" v="109" actId="1076"/>
          <ac:spMkLst>
            <pc:docMk/>
            <pc:sldMk cId="591281440" sldId="260"/>
            <ac:spMk id="5" creationId="{66CABD1C-01EF-4CD7-B404-EFE81C6E4209}"/>
          </ac:spMkLst>
        </pc:spChg>
        <pc:picChg chg="mod">
          <ac:chgData name="Helen Cade (HEIW)" userId="27496f1f-9f1b-4111-9521-6e60be8726ef" providerId="ADAL" clId="{A6E94D8C-7C42-421B-AE8A-EF8437ABFD5E}" dt="2020-09-23T11:15:09.472" v="99" actId="1076"/>
          <ac:picMkLst>
            <pc:docMk/>
            <pc:sldMk cId="591281440" sldId="260"/>
            <ac:picMk id="4" creationId="{E387E0D4-D138-440D-886F-E7F7F26CF404}"/>
          </ac:picMkLst>
        </pc:picChg>
      </pc:sldChg>
      <pc:sldChg chg="modSp mod modClrScheme chgLayout">
        <pc:chgData name="Helen Cade (HEIW)" userId="27496f1f-9f1b-4111-9521-6e60be8726ef" providerId="ADAL" clId="{A6E94D8C-7C42-421B-AE8A-EF8437ABFD5E}" dt="2020-09-23T11:12:05.582" v="46" actId="1076"/>
        <pc:sldMkLst>
          <pc:docMk/>
          <pc:sldMk cId="2850003592" sldId="261"/>
        </pc:sldMkLst>
        <pc:spChg chg="mod ord">
          <ac:chgData name="Helen Cade (HEIW)" userId="27496f1f-9f1b-4111-9521-6e60be8726ef" providerId="ADAL" clId="{A6E94D8C-7C42-421B-AE8A-EF8437ABFD5E}" dt="2020-09-23T11:12:02.835" v="45" actId="1076"/>
          <ac:spMkLst>
            <pc:docMk/>
            <pc:sldMk cId="2850003592" sldId="261"/>
            <ac:spMk id="4" creationId="{EA5710E6-1E68-4EDD-98F8-C151969B5E49}"/>
          </ac:spMkLst>
        </pc:spChg>
        <pc:spChg chg="mod ord">
          <ac:chgData name="Helen Cade (HEIW)" userId="27496f1f-9f1b-4111-9521-6e60be8726ef" providerId="ADAL" clId="{A6E94D8C-7C42-421B-AE8A-EF8437ABFD5E}" dt="2020-09-23T11:12:05.582" v="46" actId="1076"/>
          <ac:spMkLst>
            <pc:docMk/>
            <pc:sldMk cId="2850003592" sldId="261"/>
            <ac:spMk id="5" creationId="{D0237369-37BB-4807-8497-77EBBA08F53F}"/>
          </ac:spMkLst>
        </pc:spChg>
      </pc:sldChg>
      <pc:sldChg chg="modSp mod">
        <pc:chgData name="Helen Cade (HEIW)" userId="27496f1f-9f1b-4111-9521-6e60be8726ef" providerId="ADAL" clId="{A6E94D8C-7C42-421B-AE8A-EF8437ABFD5E}" dt="2020-09-23T11:11:55.307" v="44" actId="1076"/>
        <pc:sldMkLst>
          <pc:docMk/>
          <pc:sldMk cId="2975834514" sldId="263"/>
        </pc:sldMkLst>
        <pc:spChg chg="mod">
          <ac:chgData name="Helen Cade (HEIW)" userId="27496f1f-9f1b-4111-9521-6e60be8726ef" providerId="ADAL" clId="{A6E94D8C-7C42-421B-AE8A-EF8437ABFD5E}" dt="2020-09-23T11:11:55.307" v="44" actId="1076"/>
          <ac:spMkLst>
            <pc:docMk/>
            <pc:sldMk cId="2975834514" sldId="263"/>
            <ac:spMk id="2" creationId="{7F9E9334-A82E-48DA-B765-628DE5C2C689}"/>
          </ac:spMkLst>
        </pc:spChg>
        <pc:spChg chg="mod">
          <ac:chgData name="Helen Cade (HEIW)" userId="27496f1f-9f1b-4111-9521-6e60be8726ef" providerId="ADAL" clId="{A6E94D8C-7C42-421B-AE8A-EF8437ABFD5E}" dt="2020-09-23T11:11:51.807" v="43" actId="1076"/>
          <ac:spMkLst>
            <pc:docMk/>
            <pc:sldMk cId="2975834514" sldId="263"/>
            <ac:spMk id="8" creationId="{73FCEC19-4CE4-4FE9-8603-6CFBEB0C145A}"/>
          </ac:spMkLst>
        </pc:spChg>
      </pc:sldChg>
      <pc:sldChg chg="modSp mod">
        <pc:chgData name="Helen Cade (HEIW)" userId="27496f1f-9f1b-4111-9521-6e60be8726ef" providerId="ADAL" clId="{A6E94D8C-7C42-421B-AE8A-EF8437ABFD5E}" dt="2020-09-23T11:09:13.603" v="19" actId="255"/>
        <pc:sldMkLst>
          <pc:docMk/>
          <pc:sldMk cId="2394484633" sldId="264"/>
        </pc:sldMkLst>
        <pc:spChg chg="mod">
          <ac:chgData name="Helen Cade (HEIW)" userId="27496f1f-9f1b-4111-9521-6e60be8726ef" providerId="ADAL" clId="{A6E94D8C-7C42-421B-AE8A-EF8437ABFD5E}" dt="2020-09-23T11:09:13.603" v="19" actId="255"/>
          <ac:spMkLst>
            <pc:docMk/>
            <pc:sldMk cId="2394484633" sldId="264"/>
            <ac:spMk id="2" creationId="{A003EDD9-AF59-46D5-8DCB-36770C885B4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F8E32DC2-C944-4604-ACE2-1F2DA79069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20"/>
            <a:ext cx="12192000" cy="68359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31F7F8-43DE-43B4-A96D-FA89EBA9AF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304E8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408E44-15D1-4F19-B6CB-076F80914C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904C1-82DB-44CD-900F-9493917F6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B92AE-0C98-46FE-B51E-E16756721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2F9C5-8B5C-4553-A9D6-94EE7F91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923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120E6-7325-491B-B923-5E75D51C0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7F2E34-6E14-4B15-9A8B-10C471AF4B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92AD6-CC2F-49A3-8055-4AA70F71C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5601D-1440-481B-BC97-634F788C9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C2DD3-9AC0-4C43-B9E3-378E9CDBF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715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87BAD0-D80B-47EA-BA49-41E892980F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5986B0-5E7B-4A53-ADF3-FAD6BBA75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DCAA9-07B0-4878-8BFF-8E036FE6C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EEA0D-3086-4A6C-A705-6ECD24FD9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824BE-81CB-477F-9C28-50DD37E59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63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63B1E-294A-4D08-BFC3-6B157B1389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4568"/>
            <a:ext cx="1051560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CD332-D40C-4825-BAA1-656431146C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739700"/>
            <a:ext cx="10515600" cy="4351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A78AE-C5FE-4227-A074-E06D8FFE11A9}"/>
              </a:ext>
            </a:extLst>
          </p:cNvPr>
          <p:cNvSpPr/>
          <p:nvPr userDrawn="1"/>
        </p:nvSpPr>
        <p:spPr>
          <a:xfrm>
            <a:off x="0" y="5764697"/>
            <a:ext cx="12192000" cy="1093304"/>
          </a:xfrm>
          <a:prstGeom prst="rect">
            <a:avLst/>
          </a:prstGeom>
          <a:solidFill>
            <a:srgbClr val="EBEB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D373CFAB-D521-4C54-872F-7A58F70A39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6" t="64493"/>
          <a:stretch/>
        </p:blipFill>
        <p:spPr>
          <a:xfrm>
            <a:off x="8804596" y="4422912"/>
            <a:ext cx="3387404" cy="243508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6920D-F071-4F97-B450-D54F376BD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FE6E1-1F0E-461E-AB49-F2AB16E82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859BA-F265-4AF6-A21A-C52C78B2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78356A96-8EE4-47D0-BF3F-E944DAA3F0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954620"/>
            <a:ext cx="2937195" cy="6946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9E7111-B296-4916-8800-43A75E07984E}"/>
              </a:ext>
            </a:extLst>
          </p:cNvPr>
          <p:cNvSpPr txBox="1"/>
          <p:nvPr userDrawn="1"/>
        </p:nvSpPr>
        <p:spPr>
          <a:xfrm>
            <a:off x="3775395" y="6060212"/>
            <a:ext cx="457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Trawsnewid</a:t>
            </a:r>
            <a:r>
              <a:rPr lang="en-GB" sz="14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400" b="1" dirty="0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gweithlu</a:t>
            </a:r>
            <a:r>
              <a:rPr lang="en-GB" sz="14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4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Cymru </a:t>
            </a:r>
            <a:r>
              <a:rPr lang="en-GB" sz="1400" b="1" dirty="0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iachach</a:t>
            </a:r>
            <a:endParaRPr lang="en-GB" sz="1400" b="1" dirty="0">
              <a:solidFill>
                <a:srgbClr val="3250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489C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Transforming the workplace for a healthier Wales</a:t>
            </a:r>
          </a:p>
        </p:txBody>
      </p:sp>
    </p:spTree>
    <p:extLst>
      <p:ext uri="{BB962C8B-B14F-4D97-AF65-F5344CB8AC3E}">
        <p14:creationId xmlns:p14="http://schemas.microsoft.com/office/powerpoint/2010/main" val="1203332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63B1E-294A-4D08-BFC3-6B157B1389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4568"/>
            <a:ext cx="1051560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CD332-D40C-4825-BAA1-656431146C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739700"/>
            <a:ext cx="10515600" cy="4351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A78AE-C5FE-4227-A074-E06D8FFE11A9}"/>
              </a:ext>
            </a:extLst>
          </p:cNvPr>
          <p:cNvSpPr/>
          <p:nvPr userDrawn="1"/>
        </p:nvSpPr>
        <p:spPr>
          <a:xfrm>
            <a:off x="0" y="5764697"/>
            <a:ext cx="12192000" cy="1093304"/>
          </a:xfrm>
          <a:prstGeom prst="rect">
            <a:avLst/>
          </a:prstGeom>
          <a:solidFill>
            <a:srgbClr val="EBEB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6920D-F071-4F97-B450-D54F376BD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FE6E1-1F0E-461E-AB49-F2AB16E82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859BA-F265-4AF6-A21A-C52C78B2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78356A96-8EE4-47D0-BF3F-E944DAA3F0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954620"/>
            <a:ext cx="2937195" cy="6946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9E7111-B296-4916-8800-43A75E07984E}"/>
              </a:ext>
            </a:extLst>
          </p:cNvPr>
          <p:cNvSpPr txBox="1"/>
          <p:nvPr userDrawn="1"/>
        </p:nvSpPr>
        <p:spPr>
          <a:xfrm>
            <a:off x="3775395" y="6060212"/>
            <a:ext cx="457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Trawsnewid</a:t>
            </a:r>
            <a:r>
              <a:rPr lang="en-GB" sz="14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400" b="1" dirty="0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gweithlu</a:t>
            </a:r>
            <a:r>
              <a:rPr lang="en-GB" sz="14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4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Cymru </a:t>
            </a:r>
            <a:r>
              <a:rPr lang="en-GB" sz="1400" b="1" dirty="0" err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iachach</a:t>
            </a:r>
            <a:endParaRPr lang="en-GB" sz="1400" b="1" dirty="0">
              <a:solidFill>
                <a:srgbClr val="3250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489C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Transforming the workplace for a healthier Wales</a:t>
            </a:r>
          </a:p>
        </p:txBody>
      </p:sp>
      <p:pic>
        <p:nvPicPr>
          <p:cNvPr id="11" name="Picture 10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779BA8D9-4E95-4CD4-B948-83DD8A5DD5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41" t="62708"/>
          <a:stretch/>
        </p:blipFill>
        <p:spPr>
          <a:xfrm>
            <a:off x="8073294" y="4026567"/>
            <a:ext cx="4118705" cy="269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258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06C27-12D0-489A-B710-85A6D86D5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B8879-40A0-4BD5-B514-F023CEE5A2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63E19F-E381-49B6-B141-D93051618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83AD7F-6BAD-40C2-8400-C0AE21FE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5DA710-4297-479F-A039-43D385F47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CF6FF-3E0D-4D97-92BD-F8E125661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87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7DE9B-4657-486E-ABFE-F9979DD59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95A95-8E0D-45E6-B654-C468C4D07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DDED45-70FF-4CA9-9B52-F3638F3F2A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ED3022-305C-43F6-B8F9-D944700454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8286AB-C1E2-4EBF-B2FD-226F88D17A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26B2DC-D23A-48A6-9DA5-22B5B9290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C09B37-45BB-4DC9-B525-420EC6FB4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165A6D-2AEB-4484-B9DC-044E082E6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2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B1784-2444-46CD-A909-1F945BD3A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5F7DA4-D042-4218-8893-684A13B46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FC1F5-6168-4C21-8361-2692E581D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84B6E5-4DA5-49BD-994B-F4D9746A3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38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B3F62D-ECA7-4F09-917E-ED857890F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EC23DC-5641-469B-B510-5281708FC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17590-67B1-4EC4-A929-65C25694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13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6F6AD-2976-47A0-A263-686CB97B6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0D6EC-A1AA-45ED-8906-F04A6A76E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155DDD-7C10-40CB-9BFD-714120773B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6F921E-F75D-4CE0-98AD-D2C8BB9E1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55822D-7234-4196-907D-F38FD0951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F37577-5C3C-4083-B3DF-A72C16566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2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B309F-7C81-4D0E-AFF5-D818231B6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8BA84B-062E-4670-8C70-7BC9EF5E1F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B437D9-39F9-4832-913F-CDD99A05C6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C267F8-19A0-48EE-9FBA-2DB80155B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251069-76D9-4C4A-A116-139C32EA8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63CFDA-DE76-4595-BE6F-CC869DC2E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076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373A45-7DE3-41B8-848D-62645E14F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23E814-DDCC-498A-B5EC-ACBC4EF03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534BE-D942-4DEB-B22C-90E1C91AA4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F6F32-9A2F-4B78-A2F5-DE63303F8CA4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DE46C-5AB6-45E5-9561-C4D852F59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67A35-F799-46A2-9B99-FEE8277DE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0BFEC-67D1-46E0-8C1F-9D9E4B199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611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C59C8-C7A5-4497-AF84-D009F1C1AA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0165" y="2047875"/>
            <a:ext cx="5619749" cy="3933826"/>
          </a:xfrm>
        </p:spPr>
        <p:txBody>
          <a:bodyPr>
            <a:normAutofit fontScale="90000"/>
          </a:bodyPr>
          <a:lstStyle/>
          <a:p>
            <a:r>
              <a:rPr lang="en-GB" sz="2200" dirty="0" err="1">
                <a:solidFill>
                  <a:srgbClr val="575756"/>
                </a:solidFill>
              </a:rPr>
              <a:t>Cefnogi'r</a:t>
            </a:r>
            <a:r>
              <a:rPr lang="en-GB" sz="2200" dirty="0">
                <a:solidFill>
                  <a:srgbClr val="575756"/>
                </a:solidFill>
              </a:rPr>
              <a:t> </a:t>
            </a:r>
            <a:r>
              <a:rPr lang="en-GB" sz="2200" dirty="0" err="1">
                <a:solidFill>
                  <a:srgbClr val="575756"/>
                </a:solidFill>
              </a:rPr>
              <a:t>Tîm</a:t>
            </a:r>
            <a:r>
              <a:rPr lang="en-GB" sz="2200" dirty="0">
                <a:solidFill>
                  <a:srgbClr val="575756"/>
                </a:solidFill>
              </a:rPr>
              <a:t> </a:t>
            </a:r>
            <a:r>
              <a:rPr lang="en-GB" sz="2200" dirty="0" err="1">
                <a:solidFill>
                  <a:srgbClr val="575756"/>
                </a:solidFill>
              </a:rPr>
              <a:t>Amlddisgyblaethol</a:t>
            </a:r>
            <a:r>
              <a:rPr lang="en-GB" sz="2200" dirty="0">
                <a:solidFill>
                  <a:srgbClr val="575756"/>
                </a:solidFill>
              </a:rPr>
              <a:t> </a:t>
            </a:r>
            <a:r>
              <a:rPr lang="en-GB" sz="2200" dirty="0" err="1">
                <a:solidFill>
                  <a:srgbClr val="575756"/>
                </a:solidFill>
              </a:rPr>
              <a:t>ym</a:t>
            </a:r>
            <a:r>
              <a:rPr lang="en-GB" sz="2200" dirty="0">
                <a:solidFill>
                  <a:srgbClr val="575756"/>
                </a:solidFill>
              </a:rPr>
              <a:t> maes </a:t>
            </a:r>
            <a:r>
              <a:rPr lang="en-GB" sz="2200" dirty="0" err="1">
                <a:solidFill>
                  <a:srgbClr val="575756"/>
                </a:solidFill>
              </a:rPr>
              <a:t>Gofal</a:t>
            </a:r>
            <a:r>
              <a:rPr lang="en-GB" sz="2200" dirty="0">
                <a:solidFill>
                  <a:srgbClr val="575756"/>
                </a:solidFill>
              </a:rPr>
              <a:t> </a:t>
            </a:r>
            <a:r>
              <a:rPr lang="en-GB" sz="2200" dirty="0" err="1">
                <a:solidFill>
                  <a:srgbClr val="575756"/>
                </a:solidFill>
              </a:rPr>
              <a:t>Sylfaenol</a:t>
            </a:r>
            <a:br>
              <a:rPr lang="en-GB" sz="2200" dirty="0">
                <a:solidFill>
                  <a:srgbClr val="575756"/>
                </a:solidFill>
              </a:rPr>
            </a:br>
            <a:br>
              <a:rPr lang="en-GB" sz="2200" dirty="0">
                <a:solidFill>
                  <a:srgbClr val="0070C0"/>
                </a:solidFill>
              </a:rPr>
            </a:br>
            <a:r>
              <a:rPr lang="en-GB" sz="2200" dirty="0">
                <a:solidFill>
                  <a:srgbClr val="325083"/>
                </a:solidFill>
              </a:rPr>
              <a:t>Supporting the Multi-Disciplinary Team in Primary Care</a:t>
            </a:r>
            <a:br>
              <a:rPr lang="en-GB" sz="1200" dirty="0">
                <a:solidFill>
                  <a:srgbClr val="325083"/>
                </a:solidFill>
              </a:rPr>
            </a:br>
            <a:br>
              <a:rPr lang="en-GB" sz="1200" dirty="0">
                <a:solidFill>
                  <a:srgbClr val="325083"/>
                </a:solidFill>
              </a:rPr>
            </a:br>
            <a:r>
              <a:rPr lang="en-GB" sz="2000" dirty="0"/>
              <a:t>Alex Howells, </a:t>
            </a:r>
            <a:br>
              <a:rPr lang="en-GB" sz="2000" dirty="0"/>
            </a:br>
            <a:r>
              <a:rPr lang="en-GB" sz="1800" dirty="0" err="1">
                <a:solidFill>
                  <a:srgbClr val="575756"/>
                </a:solidFill>
              </a:rPr>
              <a:t>Prif</a:t>
            </a:r>
            <a:r>
              <a:rPr lang="en-GB" sz="1800" dirty="0">
                <a:solidFill>
                  <a:srgbClr val="575756"/>
                </a:solidFill>
              </a:rPr>
              <a:t> </a:t>
            </a:r>
            <a:r>
              <a:rPr lang="en-GB" sz="1800" dirty="0" err="1">
                <a:solidFill>
                  <a:srgbClr val="575756"/>
                </a:solidFill>
              </a:rPr>
              <a:t>Weithredydd</a:t>
            </a:r>
            <a:r>
              <a:rPr lang="en-GB" sz="1800" dirty="0"/>
              <a:t> Chief Executive</a:t>
            </a:r>
            <a:br>
              <a:rPr lang="en-GB" sz="2000" dirty="0"/>
            </a:br>
            <a:br>
              <a:rPr lang="en-GB" sz="2000" dirty="0"/>
            </a:br>
            <a:r>
              <a:rPr lang="en-GB" sz="2000" dirty="0"/>
              <a:t>Charlette Middlemiss</a:t>
            </a:r>
            <a:br>
              <a:rPr lang="en-GB" sz="2000" dirty="0"/>
            </a:br>
            <a:r>
              <a:rPr lang="en-GB" sz="18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Dirprwy</a:t>
            </a:r>
            <a:r>
              <a:rPr lang="en-GB" sz="18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Gyfarwyddwr</a:t>
            </a:r>
            <a:r>
              <a:rPr lang="en-GB" sz="18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Gweddnewid</a:t>
            </a:r>
            <a:r>
              <a:rPr lang="en-GB" sz="18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y Gweithlu </a:t>
            </a:r>
            <a:r>
              <a:rPr lang="en-GB" sz="18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Dros</a:t>
            </a:r>
            <a:r>
              <a:rPr lang="en-GB" sz="1800" dirty="0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575756"/>
                </a:solidFill>
                <a:effectLst/>
                <a:ea typeface="Calibri" panose="020F0502020204030204" pitchFamily="34" charset="0"/>
              </a:rPr>
              <a:t>Dro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1800" dirty="0">
                <a:effectLst/>
                <a:ea typeface="Calibri" panose="020F0502020204030204" pitchFamily="34" charset="0"/>
              </a:rPr>
              <a:t>Interim Deputy Director Workforce Transformation 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sz="1200" dirty="0">
              <a:solidFill>
                <a:srgbClr val="325083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68E293D-91D0-4ADE-9D16-A936B60777C7}"/>
              </a:ext>
            </a:extLst>
          </p:cNvPr>
          <p:cNvSpPr/>
          <p:nvPr/>
        </p:nvSpPr>
        <p:spPr>
          <a:xfrm>
            <a:off x="3582266" y="1197290"/>
            <a:ext cx="47660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Addysg a </a:t>
            </a:r>
            <a:r>
              <a:rPr lang="en-GB" sz="2400" b="1" dirty="0" err="1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Gwella</a:t>
            </a:r>
            <a:r>
              <a:rPr lang="en-GB" sz="24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Iechyd Cymru</a:t>
            </a:r>
          </a:p>
          <a:p>
            <a:pPr algn="ctr"/>
            <a:r>
              <a:rPr lang="en-GB" sz="24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Education and</a:t>
            </a:r>
          </a:p>
          <a:p>
            <a:pPr algn="ctr"/>
            <a:r>
              <a:rPr lang="en-GB" sz="24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Improvement Wales</a:t>
            </a:r>
            <a:endParaRPr lang="en-GB" sz="2400" dirty="0">
              <a:solidFill>
                <a:srgbClr val="3250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260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3EDD9-AF59-46D5-8DCB-36770C885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" y="245993"/>
            <a:ext cx="10515600" cy="1169221"/>
          </a:xfrm>
        </p:spPr>
        <p:txBody>
          <a:bodyPr>
            <a:normAutofit/>
          </a:bodyPr>
          <a:lstStyle/>
          <a:p>
            <a:r>
              <a:rPr lang="en-GB" sz="2800" dirty="0" err="1">
                <a:solidFill>
                  <a:srgbClr val="575756"/>
                </a:solidFill>
              </a:rPr>
              <a:t>Amcanion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Strategol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AaGIC</a:t>
            </a:r>
            <a:r>
              <a:rPr lang="en-GB" sz="2800" dirty="0">
                <a:solidFill>
                  <a:srgbClr val="575756"/>
                </a:solidFill>
              </a:rPr>
              <a:t> 20-23</a:t>
            </a:r>
            <a:br>
              <a:rPr lang="en-GB" sz="2800" dirty="0"/>
            </a:br>
            <a:r>
              <a:rPr lang="en-GB" sz="2800" dirty="0"/>
              <a:t>HEIW Strategic Aims 20 - 23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3EFC4DE-88E4-46F1-A056-96E8B6CF77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673" y="1600200"/>
            <a:ext cx="9324473" cy="4030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484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E9334-A82E-48DA-B765-628DE5C2C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002" y="232703"/>
            <a:ext cx="10732212" cy="890067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rgbClr val="575756"/>
                </a:solidFill>
              </a:rPr>
              <a:t>Sut </a:t>
            </a:r>
            <a:r>
              <a:rPr lang="en-GB" sz="2800" dirty="0" err="1">
                <a:solidFill>
                  <a:srgbClr val="575756"/>
                </a:solidFill>
              </a:rPr>
              <a:t>rydym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yn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bwrw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ymlaen</a:t>
            </a:r>
            <a:r>
              <a:rPr lang="en-GB" sz="2800" dirty="0">
                <a:solidFill>
                  <a:srgbClr val="575756"/>
                </a:solidFill>
              </a:rPr>
              <a:t> â </a:t>
            </a:r>
            <a:r>
              <a:rPr lang="en-GB" sz="2800" dirty="0" err="1">
                <a:solidFill>
                  <a:srgbClr val="575756"/>
                </a:solidFill>
              </a:rPr>
              <a:t>gweithgareddau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craidd</a:t>
            </a:r>
            <a:r>
              <a:rPr lang="en-GB" sz="2800" dirty="0">
                <a:solidFill>
                  <a:srgbClr val="575756"/>
                </a:solidFill>
              </a:rPr>
              <a:t>?</a:t>
            </a:r>
            <a:br>
              <a:rPr lang="en-GB" sz="2800" dirty="0">
                <a:solidFill>
                  <a:srgbClr val="575756"/>
                </a:solidFill>
              </a:rPr>
            </a:br>
            <a:r>
              <a:rPr lang="en-GB" sz="2800" dirty="0"/>
              <a:t>How are we getting on with core activities?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8B498-E682-4F6B-B17F-FE59B21ED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396" y="153263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FF5B4E-7822-4D68-98F6-833195AC0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944" y="1971079"/>
            <a:ext cx="5286831" cy="363279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3FCEC19-4CE4-4FE9-8603-6CFBEB0C145A}"/>
              </a:ext>
            </a:extLst>
          </p:cNvPr>
          <p:cNvSpPr/>
          <p:nvPr/>
        </p:nvSpPr>
        <p:spPr>
          <a:xfrm>
            <a:off x="670693" y="1164527"/>
            <a:ext cx="960788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u="sng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opportunities to train </a:t>
            </a:r>
            <a:endParaRPr lang="en-GB" sz="16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GB" sz="16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 applications to become GP trainers from new and existing training practices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 trainee target of 160 exceeded – 186 trainees recruited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 training model offers more time in Primary Care: </a:t>
            </a:r>
            <a:r>
              <a:rPr lang="en-GB" sz="1600" dirty="0" err="1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1yr</a:t>
            </a:r>
            <a:r>
              <a:rPr lang="en-GB" sz="16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hospital posts &amp; </a:t>
            </a:r>
            <a:r>
              <a:rPr lang="en-GB" sz="1600" dirty="0" err="1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2yrs</a:t>
            </a:r>
            <a:r>
              <a:rPr lang="en-GB" sz="16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general practice 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Integrated Foundation Training programme; </a:t>
            </a:r>
            <a:r>
              <a:rPr lang="en-GB" sz="1600" dirty="0" err="1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F1</a:t>
            </a:r>
            <a:r>
              <a:rPr lang="en-GB" sz="16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doctors to spend one day a week in general practice placements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Pre-registration pharmacy training places up from 120 to 200 and will include experience of hospital, community and primary care settings.</a:t>
            </a:r>
          </a:p>
          <a:p>
            <a:pPr marL="285750" indent="-285750">
              <a:buFontTx/>
              <a:buChar char="-"/>
            </a:pPr>
            <a:endParaRPr lang="en-GB" sz="16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u="sng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MDT team development through interprofessional learning</a:t>
            </a:r>
          </a:p>
          <a:p>
            <a:r>
              <a:rPr lang="en-GB" sz="16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successful pilot in 7 locations across Wales, Practice Based Small Group Learning (PBSGL) is being rolled out to clusters with funding to support sign-up.</a:t>
            </a:r>
          </a:p>
          <a:p>
            <a:endParaRPr lang="en-GB" sz="16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u="sng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Non-clinical education &amp; training</a:t>
            </a:r>
            <a:endParaRPr lang="en-GB" sz="16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steps of career pathway development with launch of an accredited (level 2) Primary Care Administration and Reception (PCAR) qualification with funding to strengthen infrastructure - assessors and internal verifiers per Primary Care cluster.</a:t>
            </a:r>
          </a:p>
        </p:txBody>
      </p:sp>
    </p:spTree>
    <p:extLst>
      <p:ext uri="{BB962C8B-B14F-4D97-AF65-F5344CB8AC3E}">
        <p14:creationId xmlns:p14="http://schemas.microsoft.com/office/powerpoint/2010/main" val="2975834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5710E6-1E68-4EDD-98F8-C151969B5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525" y="104180"/>
            <a:ext cx="10515600" cy="1325563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rgbClr val="575756"/>
                </a:solidFill>
              </a:rPr>
              <a:t>Beth </a:t>
            </a:r>
            <a:r>
              <a:rPr lang="en-GB" sz="2800" dirty="0" err="1">
                <a:solidFill>
                  <a:srgbClr val="575756"/>
                </a:solidFill>
              </a:rPr>
              <a:t>wnaethom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i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gefnogi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gofal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sylfaenol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yn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ystod</a:t>
            </a:r>
            <a:r>
              <a:rPr lang="en-GB" sz="2800" dirty="0">
                <a:solidFill>
                  <a:srgbClr val="575756"/>
                </a:solidFill>
              </a:rPr>
              <a:t> </a:t>
            </a:r>
            <a:r>
              <a:rPr lang="en-GB" sz="2800" dirty="0" err="1">
                <a:solidFill>
                  <a:srgbClr val="575756"/>
                </a:solidFill>
              </a:rPr>
              <a:t>Covid</a:t>
            </a:r>
            <a:r>
              <a:rPr lang="en-GB" sz="2800" dirty="0">
                <a:solidFill>
                  <a:srgbClr val="575756"/>
                </a:solidFill>
              </a:rPr>
              <a:t>?</a:t>
            </a:r>
            <a:br>
              <a:rPr lang="en-GB" sz="2800" dirty="0">
                <a:solidFill>
                  <a:srgbClr val="575756"/>
                </a:solidFill>
              </a:rPr>
            </a:br>
            <a:r>
              <a:rPr lang="en-GB" sz="2800" dirty="0"/>
              <a:t>What did we do to support primary care during </a:t>
            </a:r>
            <a:r>
              <a:rPr lang="en-GB" sz="2800" dirty="0" err="1"/>
              <a:t>Covid</a:t>
            </a:r>
            <a:r>
              <a:rPr lang="en-GB" sz="2800" dirty="0"/>
              <a:t>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237369-37BB-4807-8497-77EBBA08F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525" y="1429743"/>
            <a:ext cx="10515600" cy="435133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285750" indent="-285750">
              <a:buChar char="•"/>
            </a:pPr>
            <a:r>
              <a:rPr lang="en-GB" b="1" dirty="0">
                <a:latin typeface="Arial"/>
                <a:cs typeface="Arial"/>
              </a:rPr>
              <a:t>Digitally enabled solutions </a:t>
            </a:r>
            <a:r>
              <a:rPr lang="en-GB" dirty="0">
                <a:latin typeface="Arial"/>
                <a:cs typeface="Arial"/>
              </a:rPr>
              <a:t>for trainee communications; education &amp; training functions; and for recruitment to education &amp; training programmes</a:t>
            </a:r>
            <a:br>
              <a:rPr lang="en-GB" dirty="0">
                <a:latin typeface="Arial"/>
                <a:cs typeface="Arial"/>
              </a:rPr>
            </a:br>
            <a:br>
              <a:rPr lang="en-GB" dirty="0">
                <a:latin typeface="Arial"/>
                <a:cs typeface="Arial"/>
              </a:rPr>
            </a:br>
            <a:r>
              <a:rPr lang="en-GB" dirty="0">
                <a:latin typeface="Arial"/>
                <a:cs typeface="Arial"/>
              </a:rPr>
              <a:t>GP trainees given access to </a:t>
            </a:r>
            <a:r>
              <a:rPr lang="en-GB" b="1" dirty="0">
                <a:latin typeface="Arial"/>
                <a:cs typeface="Arial"/>
              </a:rPr>
              <a:t>remote working capabilities </a:t>
            </a:r>
            <a:r>
              <a:rPr lang="en-GB" dirty="0">
                <a:latin typeface="Arial"/>
                <a:cs typeface="Arial"/>
              </a:rPr>
              <a:t>via Microsoft Teams ‘lite’ </a:t>
            </a:r>
            <a:br>
              <a:rPr lang="en-GB" dirty="0">
                <a:latin typeface="Arial"/>
                <a:cs typeface="Arial"/>
              </a:rPr>
            </a:br>
            <a:endParaRPr lang="en-US">
              <a:latin typeface="Arial"/>
              <a:cs typeface="Arial"/>
            </a:endParaRPr>
          </a:p>
          <a:p>
            <a:pPr marL="285750" indent="-285750">
              <a:buChar char="•"/>
            </a:pPr>
            <a:r>
              <a:rPr lang="en-GB" dirty="0">
                <a:latin typeface="Arial"/>
                <a:cs typeface="Arial"/>
              </a:rPr>
              <a:t>Return to Practice Portal made available, giving access to </a:t>
            </a:r>
            <a:r>
              <a:rPr lang="en-GB" b="1" dirty="0">
                <a:latin typeface="Arial"/>
                <a:cs typeface="Arial"/>
              </a:rPr>
              <a:t>online learning resources</a:t>
            </a:r>
            <a:br>
              <a:rPr lang="en-GB" b="1" dirty="0">
                <a:latin typeface="Arial"/>
                <a:cs typeface="Arial"/>
              </a:rPr>
            </a:br>
            <a:endParaRPr lang="en-GB">
              <a:latin typeface="Arial"/>
              <a:cs typeface="Arial"/>
            </a:endParaRPr>
          </a:p>
          <a:p>
            <a:pPr marL="285750" indent="-285750">
              <a:buChar char="•"/>
            </a:pPr>
            <a:r>
              <a:rPr lang="en-GB" b="1" dirty="0">
                <a:latin typeface="Arial"/>
                <a:cs typeface="Arial"/>
              </a:rPr>
              <a:t>Redeployment of trainees </a:t>
            </a:r>
            <a:r>
              <a:rPr lang="en-GB" dirty="0">
                <a:latin typeface="Arial"/>
                <a:cs typeface="Arial"/>
              </a:rPr>
              <a:t>- 10 Dental Core trainees assisted in C&amp;V Critical Care</a:t>
            </a:r>
            <a:br>
              <a:rPr lang="en-GB" dirty="0">
                <a:latin typeface="Arial"/>
                <a:cs typeface="Arial"/>
              </a:rPr>
            </a:br>
            <a:endParaRPr lang="en-GB" dirty="0">
              <a:latin typeface="Arial"/>
              <a:cs typeface="Arial"/>
            </a:endParaRPr>
          </a:p>
          <a:p>
            <a:pPr marL="285750" indent="-285750">
              <a:buChar char="•"/>
            </a:pPr>
            <a:r>
              <a:rPr lang="en-GB" dirty="0">
                <a:latin typeface="Arial"/>
                <a:cs typeface="Arial"/>
              </a:rPr>
              <a:t>Online training for dental professionals for redeployment to support C-19 pandemic</a:t>
            </a:r>
            <a:br>
              <a:rPr lang="en-GB" dirty="0">
                <a:latin typeface="Arial"/>
                <a:cs typeface="Arial"/>
              </a:rPr>
            </a:br>
            <a:endParaRPr lang="en-GB" dirty="0">
              <a:latin typeface="Arial"/>
              <a:cs typeface="Arial"/>
            </a:endParaRPr>
          </a:p>
          <a:p>
            <a:pPr marL="285750" indent="-285750">
              <a:buChar char="•"/>
            </a:pPr>
            <a:r>
              <a:rPr lang="en-GB" b="1" dirty="0">
                <a:latin typeface="Arial"/>
                <a:cs typeface="Arial"/>
              </a:rPr>
              <a:t>Virtual training and assessment </a:t>
            </a:r>
            <a:r>
              <a:rPr lang="en-GB" dirty="0">
                <a:latin typeface="Arial"/>
                <a:cs typeface="Arial"/>
              </a:rPr>
              <a:t>to boost enhanced acute eye care optometrist numbers</a:t>
            </a:r>
            <a:br>
              <a:rPr lang="en-GB" dirty="0">
                <a:latin typeface="Arial"/>
                <a:cs typeface="Arial"/>
              </a:rPr>
            </a:br>
            <a:r>
              <a:rPr lang="en-GB" dirty="0">
                <a:latin typeface="Arial"/>
                <a:cs typeface="Arial"/>
              </a:rPr>
              <a:t> </a:t>
            </a:r>
          </a:p>
          <a:p>
            <a:pPr marL="285750" indent="-285750">
              <a:buChar char="•"/>
            </a:pPr>
            <a:r>
              <a:rPr lang="en-GB" dirty="0">
                <a:latin typeface="Arial"/>
                <a:cs typeface="Arial"/>
              </a:rPr>
              <a:t>HEIW </a:t>
            </a:r>
            <a:r>
              <a:rPr lang="en-GB" b="1" dirty="0">
                <a:latin typeface="Arial"/>
                <a:cs typeface="Arial"/>
              </a:rPr>
              <a:t>Eye Care </a:t>
            </a:r>
            <a:r>
              <a:rPr lang="en-GB" dirty="0">
                <a:latin typeface="Arial"/>
                <a:cs typeface="Arial"/>
              </a:rPr>
              <a:t>lead worked with Diabetic Eye Screening Wales (DESW) service and WAST to maintain access to, and flow through, minimised services during lockdown</a:t>
            </a:r>
            <a:br>
              <a:rPr lang="en-GB" dirty="0">
                <a:latin typeface="Arial"/>
                <a:cs typeface="Arial"/>
              </a:rPr>
            </a:br>
            <a:endParaRPr lang="en-GB" dirty="0">
              <a:latin typeface="Arial"/>
              <a:cs typeface="Arial"/>
            </a:endParaRPr>
          </a:p>
          <a:p>
            <a:pPr marL="285750" indent="-285750">
              <a:buChar char="•"/>
            </a:pPr>
            <a:r>
              <a:rPr lang="en-GB" dirty="0">
                <a:latin typeface="Arial"/>
                <a:cs typeface="Arial"/>
              </a:rPr>
              <a:t>Working in partnership with PHW, WG and service to deliver enhanced </a:t>
            </a:r>
            <a:r>
              <a:rPr lang="en-GB" b="1" dirty="0">
                <a:latin typeface="Arial"/>
                <a:cs typeface="Arial"/>
              </a:rPr>
              <a:t>Infection Prevention &amp; Control</a:t>
            </a:r>
            <a:r>
              <a:rPr lang="en-GB" dirty="0">
                <a:latin typeface="Arial"/>
                <a:cs typeface="Arial"/>
              </a:rPr>
              <a:t>; </a:t>
            </a:r>
            <a:br>
              <a:rPr lang="en-GB" dirty="0">
                <a:latin typeface="Arial"/>
                <a:cs typeface="Arial"/>
              </a:rPr>
            </a:br>
            <a:r>
              <a:rPr lang="en-GB" dirty="0">
                <a:latin typeface="Arial"/>
                <a:cs typeface="Arial"/>
              </a:rPr>
              <a:t>and </a:t>
            </a:r>
            <a:r>
              <a:rPr lang="en-GB" b="1" dirty="0">
                <a:latin typeface="Arial"/>
                <a:cs typeface="Arial"/>
              </a:rPr>
              <a:t>Immunisation training.</a:t>
            </a:r>
            <a:endParaRPr lang="en-GB" dirty="0">
              <a:latin typeface="Arial"/>
              <a:cs typeface="Arial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0003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8819A-47BC-499B-8E2C-3C14ABF32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104180"/>
            <a:ext cx="11830050" cy="1325563"/>
          </a:xfrm>
        </p:spPr>
        <p:txBody>
          <a:bodyPr>
            <a:noAutofit/>
          </a:bodyPr>
          <a:lstStyle/>
          <a:p>
            <a:r>
              <a:rPr lang="en-GB" sz="2700" dirty="0">
                <a:solidFill>
                  <a:srgbClr val="575756"/>
                </a:solidFill>
              </a:rPr>
              <a:t>Sut </a:t>
            </a:r>
            <a:r>
              <a:rPr lang="en-GB" sz="2700" dirty="0" err="1">
                <a:solidFill>
                  <a:srgbClr val="575756"/>
                </a:solidFill>
              </a:rPr>
              <a:t>rydym</a:t>
            </a:r>
            <a:r>
              <a:rPr lang="en-GB" sz="2700" dirty="0">
                <a:solidFill>
                  <a:srgbClr val="575756"/>
                </a:solidFill>
              </a:rPr>
              <a:t> yn </a:t>
            </a:r>
            <a:r>
              <a:rPr lang="en-GB" sz="2700" dirty="0" err="1">
                <a:solidFill>
                  <a:srgbClr val="575756"/>
                </a:solidFill>
              </a:rPr>
              <a:t>cyfrannu</a:t>
            </a:r>
            <a:r>
              <a:rPr lang="en-GB" sz="2700" dirty="0">
                <a:solidFill>
                  <a:srgbClr val="575756"/>
                </a:solidFill>
              </a:rPr>
              <a:t> at y </a:t>
            </a:r>
            <a:r>
              <a:rPr lang="en-GB" sz="2700" dirty="0" err="1">
                <a:solidFill>
                  <a:srgbClr val="575756"/>
                </a:solidFill>
              </a:rPr>
              <a:t>Rhaglen</a:t>
            </a:r>
            <a:r>
              <a:rPr lang="en-GB" sz="2700" dirty="0">
                <a:solidFill>
                  <a:srgbClr val="575756"/>
                </a:solidFill>
              </a:rPr>
              <a:t> </a:t>
            </a:r>
            <a:r>
              <a:rPr lang="en-GB" sz="2700" dirty="0" err="1">
                <a:solidFill>
                  <a:srgbClr val="575756"/>
                </a:solidFill>
              </a:rPr>
              <a:t>Strategol</a:t>
            </a:r>
            <a:r>
              <a:rPr lang="en-GB" sz="2700" dirty="0">
                <a:solidFill>
                  <a:srgbClr val="575756"/>
                </a:solidFill>
              </a:rPr>
              <a:t> ar </a:t>
            </a:r>
            <a:r>
              <a:rPr lang="en-GB" sz="2700" dirty="0" err="1">
                <a:solidFill>
                  <a:srgbClr val="575756"/>
                </a:solidFill>
              </a:rPr>
              <a:t>gyfer</a:t>
            </a:r>
            <a:r>
              <a:rPr lang="en-GB" sz="2700" dirty="0">
                <a:solidFill>
                  <a:srgbClr val="575756"/>
                </a:solidFill>
              </a:rPr>
              <a:t> </a:t>
            </a:r>
            <a:r>
              <a:rPr lang="en-GB" sz="2700" dirty="0" err="1">
                <a:solidFill>
                  <a:srgbClr val="575756"/>
                </a:solidFill>
              </a:rPr>
              <a:t>Gofal</a:t>
            </a:r>
            <a:r>
              <a:rPr lang="en-GB" sz="2700" dirty="0">
                <a:solidFill>
                  <a:srgbClr val="575756"/>
                </a:solidFill>
              </a:rPr>
              <a:t> </a:t>
            </a:r>
            <a:r>
              <a:rPr lang="en-GB" sz="2700" dirty="0" err="1">
                <a:solidFill>
                  <a:srgbClr val="575756"/>
                </a:solidFill>
              </a:rPr>
              <a:t>Sylfaenol</a:t>
            </a:r>
            <a:r>
              <a:rPr lang="en-GB" sz="2700" dirty="0">
                <a:solidFill>
                  <a:srgbClr val="575756"/>
                </a:solidFill>
              </a:rPr>
              <a:t>?</a:t>
            </a:r>
            <a:br>
              <a:rPr lang="en-GB" sz="2700" dirty="0"/>
            </a:br>
            <a:r>
              <a:rPr lang="en-GB" sz="2700" dirty="0"/>
              <a:t>How are we contributing to the Strategic Programme for Primary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DC327-F6CB-4869-9765-129175513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429743"/>
            <a:ext cx="10820400" cy="4533900"/>
          </a:xfrm>
        </p:spPr>
        <p:txBody>
          <a:bodyPr>
            <a:normAutofit fontScale="47500" lnSpcReduction="20000"/>
          </a:bodyPr>
          <a:lstStyle/>
          <a:p>
            <a:r>
              <a:rPr lang="en-GB" sz="3400" b="1" u="sng" dirty="0"/>
              <a:t>Workforce planning requirements for primary care</a:t>
            </a:r>
          </a:p>
          <a:p>
            <a:r>
              <a:rPr lang="en-GB" sz="3400" dirty="0"/>
              <a:t>Template, guidance and training </a:t>
            </a:r>
            <a:br>
              <a:rPr lang="en-GB" sz="3400" dirty="0"/>
            </a:br>
            <a:br>
              <a:rPr lang="en-GB" sz="3400" b="1" u="sng" dirty="0"/>
            </a:br>
            <a:r>
              <a:rPr lang="en-GB" sz="3400" b="1" u="sng" dirty="0"/>
              <a:t>GP recruitment </a:t>
            </a:r>
          </a:p>
          <a:p>
            <a:r>
              <a:rPr lang="en-GB" sz="3400" dirty="0"/>
              <a:t>This year, not only was target met, but it was also exceeded with recruitment of 186 GP speciality trainees. </a:t>
            </a:r>
            <a:br>
              <a:rPr lang="en-GB" sz="3400" dirty="0"/>
            </a:br>
            <a:br>
              <a:rPr lang="en-GB" sz="3400" b="1" u="sng" dirty="0"/>
            </a:br>
            <a:r>
              <a:rPr lang="en-GB" sz="3400" b="1" u="sng" dirty="0"/>
              <a:t>General practice nurse career framework</a:t>
            </a:r>
          </a:p>
          <a:p>
            <a:r>
              <a:rPr lang="en-GB" sz="3400" dirty="0"/>
              <a:t>Part of a larger strategic work programme to develop a multi-profession </a:t>
            </a:r>
            <a:r>
              <a:rPr lang="en-GB" sz="3400" i="1" dirty="0"/>
              <a:t>All Wales Learning and Development Framework</a:t>
            </a:r>
            <a:r>
              <a:rPr lang="en-GB" sz="3400" dirty="0"/>
              <a:t> </a:t>
            </a:r>
            <a:br>
              <a:rPr lang="en-GB" sz="3400" dirty="0"/>
            </a:br>
            <a:br>
              <a:rPr lang="en-GB" sz="3400" b="1" u="sng" dirty="0"/>
            </a:br>
            <a:r>
              <a:rPr lang="en-GB" sz="3400" b="1" u="sng" dirty="0"/>
              <a:t>‘Once for Wales’ compendium of job descriptions / competencies</a:t>
            </a:r>
          </a:p>
          <a:p>
            <a:r>
              <a:rPr lang="en-GB" sz="3400" dirty="0"/>
              <a:t>Work in collaboration with NWSSP, WNWRS &amp; Job Evaluation to build a fresh resource.</a:t>
            </a:r>
            <a:br>
              <a:rPr lang="en-GB" sz="3400" dirty="0"/>
            </a:br>
            <a:br>
              <a:rPr lang="en-GB" sz="3400" b="1" u="sng" dirty="0"/>
            </a:br>
            <a:r>
              <a:rPr lang="en-GB" sz="3400" b="1" u="sng" dirty="0"/>
              <a:t>Practice Managers development</a:t>
            </a:r>
          </a:p>
          <a:p>
            <a:r>
              <a:rPr lang="en-GB" sz="3400" dirty="0"/>
              <a:t>Practice management  and administration toolkit supporting self- assessment and</a:t>
            </a:r>
          </a:p>
          <a:p>
            <a:r>
              <a:rPr lang="en-GB" sz="3400" dirty="0"/>
              <a:t>development, as well as practice sustainability.</a:t>
            </a:r>
            <a:br>
              <a:rPr lang="en-GB" sz="3400" dirty="0"/>
            </a:br>
            <a:br>
              <a:rPr lang="en-GB" sz="3400" b="1" u="sng" dirty="0"/>
            </a:br>
            <a:r>
              <a:rPr lang="en-GB" sz="3400" b="1" u="sng" dirty="0"/>
              <a:t>New ways of working: impact to physical estates</a:t>
            </a:r>
          </a:p>
          <a:p>
            <a:r>
              <a:rPr lang="en-GB" sz="3400" dirty="0"/>
              <a:t>Contributing evidence and expertise to discussions and plans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746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FD136-C9DD-41CB-A07D-E42ECFB66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60" y="0"/>
            <a:ext cx="12019280" cy="1325563"/>
          </a:xfrm>
        </p:spPr>
        <p:txBody>
          <a:bodyPr>
            <a:noAutofit/>
          </a:bodyPr>
          <a:lstStyle/>
          <a:p>
            <a:r>
              <a:rPr lang="en-GB" sz="2600" dirty="0">
                <a:solidFill>
                  <a:srgbClr val="575756"/>
                </a:solidFill>
              </a:rPr>
              <a:t>Beth </a:t>
            </a:r>
            <a:r>
              <a:rPr lang="en-GB" sz="2600" dirty="0" err="1">
                <a:solidFill>
                  <a:srgbClr val="575756"/>
                </a:solidFill>
              </a:rPr>
              <a:t>yw</a:t>
            </a:r>
            <a:r>
              <a:rPr lang="en-GB" sz="2600" dirty="0">
                <a:solidFill>
                  <a:srgbClr val="575756"/>
                </a:solidFill>
              </a:rPr>
              <a:t> </a:t>
            </a:r>
            <a:r>
              <a:rPr lang="en-GB" sz="2600" dirty="0" err="1">
                <a:solidFill>
                  <a:srgbClr val="575756"/>
                </a:solidFill>
              </a:rPr>
              <a:t>ein</a:t>
            </a:r>
            <a:r>
              <a:rPr lang="en-GB" sz="2600" dirty="0">
                <a:solidFill>
                  <a:srgbClr val="575756"/>
                </a:solidFill>
              </a:rPr>
              <a:t> </a:t>
            </a:r>
            <a:r>
              <a:rPr lang="en-GB" sz="2600" dirty="0" err="1">
                <a:solidFill>
                  <a:srgbClr val="575756"/>
                </a:solidFill>
              </a:rPr>
              <a:t>cynlluniau</a:t>
            </a:r>
            <a:r>
              <a:rPr lang="en-GB" sz="2600" dirty="0">
                <a:solidFill>
                  <a:srgbClr val="575756"/>
                </a:solidFill>
              </a:rPr>
              <a:t> </a:t>
            </a:r>
            <a:r>
              <a:rPr lang="en-GB" sz="2600" dirty="0" err="1">
                <a:solidFill>
                  <a:srgbClr val="575756"/>
                </a:solidFill>
              </a:rPr>
              <a:t>i</a:t>
            </a:r>
            <a:r>
              <a:rPr lang="en-GB" sz="2600" dirty="0">
                <a:solidFill>
                  <a:srgbClr val="575756"/>
                </a:solidFill>
              </a:rPr>
              <a:t> </a:t>
            </a:r>
            <a:r>
              <a:rPr lang="en-GB" sz="2600" dirty="0" err="1">
                <a:solidFill>
                  <a:srgbClr val="575756"/>
                </a:solidFill>
              </a:rPr>
              <a:t>ddatblygu</a:t>
            </a:r>
            <a:r>
              <a:rPr lang="en-GB" sz="2600" dirty="0">
                <a:solidFill>
                  <a:srgbClr val="575756"/>
                </a:solidFill>
              </a:rPr>
              <a:t> </a:t>
            </a:r>
            <a:r>
              <a:rPr lang="en-GB" sz="2600" dirty="0" err="1">
                <a:solidFill>
                  <a:srgbClr val="575756"/>
                </a:solidFill>
              </a:rPr>
              <a:t>Canolfannau</a:t>
            </a:r>
            <a:r>
              <a:rPr lang="en-GB" sz="2600" dirty="0">
                <a:solidFill>
                  <a:srgbClr val="575756"/>
                </a:solidFill>
              </a:rPr>
              <a:t> </a:t>
            </a:r>
            <a:r>
              <a:rPr lang="en-GB" sz="2600" dirty="0" err="1">
                <a:solidFill>
                  <a:srgbClr val="575756"/>
                </a:solidFill>
              </a:rPr>
              <a:t>Hyfforddi</a:t>
            </a:r>
            <a:r>
              <a:rPr lang="en-GB" sz="2600" dirty="0">
                <a:solidFill>
                  <a:srgbClr val="575756"/>
                </a:solidFill>
              </a:rPr>
              <a:t> </a:t>
            </a:r>
            <a:r>
              <a:rPr lang="en-GB" sz="2600" dirty="0" err="1">
                <a:solidFill>
                  <a:srgbClr val="575756"/>
                </a:solidFill>
              </a:rPr>
              <a:t>Gofal</a:t>
            </a:r>
            <a:r>
              <a:rPr lang="en-GB" sz="2600" dirty="0">
                <a:solidFill>
                  <a:srgbClr val="575756"/>
                </a:solidFill>
              </a:rPr>
              <a:t> </a:t>
            </a:r>
            <a:r>
              <a:rPr lang="en-GB" sz="2600" dirty="0" err="1">
                <a:solidFill>
                  <a:srgbClr val="575756"/>
                </a:solidFill>
              </a:rPr>
              <a:t>Sylfaenol</a:t>
            </a:r>
            <a:r>
              <a:rPr lang="en-GB" sz="2600" dirty="0">
                <a:solidFill>
                  <a:srgbClr val="575756"/>
                </a:solidFill>
              </a:rPr>
              <a:t>?</a:t>
            </a:r>
            <a:br>
              <a:rPr lang="en-GB" sz="2600" dirty="0"/>
            </a:br>
            <a:r>
              <a:rPr lang="en-GB" sz="2600" dirty="0"/>
              <a:t>What are our plans to take forward Primary Care Training Hubs</a:t>
            </a:r>
            <a:r>
              <a:rPr lang="en-GB" sz="2700" dirty="0"/>
              <a:t>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6CABD1C-01EF-4CD7-B404-EFE81C6E4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123" y="1452880"/>
            <a:ext cx="10950677" cy="4892158"/>
          </a:xfrm>
        </p:spPr>
        <p:txBody>
          <a:bodyPr>
            <a:noAutofit/>
          </a:bodyPr>
          <a:lstStyle/>
          <a:p>
            <a:r>
              <a:rPr lang="en-GB" sz="1700" b="1" dirty="0"/>
              <a:t>To consider the following: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Hubs/Academies based on groupings of clusters within HB/RPB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Nationally funded infrastructure through HEIW to establish and operate a hub/academy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Funding formula to recognise and reward education and training activities in primary and community settings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Potential for local systems to contribute additional funding and align existing resources to maximise benefits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Responsibility for hubs/academies shared between Health Boards and HEIW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Access to physical space – practices, resource centres, simulation facilities, digital platforms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HEIW to have an internal structure to oversee hub/academy framework in order to: 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engage national partners (professional bodies, regulators, PHW, SCW, WG)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support and direction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educational governance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overall management of clinical placements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87E0D4-D138-440D-886F-E7F7F26CF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171" y="819767"/>
            <a:ext cx="2139706" cy="1108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281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D5A203A7ABAA43AEC605B431C2801A" ma:contentTypeVersion="4" ma:contentTypeDescription="Create a new document." ma:contentTypeScope="" ma:versionID="aecfaf2e4caced4ae1d0ef5744b98bd4">
  <xsd:schema xmlns:xsd="http://www.w3.org/2001/XMLSchema" xmlns:xs="http://www.w3.org/2001/XMLSchema" xmlns:p="http://schemas.microsoft.com/office/2006/metadata/properties" xmlns:ns2="c1cbdb01-0fa7-4b75-89f7-ad6254cbf490" xmlns:ns3="9b0ca71c-210a-4371-a9c7-9f929c6d7f37" targetNamespace="http://schemas.microsoft.com/office/2006/metadata/properties" ma:root="true" ma:fieldsID="eab8d05e01abcfc4c660a0aabf90030a" ns2:_="" ns3:_="">
    <xsd:import namespace="c1cbdb01-0fa7-4b75-89f7-ad6254cbf490"/>
    <xsd:import namespace="9b0ca71c-210a-4371-a9c7-9f929c6d7f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cbdb01-0fa7-4b75-89f7-ad6254cbf4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ca71c-210a-4371-a9c7-9f929c6d7f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ABB3D9-9533-49D7-9153-3AA2147E9D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cbdb01-0fa7-4b75-89f7-ad6254cbf490"/>
    <ds:schemaRef ds:uri="9b0ca71c-210a-4371-a9c7-9f929c6d7f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D11E7B-0E00-47A4-B204-09D8D620A371}">
  <ds:schemaRefs>
    <ds:schemaRef ds:uri="c1cbdb01-0fa7-4b75-89f7-ad6254cbf490"/>
    <ds:schemaRef ds:uri="http://purl.org/dc/terms/"/>
    <ds:schemaRef ds:uri="http://schemas.openxmlformats.org/package/2006/metadata/core-properties"/>
    <ds:schemaRef ds:uri="9b0ca71c-210a-4371-a9c7-9f929c6d7f37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496A7C5-BD4B-4091-80AE-67CC2553CF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1048</TotalTime>
  <Words>728</Words>
  <Application>Microsoft Office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Office Theme</vt:lpstr>
      <vt:lpstr>Cefnogi'r Tîm Amlddisgyblaethol ym maes Gofal Sylfaenol  Supporting the Multi-Disciplinary Team in Primary Care  Alex Howells,  Prif Weithredydd Chief Executive  Charlette Middlemiss Dirprwy Gyfarwyddwr Gweddnewid y Gweithlu Dros Dro Interim Deputy Director Workforce Transformation  </vt:lpstr>
      <vt:lpstr>Amcanion Strategol AaGIC 20-23 HEIW Strategic Aims 20 - 23</vt:lpstr>
      <vt:lpstr>Sut rydym yn bwrw ymlaen â gweithgareddau craidd? How are we getting on with core activities?</vt:lpstr>
      <vt:lpstr>Beth wnaethom i gefnogi gofal sylfaenol yn ystod Covid? What did we do to support primary care during Covid?</vt:lpstr>
      <vt:lpstr>Sut rydym yn cyfrannu at y Rhaglen Strategol ar gyfer Gofal Sylfaenol? How are we contributing to the Strategic Programme for Primary Care?</vt:lpstr>
      <vt:lpstr>Beth yw ein cynlluniau i ddatblygu Canolfannau Hyfforddi Gofal Sylfaenol? What are our plans to take forward Primary Care Training Hubs?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Tippins (HEIW)</dc:creator>
  <cp:lastModifiedBy>Helen Cade (HEIW)</cp:lastModifiedBy>
  <cp:revision>111</cp:revision>
  <dcterms:created xsi:type="dcterms:W3CDTF">2020-07-10T10:43:48Z</dcterms:created>
  <dcterms:modified xsi:type="dcterms:W3CDTF">2020-09-23T13:41:19Z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0x01010017D5A203A7ABAA43AEC605B431C2801A</vt:lpwstr>
  </property>
</Properties>
</file>