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56" r:id="rId5"/>
    <p:sldId id="267" r:id="rId6"/>
    <p:sldId id="291" r:id="rId7"/>
    <p:sldId id="268" r:id="rId8"/>
    <p:sldId id="269" r:id="rId9"/>
    <p:sldId id="271" r:id="rId10"/>
    <p:sldId id="272" r:id="rId11"/>
    <p:sldId id="274" r:id="rId12"/>
    <p:sldId id="270" r:id="rId13"/>
    <p:sldId id="278" r:id="rId14"/>
    <p:sldId id="276" r:id="rId15"/>
    <p:sldId id="277" r:id="rId16"/>
    <p:sldId id="289" r:id="rId17"/>
    <p:sldId id="294" r:id="rId18"/>
    <p:sldId id="287" r:id="rId19"/>
    <p:sldId id="279" r:id="rId20"/>
    <p:sldId id="280" r:id="rId21"/>
    <p:sldId id="288" r:id="rId22"/>
    <p:sldId id="290" r:id="rId23"/>
    <p:sldId id="281" r:id="rId24"/>
    <p:sldId id="282" r:id="rId25"/>
    <p:sldId id="295" r:id="rId26"/>
    <p:sldId id="283" r:id="rId27"/>
    <p:sldId id="303" r:id="rId28"/>
    <p:sldId id="284" r:id="rId29"/>
    <p:sldId id="28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nne Huish (HEIW)" initials="JH(" lastIdx="1" clrIdx="0">
    <p:extLst>
      <p:ext uri="{19B8F6BF-5375-455C-9EA6-DF929625EA0E}">
        <p15:presenceInfo xmlns:p15="http://schemas.microsoft.com/office/powerpoint/2012/main" userId="S::Joanne.Huish@wales.nhs.uk::d96f6fa0-375c-48fb-9df1-a28086525f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575756"/>
    <a:srgbClr val="325083"/>
    <a:srgbClr val="489CC9"/>
    <a:srgbClr val="EBEBF3"/>
    <a:srgbClr val="304E82"/>
    <a:srgbClr val="5A46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F26E3D-4AB0-4563-BE49-BB17024BDD8C}" type="datetimeFigureOut">
              <a:rPr lang="en-GB"/>
              <a:t>24/08/2022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94A4D-F1E9-47DE-9ABE-B2477A91A319}" type="slidenum">
              <a:rPr lang="en-GB"/>
              <a:t>‹#›</a:t>
            </a:fld>
            <a:endParaRPr lang="en-GB"/>
          </a:p>
        </p:txBody>
      </p:sp>
    </p:spTree>
    <p:extLst>
      <p:ext uri="{BB962C8B-B14F-4D97-AF65-F5344CB8AC3E}">
        <p14:creationId xmlns:p14="http://schemas.microsoft.com/office/powerpoint/2010/main" val="2317267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A picture containing drawing&#10;&#10;Description automatically generated">
            <a:extLst>
              <a:ext uri="{FF2B5EF4-FFF2-40B4-BE49-F238E27FC236}">
                <a16:creationId xmlns:a16="http://schemas.microsoft.com/office/drawing/2014/main" id="{F8E32DC2-C944-4604-ACE2-1F2DA7906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020"/>
            <a:ext cx="12192000" cy="6835960"/>
          </a:xfrm>
          <a:prstGeom prst="rect">
            <a:avLst/>
          </a:prstGeom>
        </p:spPr>
      </p:pic>
      <p:sp>
        <p:nvSpPr>
          <p:cNvPr id="2" name="Title 1">
            <a:extLst>
              <a:ext uri="{FF2B5EF4-FFF2-40B4-BE49-F238E27FC236}">
                <a16:creationId xmlns:a16="http://schemas.microsoft.com/office/drawing/2014/main" id="{7B31F7F8-43DE-43B4-A96D-FA89EBA9AFB1}"/>
              </a:ext>
            </a:extLst>
          </p:cNvPr>
          <p:cNvSpPr>
            <a:spLocks noGrp="1"/>
          </p:cNvSpPr>
          <p:nvPr>
            <p:ph type="ctrTitle" hasCustomPrompt="1"/>
          </p:nvPr>
        </p:nvSpPr>
        <p:spPr>
          <a:xfrm>
            <a:off x="1524000" y="1122363"/>
            <a:ext cx="9144000" cy="2387600"/>
          </a:xfrm>
        </p:spPr>
        <p:txBody>
          <a:bodyPr anchor="b">
            <a:normAutofit/>
          </a:bodyPr>
          <a:lstStyle>
            <a:lvl1pPr algn="ctr">
              <a:defRPr sz="4000" b="1">
                <a:solidFill>
                  <a:srgbClr val="304E82"/>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Subtitle 2">
            <a:extLst>
              <a:ext uri="{FF2B5EF4-FFF2-40B4-BE49-F238E27FC236}">
                <a16:creationId xmlns:a16="http://schemas.microsoft.com/office/drawing/2014/main" id="{02408E44-15D1-4F19-B6CB-076F80914C20}"/>
              </a:ext>
            </a:extLst>
          </p:cNvPr>
          <p:cNvSpPr>
            <a:spLocks noGrp="1"/>
          </p:cNvSpPr>
          <p:nvPr>
            <p:ph type="subTitle" idx="1" hasCustomPrompt="1"/>
          </p:nvPr>
        </p:nvSpPr>
        <p:spPr>
          <a:xfrm>
            <a:off x="1524000" y="3602038"/>
            <a:ext cx="9144000" cy="1655762"/>
          </a:xfrm>
        </p:spPr>
        <p:txBody>
          <a:bodyPr>
            <a:normAutofit/>
          </a:bodyPr>
          <a:lstStyle>
            <a:lvl1pPr marL="0" indent="0" algn="ctr">
              <a:buNone/>
              <a:defRPr sz="2000" b="0">
                <a:solidFill>
                  <a:srgbClr val="325083"/>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endParaRPr lang="en-GB"/>
          </a:p>
        </p:txBody>
      </p:sp>
      <p:sp>
        <p:nvSpPr>
          <p:cNvPr id="4" name="Date Placeholder 3">
            <a:extLst>
              <a:ext uri="{FF2B5EF4-FFF2-40B4-BE49-F238E27FC236}">
                <a16:creationId xmlns:a16="http://schemas.microsoft.com/office/drawing/2014/main" id="{08C904C1-82DB-44CD-900F-9493917F6453}"/>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7EFB92AE-0C98-46FE-B51E-E167567212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F2F9C5-8B5C-4553-A9D6-94EE7F91852D}"/>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027923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120E6-7325-491B-B923-5E75D51C010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7F2E34-6E14-4B15-9A8B-10C471AF4B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692AD6-CC2F-49A3-8055-4AA70F71C9AE}"/>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F055601D-1440-481B-BC97-634F788C9E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DC2DD3-9AC0-4C43-B9E3-378E9CDBF52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626715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87BAD0-D80B-47EA-BA49-41E892980F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A5986B0-5E7B-4A53-ADF3-FAD6BBA758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EDCAA9-07B0-4878-8BFF-8E036FE6C669}"/>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1ABEEA0D-3086-4A6C-A705-6ECD24FD97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B824BE-81CB-477F-9C28-50DD37E593D0}"/>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16463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Picture 13" descr="A close up of a logo&#10;&#10;Description automatically generated">
            <a:extLst>
              <a:ext uri="{FF2B5EF4-FFF2-40B4-BE49-F238E27FC236}">
                <a16:creationId xmlns:a16="http://schemas.microsoft.com/office/drawing/2014/main" id="{D373CFAB-D521-4C54-872F-7A58F70A39A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5616" t="64493"/>
          <a:stretch/>
        </p:blipFill>
        <p:spPr>
          <a:xfrm>
            <a:off x="8804596" y="4422912"/>
            <a:ext cx="3387404" cy="2435087"/>
          </a:xfrm>
          <a:prstGeom prst="rect">
            <a:avLst/>
          </a:prstGeom>
        </p:spPr>
      </p:pic>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spTree>
    <p:extLst>
      <p:ext uri="{BB962C8B-B14F-4D97-AF65-F5344CB8AC3E}">
        <p14:creationId xmlns:p14="http://schemas.microsoft.com/office/powerpoint/2010/main" val="1203332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63B1E-294A-4D08-BFC3-6B157B138996}"/>
              </a:ext>
            </a:extLst>
          </p:cNvPr>
          <p:cNvSpPr>
            <a:spLocks noGrp="1"/>
          </p:cNvSpPr>
          <p:nvPr>
            <p:ph type="title" hasCustomPrompt="1"/>
          </p:nvPr>
        </p:nvSpPr>
        <p:spPr>
          <a:xfrm>
            <a:off x="838200" y="274568"/>
            <a:ext cx="10515600" cy="1325563"/>
          </a:xfrm>
        </p:spPr>
        <p:txBody>
          <a:bodyPr>
            <a:normAutofit/>
          </a:bodyPr>
          <a:lstStyle>
            <a:lvl1pPr>
              <a:defRPr sz="3200" b="1">
                <a:solidFill>
                  <a:srgbClr val="325083"/>
                </a:solidFill>
                <a:latin typeface="Arial" panose="020B0604020202020204" pitchFamily="34" charset="0"/>
                <a:cs typeface="Arial" panose="020B06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E1CD332-D40C-4825-BAA1-656431146C3B}"/>
              </a:ext>
            </a:extLst>
          </p:cNvPr>
          <p:cNvSpPr>
            <a:spLocks noGrp="1"/>
          </p:cNvSpPr>
          <p:nvPr>
            <p:ph idx="1" hasCustomPrompt="1"/>
          </p:nvPr>
        </p:nvSpPr>
        <p:spPr>
          <a:xfrm>
            <a:off x="838200" y="1739700"/>
            <a:ext cx="10515600" cy="4351338"/>
          </a:xfrm>
        </p:spPr>
        <p:txBody>
          <a:bodyPr>
            <a:normAutofit/>
          </a:bodyPr>
          <a:lstStyle>
            <a:lvl1pPr marL="0" indent="0">
              <a:buNone/>
              <a:defRPr sz="1800">
                <a:solidFill>
                  <a:srgbClr val="575756"/>
                </a:solidFill>
                <a:latin typeface="Arial" panose="020B0604020202020204" pitchFamily="34" charset="0"/>
                <a:cs typeface="Arial" panose="020B0604020202020204" pitchFamily="34" charset="0"/>
              </a:defRPr>
            </a:lvl1pPr>
          </a:lstStyle>
          <a:p>
            <a:pPr lvl="0"/>
            <a:r>
              <a:rPr lang="en-GB"/>
              <a:t>Click to add text</a:t>
            </a:r>
          </a:p>
        </p:txBody>
      </p:sp>
      <p:sp>
        <p:nvSpPr>
          <p:cNvPr id="7" name="Rectangle 6">
            <a:extLst>
              <a:ext uri="{FF2B5EF4-FFF2-40B4-BE49-F238E27FC236}">
                <a16:creationId xmlns:a16="http://schemas.microsoft.com/office/drawing/2014/main" id="{F03A78AE-C5FE-4227-A074-E06D8FFE11A9}"/>
              </a:ext>
            </a:extLst>
          </p:cNvPr>
          <p:cNvSpPr/>
          <p:nvPr userDrawn="1"/>
        </p:nvSpPr>
        <p:spPr>
          <a:xfrm>
            <a:off x="0" y="5764697"/>
            <a:ext cx="12192000" cy="1093304"/>
          </a:xfrm>
          <a:prstGeom prst="rect">
            <a:avLst/>
          </a:prstGeom>
          <a:solidFill>
            <a:srgbClr val="EB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Date Placeholder 3">
            <a:extLst>
              <a:ext uri="{FF2B5EF4-FFF2-40B4-BE49-F238E27FC236}">
                <a16:creationId xmlns:a16="http://schemas.microsoft.com/office/drawing/2014/main" id="{3AE6920D-F071-4F97-B450-D54F376BDD35}"/>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6B9FE6E1-1F0E-461E-AB49-F2AB16E82F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2859BA-F265-4AF6-A21A-C52C78B2AC7A}"/>
              </a:ext>
            </a:extLst>
          </p:cNvPr>
          <p:cNvSpPr>
            <a:spLocks noGrp="1"/>
          </p:cNvSpPr>
          <p:nvPr>
            <p:ph type="sldNum" sz="quarter" idx="12"/>
          </p:nvPr>
        </p:nvSpPr>
        <p:spPr/>
        <p:txBody>
          <a:bodyPr/>
          <a:lstStyle/>
          <a:p>
            <a:fld id="{F040BFEC-67D1-46E0-8C1F-9D9E4B199DEE}" type="slidenum">
              <a:rPr lang="en-GB" smtClean="0"/>
              <a:t>‹#›</a:t>
            </a:fld>
            <a:endParaRPr lang="en-GB"/>
          </a:p>
        </p:txBody>
      </p:sp>
      <p:pic>
        <p:nvPicPr>
          <p:cNvPr id="9" name="Picture 8" descr="A close up of a sign&#10;&#10;Description automatically generated">
            <a:extLst>
              <a:ext uri="{FF2B5EF4-FFF2-40B4-BE49-F238E27FC236}">
                <a16:creationId xmlns:a16="http://schemas.microsoft.com/office/drawing/2014/main" id="{78356A96-8EE4-47D0-BF3F-E944DAA3F0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000" y="5954620"/>
            <a:ext cx="2937195" cy="694658"/>
          </a:xfrm>
          <a:prstGeom prst="rect">
            <a:avLst/>
          </a:prstGeom>
        </p:spPr>
      </p:pic>
      <p:sp>
        <p:nvSpPr>
          <p:cNvPr id="10" name="TextBox 9">
            <a:extLst>
              <a:ext uri="{FF2B5EF4-FFF2-40B4-BE49-F238E27FC236}">
                <a16:creationId xmlns:a16="http://schemas.microsoft.com/office/drawing/2014/main" id="{439E7111-B296-4916-8800-43A75E07984E}"/>
              </a:ext>
            </a:extLst>
          </p:cNvPr>
          <p:cNvSpPr txBox="1"/>
          <p:nvPr userDrawn="1"/>
        </p:nvSpPr>
        <p:spPr>
          <a:xfrm>
            <a:off x="3775395" y="6060212"/>
            <a:ext cx="4572001" cy="523220"/>
          </a:xfrm>
          <a:prstGeom prst="rect">
            <a:avLst/>
          </a:prstGeom>
          <a:noFill/>
        </p:spPr>
        <p:txBody>
          <a:bodyPr wrap="square" rtlCol="0">
            <a:spAutoFit/>
          </a:bodyPr>
          <a:lstStyle/>
          <a:p>
            <a:r>
              <a:rPr lang="en-GB" sz="1400" b="1" err="1">
                <a:solidFill>
                  <a:srgbClr val="325083"/>
                </a:solidFill>
                <a:latin typeface="Arial" panose="020B0604020202020204" pitchFamily="34" charset="0"/>
                <a:cs typeface="Arial" panose="020B0604020202020204" pitchFamily="34" charset="0"/>
              </a:rPr>
              <a:t>Trawsnewid</a:t>
            </a:r>
            <a:r>
              <a:rPr lang="en-GB" sz="1400" b="1">
                <a:solidFill>
                  <a:srgbClr val="325083"/>
                </a:solidFill>
                <a:latin typeface="Arial" panose="020B0604020202020204" pitchFamily="34" charset="0"/>
                <a:cs typeface="Arial" panose="020B0604020202020204" pitchFamily="34" charset="0"/>
              </a:rPr>
              <a:t> y </a:t>
            </a:r>
            <a:r>
              <a:rPr lang="en-GB" sz="1400" b="1" err="1">
                <a:solidFill>
                  <a:srgbClr val="325083"/>
                </a:solidFill>
                <a:latin typeface="Arial" panose="020B0604020202020204" pitchFamily="34" charset="0"/>
                <a:cs typeface="Arial" panose="020B0604020202020204" pitchFamily="34" charset="0"/>
              </a:rPr>
              <a:t>gweithlu</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ar</a:t>
            </a:r>
            <a:r>
              <a:rPr lang="en-GB" sz="1400" b="1">
                <a:solidFill>
                  <a:srgbClr val="325083"/>
                </a:solidFill>
                <a:latin typeface="Arial" panose="020B0604020202020204" pitchFamily="34" charset="0"/>
                <a:cs typeface="Arial" panose="020B0604020202020204" pitchFamily="34" charset="0"/>
              </a:rPr>
              <a:t> </a:t>
            </a:r>
            <a:r>
              <a:rPr lang="en-GB" sz="1400" b="1" err="1">
                <a:solidFill>
                  <a:srgbClr val="325083"/>
                </a:solidFill>
                <a:latin typeface="Arial" panose="020B0604020202020204" pitchFamily="34" charset="0"/>
                <a:cs typeface="Arial" panose="020B0604020202020204" pitchFamily="34" charset="0"/>
              </a:rPr>
              <a:t>gyfer</a:t>
            </a:r>
            <a:r>
              <a:rPr lang="en-GB" sz="1400" b="1">
                <a:solidFill>
                  <a:srgbClr val="325083"/>
                </a:solidFill>
                <a:latin typeface="Arial" panose="020B0604020202020204" pitchFamily="34" charset="0"/>
                <a:cs typeface="Arial" panose="020B0604020202020204" pitchFamily="34" charset="0"/>
              </a:rPr>
              <a:t> Cymru </a:t>
            </a:r>
            <a:r>
              <a:rPr lang="en-GB" sz="1400" b="1" err="1">
                <a:solidFill>
                  <a:srgbClr val="325083"/>
                </a:solidFill>
                <a:latin typeface="Arial" panose="020B0604020202020204" pitchFamily="34" charset="0"/>
                <a:cs typeface="Arial" panose="020B0604020202020204" pitchFamily="34" charset="0"/>
              </a:rPr>
              <a:t>iachach</a:t>
            </a:r>
            <a:endParaRPr lang="en-GB" sz="1400" b="1">
              <a:solidFill>
                <a:srgbClr val="325083"/>
              </a:solidFill>
              <a:latin typeface="Arial" panose="020B0604020202020204" pitchFamily="34" charset="0"/>
              <a:cs typeface="Arial" panose="020B0604020202020204" pitchFamily="34" charset="0"/>
            </a:endParaRPr>
          </a:p>
          <a:p>
            <a:r>
              <a:rPr lang="en-GB" sz="1400" b="1">
                <a:solidFill>
                  <a:srgbClr val="489CC9"/>
                </a:solidFill>
                <a:latin typeface="Arial" panose="020B0604020202020204" pitchFamily="34" charset="0"/>
                <a:cs typeface="Arial" panose="020B0604020202020204" pitchFamily="34" charset="0"/>
              </a:rPr>
              <a:t>Transforming the workforce for a healthier Wales</a:t>
            </a:r>
          </a:p>
        </p:txBody>
      </p:sp>
      <p:pic>
        <p:nvPicPr>
          <p:cNvPr id="11" name="Picture 10" descr="A close up of a piece of paper&#10;&#10;Description automatically generated">
            <a:extLst>
              <a:ext uri="{FF2B5EF4-FFF2-40B4-BE49-F238E27FC236}">
                <a16:creationId xmlns:a16="http://schemas.microsoft.com/office/drawing/2014/main" id="{779BA8D9-4E95-4CD4-B948-83DD8A5DD5B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67941" t="62708"/>
          <a:stretch/>
        </p:blipFill>
        <p:spPr>
          <a:xfrm>
            <a:off x="8073294" y="4026567"/>
            <a:ext cx="4118705" cy="2694907"/>
          </a:xfrm>
          <a:prstGeom prst="rect">
            <a:avLst/>
          </a:prstGeom>
        </p:spPr>
      </p:pic>
    </p:spTree>
    <p:extLst>
      <p:ext uri="{BB962C8B-B14F-4D97-AF65-F5344CB8AC3E}">
        <p14:creationId xmlns:p14="http://schemas.microsoft.com/office/powerpoint/2010/main" val="10802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06C27-12D0-489A-B710-85A6D86D5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6B8879-40A0-4BD5-B514-F023CEE5A2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63E19F-E381-49B6-B141-D930516181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B83AD7F-6BAD-40C2-8400-C0AE21FED759}"/>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6" name="Footer Placeholder 5">
            <a:extLst>
              <a:ext uri="{FF2B5EF4-FFF2-40B4-BE49-F238E27FC236}">
                <a16:creationId xmlns:a16="http://schemas.microsoft.com/office/drawing/2014/main" id="{C45DA710-4297-479F-A039-43D385F479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BCF6FF-3E0D-4D97-92BD-F8E125661DC3}"/>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011874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7DE9B-4657-486E-ABFE-F9979DD5905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695A95-8E0D-45E6-B654-C468C4D070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DDED45-70FF-4CA9-9B52-F3638F3F2A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ED3022-305C-43F6-B8F9-D944700454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8286AB-C1E2-4EBF-B2FD-226F88D17A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26B2DC-D23A-48A6-9DA5-22B5B92905EB}"/>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8" name="Footer Placeholder 7">
            <a:extLst>
              <a:ext uri="{FF2B5EF4-FFF2-40B4-BE49-F238E27FC236}">
                <a16:creationId xmlns:a16="http://schemas.microsoft.com/office/drawing/2014/main" id="{70C09B37-45BB-4DC9-B525-420EC6FB44D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C165A6D-2AEB-4484-B9DC-044E082E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742022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B1784-2444-46CD-A909-1F945BD3ABE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5F7DA4-D042-4218-8893-684A13B46FCE}"/>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4" name="Footer Placeholder 3">
            <a:extLst>
              <a:ext uri="{FF2B5EF4-FFF2-40B4-BE49-F238E27FC236}">
                <a16:creationId xmlns:a16="http://schemas.microsoft.com/office/drawing/2014/main" id="{1EFFC1F5-6168-4C21-8361-2692E581D8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084B6E5-4DA5-49BD-994B-F4D9746A373C}"/>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3854389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B3F62D-ECA7-4F09-917E-ED857890F75D}"/>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3" name="Footer Placeholder 2">
            <a:extLst>
              <a:ext uri="{FF2B5EF4-FFF2-40B4-BE49-F238E27FC236}">
                <a16:creationId xmlns:a16="http://schemas.microsoft.com/office/drawing/2014/main" id="{E7EC23DC-5641-469B-B510-5281708FCB0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7D17590-67B1-4EC4-A929-65C2569491D2}"/>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227913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6F6AD-2976-47A0-A263-686CB97B6B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7C0D6EC-A1AA-45ED-8906-F04A6A76E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155DDD-7C10-40CB-9BFD-714120773B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6F921E-F75D-4CE0-98AD-D2C8BB9E1663}"/>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6" name="Footer Placeholder 5">
            <a:extLst>
              <a:ext uri="{FF2B5EF4-FFF2-40B4-BE49-F238E27FC236}">
                <a16:creationId xmlns:a16="http://schemas.microsoft.com/office/drawing/2014/main" id="{0855822D-7234-4196-907D-F38FD09519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F37577-5C3C-4083-B3DF-A72C16566BBE}"/>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990926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309F-7C81-4D0E-AFF5-D818231B61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8BA84B-062E-4670-8C70-7BC9EF5E1F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2B437D9-39F9-4832-913F-CDD99A05C6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C267F8-19A0-48EE-9FBA-2DB80155BC4C}"/>
              </a:ext>
            </a:extLst>
          </p:cNvPr>
          <p:cNvSpPr>
            <a:spLocks noGrp="1"/>
          </p:cNvSpPr>
          <p:nvPr>
            <p:ph type="dt" sz="half" idx="10"/>
          </p:nvPr>
        </p:nvSpPr>
        <p:spPr/>
        <p:txBody>
          <a:bodyPr/>
          <a:lstStyle/>
          <a:p>
            <a:fld id="{475F6F32-9A2F-4B78-A2F5-DE63303F8CA4}" type="datetimeFigureOut">
              <a:rPr lang="en-GB" smtClean="0"/>
              <a:t>24/08/2022</a:t>
            </a:fld>
            <a:endParaRPr lang="en-GB"/>
          </a:p>
        </p:txBody>
      </p:sp>
      <p:sp>
        <p:nvSpPr>
          <p:cNvPr id="6" name="Footer Placeholder 5">
            <a:extLst>
              <a:ext uri="{FF2B5EF4-FFF2-40B4-BE49-F238E27FC236}">
                <a16:creationId xmlns:a16="http://schemas.microsoft.com/office/drawing/2014/main" id="{6E251069-76D9-4C4A-A116-139C32EA8C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63CFDA-DE76-4595-BE6F-CC869DC2EE56}"/>
              </a:ext>
            </a:extLst>
          </p:cNvPr>
          <p:cNvSpPr>
            <a:spLocks noGrp="1"/>
          </p:cNvSpPr>
          <p:nvPr>
            <p:ph type="sldNum" sz="quarter" idx="12"/>
          </p:nvPr>
        </p:nvSpPr>
        <p:spPr/>
        <p:txBody>
          <a:bodyPr/>
          <a:lstStyle/>
          <a:p>
            <a:fld id="{F040BFEC-67D1-46E0-8C1F-9D9E4B199DEE}" type="slidenum">
              <a:rPr lang="en-GB" smtClean="0"/>
              <a:t>‹#›</a:t>
            </a:fld>
            <a:endParaRPr lang="en-GB"/>
          </a:p>
        </p:txBody>
      </p:sp>
    </p:spTree>
    <p:extLst>
      <p:ext uri="{BB962C8B-B14F-4D97-AF65-F5344CB8AC3E}">
        <p14:creationId xmlns:p14="http://schemas.microsoft.com/office/powerpoint/2010/main" val="1193076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373A45-7DE3-41B8-848D-62645E14FA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23E814-DDCC-498A-B5EC-ACBC4EF03D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D534BE-D942-4DEB-B22C-90E1C91AA4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5F6F32-9A2F-4B78-A2F5-DE63303F8CA4}" type="datetimeFigureOut">
              <a:rPr lang="en-GB" smtClean="0"/>
              <a:t>24/08/2022</a:t>
            </a:fld>
            <a:endParaRPr lang="en-GB"/>
          </a:p>
        </p:txBody>
      </p:sp>
      <p:sp>
        <p:nvSpPr>
          <p:cNvPr id="5" name="Footer Placeholder 4">
            <a:extLst>
              <a:ext uri="{FF2B5EF4-FFF2-40B4-BE49-F238E27FC236}">
                <a16:creationId xmlns:a16="http://schemas.microsoft.com/office/drawing/2014/main" id="{15BDE46C-5AB6-45E5-9561-C4D852F597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2C67A35-F799-46A2-9B99-FEE8277DE5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40BFEC-67D1-46E0-8C1F-9D9E4B199DEE}" type="slidenum">
              <a:rPr lang="en-GB" smtClean="0"/>
              <a:t>‹#›</a:t>
            </a:fld>
            <a:endParaRPr lang="en-GB"/>
          </a:p>
        </p:txBody>
      </p:sp>
    </p:spTree>
    <p:extLst>
      <p:ext uri="{BB962C8B-B14F-4D97-AF65-F5344CB8AC3E}">
        <p14:creationId xmlns:p14="http://schemas.microsoft.com/office/powerpoint/2010/main" val="81061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oundationprogramme.nhs.uk/curriculum/arcp/" TargetMode="External"/><Relationship Id="rId2" Type="http://schemas.openxmlformats.org/officeDocument/2006/relationships/hyperlink" Target="https://healtheducationengland.sharepoint.com/:b:/s/UKFPOT/EQcs_1YtgdhNlDMRJoBGP74Bk9i1ICDnzHrj8RD3VpuW-w?e=JwX7ZI" TargetMode="External"/><Relationship Id="rId1" Type="http://schemas.openxmlformats.org/officeDocument/2006/relationships/slideLayout" Target="../slideLayouts/slideLayout2.xml"/><Relationship Id="rId4" Type="http://schemas.openxmlformats.org/officeDocument/2006/relationships/hyperlink" Target="https://healtheducationengland.sharepoint.com/:w:/s/UKFPOT/EcS6Ty3CJUtBvIQDHO5MkksBWAu2Edra8IPi28BjEpTlOA?rtime=R6tMWIBp2kg"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s://turasportfoliowales.nes.digit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e-lfh.org.uk/home/" TargetMode="External"/><Relationship Id="rId2" Type="http://schemas.openxmlformats.org/officeDocument/2006/relationships/hyperlink" Target="http://portal.e-lfh.org.uk/register" TargetMode="External"/><Relationship Id="rId1" Type="http://schemas.openxmlformats.org/officeDocument/2006/relationships/slideLayout" Target="../slideLayouts/slideLayout2.xml"/><Relationship Id="rId4" Type="http://schemas.openxmlformats.org/officeDocument/2006/relationships/hyperlink" Target="https://millennium.kayako.com/ES/Tickets/Submit"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foundationprogramme.nhs.uk/curriculum/arc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foundationprogramme.nhs.uk/curriculum/arcp/"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1.bin"/><Relationship Id="rId4" Type="http://schemas.openxmlformats.org/officeDocument/2006/relationships/hyperlink" Target="https://healtheducationengland.sharepoint.com/sites/UKFPOT/WebDocs/Forms/AllItems.aspx?id=%2Fsites%2FUKFPOT%2FWebDocs%2F4%2E%20Curriculum%2F1%2E%20ARCP%2FUKFP%20ARCP%20checklist%5F2021%20curriculum%2Epdf&amp;parent=%2Fsites%2FUKFPOT%2FWebDocs%2F4%2E%20Curriculum%2F1%2E%20ARCP&amp;p=true&amp;ga=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healtheducationengland.sharepoint.com/sites/UKFPOT/Curr/Forms/AllItems.aspx?id=%2Fsites%2FUKFPOT%2FCurr%2FFP%202021%2FFPC2021%20Roll%2Dout%2FWebsite%20documents%2FFP%5FCurr%5FMay21%5FFINAL%2Epdf&amp;parent=%2Fsites%2FUKFPOT%2FCurr%2FFP%202021%2FFPC2021%20Roll%2Dout%2FWebsite%20documents&amp;p=true&amp;wdLOR=c121E921A%2DCBAD%2D47D1%2DB7E0%2DA2A9551D748F&amp;ga=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foundationprogramme.nhs.uk/curriculum/assessment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healtheducationengland.sharepoint.com/sites/UKFPOT/Curr/Forms/AllItems.aspx?id=%2Fsites%2FUKFPOT%2FCurr%2FFP%202021%2FFPC2021%20Roll%2Dout%2FWebsite%20documents%2FFP%5FCurr%5FMay21%5FFINAL%2Epdf&amp;parent=%2Fsites%2FUKFPOT%2FCurr%2FFP%202021%2FFPC2021%20Roll%2Dout%2FWebsite%20documents&amp;p=true&amp;wdLOR=c97ACF480%2D1CFC%2D4EDC%2DBF24%2DB70CF30E1716&amp;ga=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HEIW.FoundationSchool@wales.nhs.uk" TargetMode="External"/><Relationship Id="rId2" Type="http://schemas.openxmlformats.org/officeDocument/2006/relationships/hyperlink" Target="https://heiw.nhs.wales/education-and-training/foundatio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gmc-uk.org/education/standards-guidance-and-curricula/position-statements/absences-from-training-in-the-foundation-programm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heiw.nhs.wales/support/ltf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hyperlink" Target="mailto:NWSSPSLE.Foundation@wales.nhs.u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foundationprogramme.nhs.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522884-CEE8-46C7-8878-F9A7D6142292}"/>
              </a:ext>
            </a:extLst>
          </p:cNvPr>
          <p:cNvSpPr>
            <a:spLocks noGrp="1"/>
          </p:cNvSpPr>
          <p:nvPr>
            <p:ph type="ctrTitle"/>
          </p:nvPr>
        </p:nvSpPr>
        <p:spPr>
          <a:xfrm>
            <a:off x="2995725" y="1775533"/>
            <a:ext cx="5935212" cy="2969303"/>
          </a:xfrm>
        </p:spPr>
        <p:txBody>
          <a:bodyPr>
            <a:normAutofit fontScale="90000"/>
          </a:bodyPr>
          <a:lstStyle/>
          <a:p>
            <a:r>
              <a:rPr lang="en-US" sz="2800" b="1" dirty="0" err="1">
                <a:effectLst/>
                <a:latin typeface="Verdana" panose="020B0604030504040204" pitchFamily="34" charset="0"/>
                <a:ea typeface="Times New Roman" panose="02020603050405020304" pitchFamily="18" charset="0"/>
                <a:cs typeface="Arial" panose="020B0604020202020204" pitchFamily="34" charset="0"/>
              </a:rPr>
              <a:t>Canllaw</a:t>
            </a:r>
            <a:r>
              <a:rPr lang="en-US" sz="2800" b="1" dirty="0">
                <a:effectLst/>
                <a:latin typeface="Verdana" panose="020B0604030504040204" pitchFamily="34" charset="0"/>
                <a:ea typeface="Times New Roman" panose="02020603050405020304" pitchFamily="18" charset="0"/>
                <a:cs typeface="Arial" panose="020B0604020202020204" pitchFamily="34" charset="0"/>
              </a:rPr>
              <a:t> i </a:t>
            </a:r>
            <a:r>
              <a:rPr lang="en-US" sz="2800" b="1" dirty="0" err="1">
                <a:effectLst/>
                <a:latin typeface="Verdana" panose="020B0604030504040204" pitchFamily="34" charset="0"/>
                <a:ea typeface="Times New Roman" panose="02020603050405020304" pitchFamily="18" charset="0"/>
                <a:cs typeface="Arial" panose="020B0604020202020204" pitchFamily="34" charset="0"/>
              </a:rPr>
              <a:t>Feddygon</a:t>
            </a:r>
            <a:r>
              <a:rPr lang="en-US" sz="2800" b="1" dirty="0">
                <a:effectLst/>
                <a:latin typeface="Verdana" panose="020B0604030504040204" pitchFamily="34" charset="0"/>
                <a:ea typeface="Times New Roman" panose="02020603050405020304" pitchFamily="18" charset="0"/>
                <a:cs typeface="Arial" panose="020B0604020202020204" pitchFamily="34" charset="0"/>
              </a:rPr>
              <a:t> Sylfaen </a:t>
            </a:r>
            <a:r>
              <a:rPr lang="en-US" sz="2800" b="1" dirty="0" err="1">
                <a:effectLst/>
                <a:latin typeface="Verdana" panose="020B0604030504040204" pitchFamily="34" charset="0"/>
                <a:ea typeface="Times New Roman" panose="02020603050405020304" pitchFamily="18" charset="0"/>
                <a:cs typeface="Arial" panose="020B0604020202020204" pitchFamily="34" charset="0"/>
              </a:rPr>
              <a:t>sy’n</a:t>
            </a:r>
            <a:r>
              <a:rPr lang="en-US" sz="2800" b="1" dirty="0">
                <a:effectLst/>
                <a:latin typeface="Verdana" panose="020B0604030504040204" pitchFamily="34" charset="0"/>
                <a:ea typeface="Times New Roman" panose="02020603050405020304" pitchFamily="18" charset="0"/>
                <a:cs typeface="Arial" panose="020B0604020202020204" pitchFamily="34" charset="0"/>
              </a:rPr>
              <a:t> </a:t>
            </a:r>
            <a:r>
              <a:rPr lang="en-US" sz="2800" b="1" dirty="0" err="1">
                <a:effectLst/>
                <a:latin typeface="Verdana" panose="020B0604030504040204" pitchFamily="34" charset="0"/>
                <a:ea typeface="Times New Roman" panose="02020603050405020304" pitchFamily="18" charset="0"/>
                <a:cs typeface="Arial" panose="020B0604020202020204" pitchFamily="34" charset="0"/>
              </a:rPr>
              <a:t>dechrau</a:t>
            </a:r>
            <a:r>
              <a:rPr lang="en-US" sz="2800" b="1" dirty="0">
                <a:effectLst/>
                <a:latin typeface="Verdana" panose="020B0604030504040204" pitchFamily="34" charset="0"/>
                <a:ea typeface="Times New Roman" panose="02020603050405020304" pitchFamily="18" charset="0"/>
                <a:cs typeface="Arial" panose="020B0604020202020204" pitchFamily="34" charset="0"/>
              </a:rPr>
              <a:t> </a:t>
            </a:r>
            <a:r>
              <a:rPr lang="en-US" sz="2800" b="1" dirty="0" err="1">
                <a:effectLst/>
                <a:latin typeface="Verdana" panose="020B0604030504040204" pitchFamily="34" charset="0"/>
                <a:ea typeface="Times New Roman" panose="02020603050405020304" pitchFamily="18" charset="0"/>
                <a:cs typeface="Arial" panose="020B0604020202020204" pitchFamily="34" charset="0"/>
              </a:rPr>
              <a:t>ym</a:t>
            </a:r>
            <a:r>
              <a:rPr lang="en-US" sz="2800" b="1" dirty="0">
                <a:effectLst/>
                <a:latin typeface="Verdana" panose="020B0604030504040204" pitchFamily="34" charset="0"/>
                <a:ea typeface="Times New Roman" panose="02020603050405020304" pitchFamily="18" charset="0"/>
                <a:cs typeface="Arial" panose="020B0604020202020204" pitchFamily="34" charset="0"/>
              </a:rPr>
              <a:t> mis </a:t>
            </a:r>
            <a:r>
              <a:rPr lang="en-US" sz="2800" b="1" dirty="0" err="1">
                <a:effectLst/>
                <a:latin typeface="Verdana" panose="020B0604030504040204" pitchFamily="34" charset="0"/>
                <a:ea typeface="Times New Roman" panose="02020603050405020304" pitchFamily="18" charset="0"/>
                <a:cs typeface="Arial" panose="020B0604020202020204" pitchFamily="34" charset="0"/>
              </a:rPr>
              <a:t>Awst</a:t>
            </a:r>
            <a:r>
              <a:rPr lang="en-US" sz="2800" b="1" dirty="0">
                <a:effectLst/>
                <a:latin typeface="Verdana" panose="020B0604030504040204" pitchFamily="34" charset="0"/>
                <a:ea typeface="Times New Roman" panose="02020603050405020304" pitchFamily="18" charset="0"/>
                <a:cs typeface="Arial" panose="020B0604020202020204" pitchFamily="34" charset="0"/>
              </a:rPr>
              <a:t> 2022</a:t>
            </a:r>
            <a:br>
              <a:rPr lang="en-US" sz="2800" b="1" dirty="0">
                <a:effectLst/>
                <a:latin typeface="Verdana" panose="020B0604030504040204" pitchFamily="34" charset="0"/>
                <a:ea typeface="Times New Roman" panose="02020603050405020304" pitchFamily="18" charset="0"/>
                <a:cs typeface="Arial" panose="020B0604020202020204" pitchFamily="34" charset="0"/>
              </a:rPr>
            </a:br>
            <a:br>
              <a:rPr lang="en-US" sz="2800" b="1" dirty="0">
                <a:effectLst/>
                <a:latin typeface="Verdana" panose="020B0604030504040204" pitchFamily="34" charset="0"/>
                <a:ea typeface="Times New Roman" panose="02020603050405020304" pitchFamily="18" charset="0"/>
                <a:cs typeface="Arial" panose="020B0604020202020204" pitchFamily="34" charset="0"/>
              </a:rPr>
            </a:br>
            <a:r>
              <a:rPr lang="en-US" sz="2800" b="1" dirty="0">
                <a:solidFill>
                  <a:schemeClr val="accent5"/>
                </a:solidFill>
                <a:effectLst/>
                <a:latin typeface="Verdana" panose="020B0604030504040204" pitchFamily="34" charset="0"/>
                <a:ea typeface="Times New Roman" panose="02020603050405020304" pitchFamily="18" charset="0"/>
                <a:cs typeface="Arial" panose="020B0604020202020204" pitchFamily="34" charset="0"/>
              </a:rPr>
              <a:t>A guide for Foundation Doctors commencing August 2022</a:t>
            </a:r>
            <a:br>
              <a:rPr lang="en-GB" sz="3600" dirty="0">
                <a:effectLst/>
                <a:latin typeface="Calibri" panose="020F0502020204030204" pitchFamily="34" charset="0"/>
                <a:ea typeface="Times New Roman" panose="02020603050405020304" pitchFamily="18" charset="0"/>
                <a:cs typeface="Times New Roman" panose="02020603050405020304" pitchFamily="18" charset="0"/>
              </a:rPr>
            </a:br>
            <a:endParaRPr lang="en-US" sz="3600" dirty="0"/>
          </a:p>
        </p:txBody>
      </p:sp>
    </p:spTree>
    <p:extLst>
      <p:ext uri="{BB962C8B-B14F-4D97-AF65-F5344CB8AC3E}">
        <p14:creationId xmlns:p14="http://schemas.microsoft.com/office/powerpoint/2010/main" val="3006260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86AAA-0C7B-4E5A-ADFB-F063AA3E992E}"/>
              </a:ext>
            </a:extLst>
          </p:cNvPr>
          <p:cNvSpPr>
            <a:spLocks noGrp="1"/>
          </p:cNvSpPr>
          <p:nvPr>
            <p:ph type="title"/>
          </p:nvPr>
        </p:nvSpPr>
        <p:spPr>
          <a:xfrm>
            <a:off x="838200" y="274568"/>
            <a:ext cx="10515600" cy="1316107"/>
          </a:xfrm>
        </p:spPr>
        <p:txBody>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Cwricwlwm</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Sylfaen</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Curriculum</a:t>
            </a:r>
            <a:br>
              <a:rPr lang="en-GB" sz="32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8F838174-2FA4-438D-B28F-40E333DE732A}"/>
              </a:ext>
            </a:extLst>
          </p:cNvPr>
          <p:cNvSpPr>
            <a:spLocks noGrp="1"/>
          </p:cNvSpPr>
          <p:nvPr>
            <p:ph idx="1"/>
          </p:nvPr>
        </p:nvSpPr>
        <p:spPr>
          <a:xfrm>
            <a:off x="838200" y="1381125"/>
            <a:ext cx="10515600" cy="4709913"/>
          </a:xfrm>
        </p:spPr>
        <p:txBody>
          <a:bodyPr>
            <a:normAutofit/>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UK Foundation Programme Office launched a new Curriculum for 2021.  All F1 and F2 Doctors embarking on a new </a:t>
            </a:r>
            <a:r>
              <a:rPr lang="en-US" sz="18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programme</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from August 2022 will follow the 2021 Curriculum.</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An interactive copy of the </a:t>
            </a:r>
            <a:r>
              <a:rPr lang="en-US" sz="18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2"/>
              </a:rPr>
              <a:t>Curriculum</a:t>
            </a:r>
            <a:r>
              <a:rPr lang="en-US" sz="1800" dirty="0">
                <a:effectLst/>
                <a:latin typeface="Verdana" panose="020B060403050404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can be found on the UKFPO website.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 addition to the Curriculum a number of resources, including a series of YouTube videos, podcasts and factsheets have been produced by the </a:t>
            </a:r>
            <a:r>
              <a:rPr lang="en-US" sz="18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3"/>
              </a:rPr>
              <a:t>UKFPO</a:t>
            </a:r>
            <a:r>
              <a:rPr lang="en-US" sz="1800" dirty="0">
                <a:effectLst/>
                <a:latin typeface="Verdana" panose="020B0604030504040204" pitchFamily="34" charset="0"/>
                <a:ea typeface="Times New Roman" panose="02020603050405020304" pitchFamily="18" charset="0"/>
                <a:cs typeface="Arial" panose="020B0604020202020204" pitchFamily="34" charset="0"/>
                <a:hlinkClick r:id="rId3"/>
              </a:rPr>
              <a:t>.  </a:t>
            </a:r>
            <a:endParaRPr lang="en-US" sz="1800" dirty="0">
              <a:effectLst/>
              <a:latin typeface="Verdana" panose="020B0604030504040204" pitchFamily="34" charset="0"/>
              <a:ea typeface="Times New Roman" panose="02020603050405020304" pitchFamily="18" charset="0"/>
              <a:cs typeface="Arial" panose="020B0604020202020204" pitchFamily="34" charset="0"/>
            </a:endParaRPr>
          </a:p>
          <a:p>
            <a:pPr algn="just">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There is also </a:t>
            </a:r>
            <a:r>
              <a:rPr lang="en-US" sz="1800" dirty="0">
                <a:effectLst/>
                <a:latin typeface="Verdana" panose="020B0604030504040204" pitchFamily="34" charset="0"/>
                <a:ea typeface="Times New Roman" panose="02020603050405020304" pitchFamily="18" charset="0"/>
                <a:cs typeface="Arial" panose="020B0604020202020204" pitchFamily="34" charset="0"/>
              </a:rPr>
              <a:t>‘</a:t>
            </a:r>
            <a:r>
              <a:rPr lang="en-US" sz="18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4"/>
              </a:rPr>
              <a:t>A Rough Guide to the Curriculum</a:t>
            </a:r>
            <a:r>
              <a:rPr lang="en-US" sz="1800" dirty="0">
                <a:effectLst/>
                <a:latin typeface="Verdana" panose="020B060403050404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which </a:t>
            </a:r>
            <a:r>
              <a:rPr lang="en-US" sz="18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summarises</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the new Curriculum.</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229445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280E7-93E4-4064-9E2D-A2246C25CBE0}"/>
              </a:ext>
            </a:extLst>
          </p:cNvPr>
          <p:cNvSpPr>
            <a:spLocks noGrp="1"/>
          </p:cNvSpPr>
          <p:nvPr>
            <p:ph type="title"/>
          </p:nvPr>
        </p:nvSpPr>
        <p:spPr/>
        <p:txBody>
          <a:bodyPr>
            <a:norm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Portffolio</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Dysgu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Sylfaen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Turas</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Learning Portfolio (</a:t>
            </a:r>
            <a:r>
              <a:rPr lang="en-US" sz="2800" b="1" dirty="0"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Turas</a:t>
            </a: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2D4976DE-263C-4580-B6AA-4FF9CC9F28E2}"/>
              </a:ext>
            </a:extLst>
          </p:cNvPr>
          <p:cNvSpPr>
            <a:spLocks noGrp="1"/>
          </p:cNvSpPr>
          <p:nvPr>
            <p:ph idx="1"/>
          </p:nvPr>
        </p:nvSpPr>
        <p:spPr>
          <a:xfrm>
            <a:off x="745733" y="1253331"/>
            <a:ext cx="10515600" cy="4351338"/>
          </a:xfrm>
        </p:spPr>
        <p:txBody>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To assist you in recording evidence to satisfy the ARCP panel, you will use an electronic portfolio called TURAS.  </a:t>
            </a: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TURAS can be accessed at: </a:t>
            </a:r>
            <a:r>
              <a:rPr lang="en-US" sz="1800" u="sng"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rPr>
              <a:t>https://turasportfoliowales.nes.digital/</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and you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will receive an email with your login details so that you may access TURAS prior to commencement.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Should you experience any difficulties accessing or using the system, advice can be sought from your Foundation administrator.</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US" sz="18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sz="1800" b="1"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Please remember, it is your responsibility to maintain and develop your Portfolio (TURAS), as a record of your professional development.</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028433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7A820-E2AE-42C2-8F00-40AE78ED0125}"/>
              </a:ext>
            </a:extLst>
          </p:cNvPr>
          <p:cNvSpPr>
            <a:spLocks noGrp="1"/>
          </p:cNvSpPr>
          <p:nvPr>
            <p:ph type="title"/>
          </p:nvPr>
        </p:nvSpPr>
        <p:spPr>
          <a:xfrm>
            <a:off x="852326" y="436171"/>
            <a:ext cx="10487348" cy="512095"/>
          </a:xfrm>
        </p:spPr>
        <p:txBody>
          <a:bodyPr>
            <a:noAutofit/>
          </a:bodyPr>
          <a:lstStyle/>
          <a:p>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e-</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Ddysgu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ar</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gyfer</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Gofal</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Iechyd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eLfH</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e-Learning for Healthcare (</a:t>
            </a:r>
            <a:r>
              <a:rPr lang="en-US" sz="2800" b="1" dirty="0"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eLfH</a:t>
            </a: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en-GB" sz="2800" dirty="0">
              <a:solidFill>
                <a:schemeClr val="accent5"/>
              </a:solidFill>
            </a:endParaRPr>
          </a:p>
        </p:txBody>
      </p:sp>
      <p:sp>
        <p:nvSpPr>
          <p:cNvPr id="3" name="Content Placeholder 2">
            <a:extLst>
              <a:ext uri="{FF2B5EF4-FFF2-40B4-BE49-F238E27FC236}">
                <a16:creationId xmlns:a16="http://schemas.microsoft.com/office/drawing/2014/main" id="{5F733EBE-63CD-489C-99B4-2EF3FD8328EA}"/>
              </a:ext>
            </a:extLst>
          </p:cNvPr>
          <p:cNvSpPr>
            <a:spLocks noGrp="1"/>
          </p:cNvSpPr>
          <p:nvPr>
            <p:ph idx="1"/>
          </p:nvPr>
        </p:nvSpPr>
        <p:spPr>
          <a:xfrm>
            <a:off x="687278" y="1066899"/>
            <a:ext cx="10605117" cy="4863383"/>
          </a:xfrm>
        </p:spPr>
        <p:txBody>
          <a:bodyPr>
            <a:normAutofit fontScale="70000" lnSpcReduction="20000"/>
          </a:bodyPr>
          <a:lstStyle/>
          <a:p>
            <a:pPr>
              <a:lnSpc>
                <a:spcPct val="115000"/>
              </a:lnSpc>
              <a:spcAft>
                <a:spcPts val="1000"/>
              </a:spcAft>
            </a:pP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 addition to TURAS you will also have access to the e-Learning for Healthcare portal.  </a:t>
            </a:r>
            <a:r>
              <a:rPr lang="en-US" sz="26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ELfH</a:t>
            </a: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is a Health Education England Programme in partnership with the NHS and Professional Bodies providing high quality content free of charge for the training of the NHS workforce across the UK.</a:t>
            </a:r>
            <a:endParaRPr lang="en-GB" sz="2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You will have been e-mailed your log in details for this directly from </a:t>
            </a:r>
            <a:r>
              <a:rPr lang="en-US" sz="26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eLfH</a:t>
            </a: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The email used for the </a:t>
            </a:r>
            <a:r>
              <a:rPr lang="en-US" sz="26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elfh</a:t>
            </a: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account is the same email that was used to register with the GMC.</a:t>
            </a:r>
            <a:endParaRPr lang="en-GB" sz="2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You can also register yourself at the following: </a:t>
            </a:r>
            <a:r>
              <a:rPr lang="en-US" sz="26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2"/>
              </a:rPr>
              <a:t>http://portal.e-lfh.org.uk/register</a:t>
            </a:r>
            <a:r>
              <a:rPr lang="en-US" sz="26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26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Further information on this can be found using this link </a:t>
            </a:r>
            <a:r>
              <a:rPr lang="en-US" sz="26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3"/>
              </a:rPr>
              <a:t>http://www.e-lfh.org.uk/home/</a:t>
            </a:r>
            <a:r>
              <a:rPr lang="en-US" sz="2600" dirty="0">
                <a:effectLst/>
                <a:latin typeface="Verdana" panose="020B0604030504040204" pitchFamily="34" charset="0"/>
                <a:ea typeface="Times New Roman" panose="02020603050405020304" pitchFamily="18" charset="0"/>
                <a:cs typeface="Arial" panose="020B0604020202020204" pitchFamily="34" charset="0"/>
              </a:rPr>
              <a:t> </a:t>
            </a:r>
            <a:endParaRPr lang="en-GB" sz="26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Should you have any queries about access to your e-learning account, please contact the helpdesk via </a:t>
            </a:r>
            <a:r>
              <a:rPr lang="en-US" sz="26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2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600" u="sng" dirty="0">
                <a:solidFill>
                  <a:srgbClr val="0000FF"/>
                </a:solidFill>
                <a:effectLst/>
                <a:latin typeface="Verdana" panose="020B0604030504040204" pitchFamily="34" charset="0"/>
                <a:ea typeface="Times New Roman" panose="02020603050405020304" pitchFamily="18" charset="0"/>
                <a:cs typeface="Times New Roman" panose="02020603050405020304" pitchFamily="18" charset="0"/>
                <a:hlinkClick r:id="rId4"/>
              </a:rPr>
              <a:t>https://millennium.kayako.com/ES/Tickets/Submit</a:t>
            </a:r>
            <a:r>
              <a:rPr lang="en-US" sz="2600" u="sng" dirty="0">
                <a:solidFill>
                  <a:srgbClr val="0000FF"/>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2600" dirty="0">
                <a:effectLst/>
                <a:latin typeface="Verdana" panose="020B0604030504040204" pitchFamily="34" charset="0"/>
                <a:ea typeface="Times New Roman" panose="02020603050405020304" pitchFamily="18" charset="0"/>
                <a:cs typeface="Arial" panose="020B0604020202020204" pitchFamily="34" charset="0"/>
              </a:rPr>
              <a:t>  </a:t>
            </a:r>
            <a:endParaRPr lang="en-GB" sz="26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79666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46807-F796-44AF-9569-D99DA00D1AAB}"/>
              </a:ext>
            </a:extLst>
          </p:cNvPr>
          <p:cNvSpPr>
            <a:spLocks noGrp="1"/>
          </p:cNvSpPr>
          <p:nvPr>
            <p:ph type="title"/>
          </p:nvPr>
        </p:nvSpPr>
        <p:spPr>
          <a:xfrm>
            <a:off x="325348" y="328675"/>
            <a:ext cx="11866652" cy="1325563"/>
          </a:xfrm>
        </p:spPr>
        <p:txBody>
          <a:bodyPr>
            <a:no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Adolygiad</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Blynyddol</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o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Gynnydd</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Cymhwysedd</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(ARCP) </a:t>
            </a: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Annual Review of Competence Progression (ARCP)</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58608E66-4830-418B-9ABE-B8DA361CD7F0}"/>
              </a:ext>
            </a:extLst>
          </p:cNvPr>
          <p:cNvSpPr>
            <a:spLocks noGrp="1"/>
          </p:cNvSpPr>
          <p:nvPr>
            <p:ph idx="1"/>
          </p:nvPr>
        </p:nvSpPr>
        <p:spPr>
          <a:xfrm>
            <a:off x="416960" y="1246540"/>
            <a:ext cx="11449692" cy="4620003"/>
          </a:xfrm>
        </p:spPr>
        <p:txBody>
          <a:bodyPr>
            <a:normAutofit fontScale="92500" lnSpcReduction="10000"/>
          </a:bodyPr>
          <a:lstStyle/>
          <a:p>
            <a:pPr>
              <a:lnSpc>
                <a:spcPct val="115000"/>
              </a:lnSpc>
              <a:spcAft>
                <a:spcPts val="1000"/>
              </a:spcAft>
            </a:pPr>
            <a:r>
              <a:rPr lang="en-US" sz="2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Towards the end of your F1 / F2 year, an ARCP panel will be convened, to review your progress.  Further information regarding the ARCP process can be found on the </a:t>
            </a:r>
            <a:r>
              <a:rPr lang="en-US" sz="2100" u="sng"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rPr>
              <a:t>UKFPO website</a:t>
            </a:r>
            <a:r>
              <a:rPr lang="en-US" sz="2100" u="sng"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US" sz="2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ARCP Panels will be held in May / June, halfway through your 3rd post, so consequently, you will only have until the end of May to populate your e-portfolio with evidence for sign off.   Your Educational supervisor will have to complete an end of year report prior to the ARCP panel. </a:t>
            </a:r>
            <a:endParaRPr lang="en-GB" sz="21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2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If you are training “out of sync” (i.e. you will not be completing your F1 or F2 training in August) you will be given a U or N code by the original ARCP panel, and have a subsequent ARCP, at your transition point.</a:t>
            </a:r>
            <a:endParaRPr lang="en-GB" sz="2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b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581104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C40B2-40B5-478D-AD9A-71A113DB229C}"/>
              </a:ext>
            </a:extLst>
          </p:cNvPr>
          <p:cNvSpPr>
            <a:spLocks noGrp="1"/>
          </p:cNvSpPr>
          <p:nvPr>
            <p:ph type="title"/>
          </p:nvPr>
        </p:nvSpPr>
        <p:spPr>
          <a:xfrm>
            <a:off x="612168" y="274568"/>
            <a:ext cx="10515600" cy="1325563"/>
          </a:xfrm>
        </p:spPr>
        <p:txBody>
          <a:bodyPr>
            <a:normAutofit/>
          </a:bodyPr>
          <a:lstStyle/>
          <a:p>
            <a:r>
              <a:rPr lang="en-GB" dirty="0" err="1"/>
              <a:t>Rhestr</a:t>
            </a:r>
            <a:r>
              <a:rPr lang="en-GB" dirty="0"/>
              <a:t> </a:t>
            </a:r>
            <a:r>
              <a:rPr lang="en-GB" dirty="0" err="1"/>
              <a:t>Wirio</a:t>
            </a:r>
            <a:r>
              <a:rPr lang="en-GB" dirty="0"/>
              <a:t> ARCP</a:t>
            </a:r>
            <a:br>
              <a:rPr lang="en-GB" dirty="0"/>
            </a:br>
            <a:r>
              <a:rPr lang="en-GB" dirty="0">
                <a:solidFill>
                  <a:schemeClr val="accent5"/>
                </a:solidFill>
              </a:rPr>
              <a:t>The ARCP Checklist</a:t>
            </a:r>
          </a:p>
        </p:txBody>
      </p:sp>
      <p:sp>
        <p:nvSpPr>
          <p:cNvPr id="3" name="Content Placeholder 2">
            <a:extLst>
              <a:ext uri="{FF2B5EF4-FFF2-40B4-BE49-F238E27FC236}">
                <a16:creationId xmlns:a16="http://schemas.microsoft.com/office/drawing/2014/main" id="{3586087A-BC30-4EFB-8DA8-AC79852F56F2}"/>
              </a:ext>
            </a:extLst>
          </p:cNvPr>
          <p:cNvSpPr>
            <a:spLocks noGrp="1"/>
          </p:cNvSpPr>
          <p:nvPr>
            <p:ph idx="1"/>
          </p:nvPr>
        </p:nvSpPr>
        <p:spPr>
          <a:xfrm>
            <a:off x="838200" y="1520574"/>
            <a:ext cx="10289568" cy="4100693"/>
          </a:xfrm>
        </p:spPr>
        <p:txBody>
          <a:bodyPr/>
          <a:lstStyle/>
          <a:p>
            <a:r>
              <a:rPr lang="en-GB" dirty="0">
                <a:solidFill>
                  <a:schemeClr val="tx1"/>
                </a:solidFill>
                <a:latin typeface="Verdana" panose="020B0604030504040204" pitchFamily="34" charset="0"/>
                <a:ea typeface="Verdana" panose="020B0604030504040204" pitchFamily="34" charset="0"/>
                <a:hlinkClick r:id="rId3"/>
              </a:rPr>
              <a:t>Page 49 </a:t>
            </a:r>
            <a:r>
              <a:rPr lang="en-GB" dirty="0">
                <a:solidFill>
                  <a:schemeClr val="tx1"/>
                </a:solidFill>
                <a:latin typeface="Verdana" panose="020B0604030504040204" pitchFamily="34" charset="0"/>
                <a:ea typeface="Verdana" panose="020B0604030504040204" pitchFamily="34" charset="0"/>
              </a:rPr>
              <a:t>of the curriculum shows what is required</a:t>
            </a:r>
          </a:p>
          <a:p>
            <a:r>
              <a:rPr lang="en-GB" dirty="0">
                <a:solidFill>
                  <a:schemeClr val="tx1"/>
                </a:solidFill>
                <a:latin typeface="Verdana" panose="020B0604030504040204" pitchFamily="34" charset="0"/>
                <a:ea typeface="Verdana" panose="020B0604030504040204" pitchFamily="34" charset="0"/>
              </a:rPr>
              <a:t>for successful sign off at the end of the training </a:t>
            </a:r>
          </a:p>
          <a:p>
            <a:r>
              <a:rPr lang="en-GB" dirty="0">
                <a:solidFill>
                  <a:schemeClr val="tx1"/>
                </a:solidFill>
                <a:latin typeface="Verdana" panose="020B0604030504040204" pitchFamily="34" charset="0"/>
                <a:ea typeface="Verdana" panose="020B0604030504040204" pitchFamily="34" charset="0"/>
              </a:rPr>
              <a:t>period.</a:t>
            </a:r>
          </a:p>
          <a:p>
            <a:endParaRPr lang="en-GB" dirty="0">
              <a:solidFill>
                <a:srgbClr val="FF0000"/>
              </a:solidFill>
            </a:endParaRPr>
          </a:p>
          <a:p>
            <a:r>
              <a:rPr lang="en-GB" dirty="0">
                <a:solidFill>
                  <a:srgbClr val="FF0000"/>
                </a:solidFill>
                <a:latin typeface="Verdana" panose="020B0604030504040204" pitchFamily="34" charset="0"/>
                <a:ea typeface="Verdana" panose="020B0604030504040204" pitchFamily="34" charset="0"/>
              </a:rPr>
              <a:t>In addition, the Wales Foundation also requires:</a:t>
            </a:r>
          </a:p>
          <a:p>
            <a:pPr marL="285750" indent="-285750">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rPr>
              <a:t>Successful completion of Advanced Life Support (ALS)</a:t>
            </a:r>
          </a:p>
          <a:p>
            <a:pPr marL="285750" indent="-285750">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rPr>
              <a:t>A completed end of placement evaluation form (EPEF) </a:t>
            </a:r>
          </a:p>
          <a:p>
            <a:r>
              <a:rPr lang="en-GB" dirty="0">
                <a:solidFill>
                  <a:schemeClr val="tx1"/>
                </a:solidFill>
                <a:latin typeface="Verdana" panose="020B0604030504040204" pitchFamily="34" charset="0"/>
                <a:ea typeface="Verdana" panose="020B0604030504040204" pitchFamily="34" charset="0"/>
              </a:rPr>
              <a:t>for each 4-month placement.</a:t>
            </a:r>
          </a:p>
          <a:p>
            <a:endParaRPr lang="en-GB" dirty="0"/>
          </a:p>
        </p:txBody>
      </p:sp>
      <p:graphicFrame>
        <p:nvGraphicFramePr>
          <p:cNvPr id="4" name="Object 3">
            <a:hlinkClick r:id="rId4"/>
            <a:extLst>
              <a:ext uri="{FF2B5EF4-FFF2-40B4-BE49-F238E27FC236}">
                <a16:creationId xmlns:a16="http://schemas.microsoft.com/office/drawing/2014/main" id="{9304DDAD-1758-41BC-AF95-C896620B2856}"/>
              </a:ext>
            </a:extLst>
          </p:cNvPr>
          <p:cNvGraphicFramePr>
            <a:graphicFrameLocks noChangeAspect="1"/>
          </p:cNvGraphicFramePr>
          <p:nvPr>
            <p:extLst>
              <p:ext uri="{D42A27DB-BD31-4B8C-83A1-F6EECF244321}">
                <p14:modId xmlns:p14="http://schemas.microsoft.com/office/powerpoint/2010/main" val="96965983"/>
              </p:ext>
            </p:extLst>
          </p:nvPr>
        </p:nvGraphicFramePr>
        <p:xfrm>
          <a:off x="7315200" y="0"/>
          <a:ext cx="4038600" cy="5804899"/>
        </p:xfrm>
        <a:graphic>
          <a:graphicData uri="http://schemas.openxmlformats.org/presentationml/2006/ole">
            <mc:AlternateContent xmlns:mc="http://schemas.openxmlformats.org/markup-compatibility/2006">
              <mc:Choice xmlns:v="urn:schemas-microsoft-com:vml" Requires="v">
                <p:oleObj spid="_x0000_s1029" name="Acrobat Document" r:id="rId5" imgW="3778200" imgH="5346720" progId="Acrobat.Document.DC">
                  <p:embed/>
                </p:oleObj>
              </mc:Choice>
              <mc:Fallback>
                <p:oleObj name="Acrobat Document" r:id="rId5" imgW="3778200" imgH="5346720" progId="Acrobat.Document.DC">
                  <p:embed/>
                  <p:pic>
                    <p:nvPicPr>
                      <p:cNvPr id="4" name="Object 3">
                        <a:hlinkClick r:id="rId4"/>
                        <a:extLst>
                          <a:ext uri="{FF2B5EF4-FFF2-40B4-BE49-F238E27FC236}">
                            <a16:creationId xmlns:a16="http://schemas.microsoft.com/office/drawing/2014/main" id="{9304DDAD-1758-41BC-AF95-C896620B2856}"/>
                          </a:ext>
                        </a:extLst>
                      </p:cNvPr>
                      <p:cNvPicPr/>
                      <p:nvPr/>
                    </p:nvPicPr>
                    <p:blipFill>
                      <a:blip r:embed="rId6"/>
                      <a:stretch>
                        <a:fillRect/>
                      </a:stretch>
                    </p:blipFill>
                    <p:spPr>
                      <a:xfrm>
                        <a:off x="7315200" y="0"/>
                        <a:ext cx="4038600" cy="5804899"/>
                      </a:xfrm>
                      <a:prstGeom prst="rect">
                        <a:avLst/>
                      </a:prstGeom>
                    </p:spPr>
                  </p:pic>
                </p:oleObj>
              </mc:Fallback>
            </mc:AlternateContent>
          </a:graphicData>
        </a:graphic>
      </p:graphicFrame>
    </p:spTree>
    <p:extLst>
      <p:ext uri="{BB962C8B-B14F-4D97-AF65-F5344CB8AC3E}">
        <p14:creationId xmlns:p14="http://schemas.microsoft.com/office/powerpoint/2010/main" val="3583320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6BF1D-730E-4813-9D24-55F260279537}"/>
              </a:ext>
            </a:extLst>
          </p:cNvPr>
          <p:cNvSpPr>
            <a:spLocks noGrp="1"/>
          </p:cNvSpPr>
          <p:nvPr>
            <p:ph type="title"/>
          </p:nvPr>
        </p:nvSpPr>
        <p:spPr>
          <a:xfrm>
            <a:off x="1306530" y="374099"/>
            <a:ext cx="10515600" cy="645812"/>
          </a:xfrm>
        </p:spPr>
        <p:txBody>
          <a:bodyPr>
            <a:no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Ymgysylltu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â'r</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rhaglen</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Engagement with the </a:t>
            </a:r>
            <a:r>
              <a:rPr lang="en-US" sz="2800" b="1" dirty="0"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programme</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71981C4A-7F8B-4815-8429-18C5E960ED89}"/>
              </a:ext>
            </a:extLst>
          </p:cNvPr>
          <p:cNvSpPr>
            <a:spLocks noGrp="1"/>
          </p:cNvSpPr>
          <p:nvPr>
            <p:ph idx="1"/>
          </p:nvPr>
        </p:nvSpPr>
        <p:spPr>
          <a:xfrm>
            <a:off x="349321" y="896621"/>
            <a:ext cx="11635533" cy="5064757"/>
          </a:xfrm>
        </p:spPr>
        <p:txBody>
          <a:bodyPr>
            <a:normAutofit fontScale="25000" lnSpcReduction="20000"/>
          </a:bodyPr>
          <a:lstStyle/>
          <a:p>
            <a:pPr>
              <a:lnSpc>
                <a:spcPct val="115000"/>
              </a:lnSpc>
              <a:spcAft>
                <a:spcPts val="1000"/>
              </a:spcAft>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For successful completion of your F1/F2 year you must demonstrate engagement with the </a:t>
            </a:r>
            <a:r>
              <a:rPr lang="en-US" sz="72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programme</a:t>
            </a: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as follows:</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Regular and appropriate engagement with the e-portfolio, including;</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15000"/>
              </a:lnSpc>
              <a:buFont typeface="Calibri" panose="020F0502020204030204" pitchFamily="34" charset="0"/>
              <a:buChar char="-"/>
            </a:pPr>
            <a:r>
              <a:rPr lang="en-US" sz="7200" dirty="0">
                <a:effectLst/>
                <a:latin typeface="Verdana" panose="020B0604030504040204" pitchFamily="34" charset="0"/>
                <a:ea typeface="Verdana" panose="020B0604030504040204" pitchFamily="34" charset="0"/>
                <a:cs typeface="Times New Roman" panose="02020603050405020304" pitchFamily="18" charset="0"/>
              </a:rPr>
              <a:t>Consistently linking evidence to each of the 3 HLOs</a:t>
            </a:r>
            <a:endParaRPr lang="en-GB" sz="72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15000"/>
              </a:lnSpc>
              <a:buFont typeface="Calibri" panose="020F0502020204030204" pitchFamily="34" charset="0"/>
              <a:buChar char="-"/>
            </a:pPr>
            <a:r>
              <a:rPr lang="en-US" sz="7200" dirty="0">
                <a:effectLst/>
                <a:latin typeface="Verdana" panose="020B0604030504040204" pitchFamily="34" charset="0"/>
                <a:ea typeface="Verdana" panose="020B0604030504040204" pitchFamily="34" charset="0"/>
                <a:cs typeface="Times New Roman" panose="02020603050405020304" pitchFamily="18" charset="0"/>
              </a:rPr>
              <a:t>Updating and maintaining the Summary Narrative for each HLO</a:t>
            </a:r>
            <a:endParaRPr lang="en-GB" sz="72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15000"/>
              </a:lnSpc>
              <a:spcAft>
                <a:spcPts val="1000"/>
              </a:spcAft>
              <a:buFont typeface="Calibri" panose="020F0502020204030204" pitchFamily="34" charset="0"/>
              <a:buChar char="-"/>
            </a:pPr>
            <a:r>
              <a:rPr lang="en-US" sz="7200" dirty="0">
                <a:effectLst/>
                <a:latin typeface="Verdana" panose="020B0604030504040204" pitchFamily="34" charset="0"/>
                <a:ea typeface="Verdana" panose="020B0604030504040204" pitchFamily="34" charset="0"/>
                <a:cs typeface="Times New Roman" panose="02020603050405020304" pitchFamily="18" charset="0"/>
              </a:rPr>
              <a:t>Providing evidence of passing the PSA (F1 only)</a:t>
            </a:r>
            <a:endParaRPr lang="en-GB" sz="7200" dirty="0">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Participation in feedback on training, through; </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Calibri" panose="020F050202020403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an End of Post Evaluation form for each 4-month placement.</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spcAft>
                <a:spcPts val="1000"/>
              </a:spcAft>
              <a:buFont typeface="Calibri" panose="020F050202020403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the annual GMC survey</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171450" indent="-171450">
              <a:lnSpc>
                <a:spcPct val="115000"/>
              </a:lnSpc>
              <a:spcAft>
                <a:spcPts val="1000"/>
              </a:spcAft>
              <a:buFont typeface="Arial" panose="020B060402020202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Meeting requirements for Revalidation;</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spcAft>
                <a:spcPts val="1000"/>
              </a:spcAft>
              <a:buFont typeface="Calibri" panose="020F0502020204030204" pitchFamily="34" charset="0"/>
              <a:buChar char="-"/>
            </a:pPr>
            <a:r>
              <a:rPr lang="en-US"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Completion of a Form R at the end of your F1 and F2 year.</a:t>
            </a: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br>
              <a:rPr lang="en-US" sz="14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14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589404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B2869-36B4-49B5-8CD0-9F9904E4DC97}"/>
              </a:ext>
            </a:extLst>
          </p:cNvPr>
          <p:cNvSpPr>
            <a:spLocks noGrp="1"/>
          </p:cNvSpPr>
          <p:nvPr>
            <p:ph type="title"/>
          </p:nvPr>
        </p:nvSpPr>
        <p:spPr>
          <a:xfrm>
            <a:off x="324492" y="61118"/>
            <a:ext cx="10515600" cy="1325563"/>
          </a:xfrm>
        </p:spPr>
        <p:txBody>
          <a:bodyPr>
            <a:norm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Asesu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yn</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ystod</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Hyfforddiant</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Sylfaen</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Assessment during Foundation Training </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DE32D41A-EABF-45E2-82C2-F01D5CF445E4}"/>
              </a:ext>
            </a:extLst>
          </p:cNvPr>
          <p:cNvSpPr>
            <a:spLocks noGrp="1"/>
          </p:cNvSpPr>
          <p:nvPr>
            <p:ph idx="1"/>
          </p:nvPr>
        </p:nvSpPr>
        <p:spPr>
          <a:xfrm>
            <a:off x="324492" y="1106528"/>
            <a:ext cx="10620375" cy="5158651"/>
          </a:xfrm>
        </p:spPr>
        <p:txBody>
          <a:bodyPr>
            <a:normAutofit fontScale="25000" lnSpcReduction="20000"/>
          </a:bodyPr>
          <a:lstStyle/>
          <a:p>
            <a:pPr>
              <a:lnSpc>
                <a:spcPct val="115000"/>
              </a:lnSpc>
              <a:spcAft>
                <a:spcPts val="1000"/>
              </a:spcAft>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tools below will be used to inform your FPD, Educational and Clinical Supervisors of your progression.  Each of these areas are described briefly in this document, but you are strongly advised to </a:t>
            </a:r>
            <a:r>
              <a:rPr lang="en-US" sz="6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read the </a:t>
            </a:r>
            <a:r>
              <a:rPr lang="en-US" sz="6800" b="1" dirty="0">
                <a:solidFill>
                  <a:schemeClr val="tx1"/>
                </a:solidFill>
                <a:latin typeface="Verdana" panose="020B0604030504040204" pitchFamily="34" charset="0"/>
                <a:ea typeface="Verdana" panose="020B0604030504040204" pitchFamily="34" charset="0"/>
                <a:cs typeface="Times New Roman" panose="02020603050405020304" pitchFamily="18" charset="0"/>
                <a:hlinkClick r:id="rId2"/>
              </a:rPr>
              <a:t>Curriculum</a:t>
            </a:r>
            <a:r>
              <a:rPr lang="en-US" sz="68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for further information.</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Pro-rata completion of SLEs to demonstrate learning;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Satisfactory attendance at delivered ‘core’ learning;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Satisfactory record of non-core learning;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Satisfactory reflection/summary narrative;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Attendance record;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Engagement with the </a:t>
            </a:r>
            <a:r>
              <a:rPr lang="en-US" sz="6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programme</a:t>
            </a: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including maintenance of a contemporaneous e-portfolio, participation in feedback on training, and completing the necessary records for revalidation; </a:t>
            </a: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Placement supervision group assessment (PSG) in at least one placement at F1 and one at F2 (to be completed in placement 1). </a:t>
            </a:r>
          </a:p>
          <a:p>
            <a:pPr marL="342900" indent="-342900" algn="just">
              <a:lnSpc>
                <a:spcPct val="115000"/>
              </a:lnSpc>
              <a:buFont typeface="Symbol" panose="05050102010706020507" pitchFamily="18" charset="2"/>
              <a:buChar char=""/>
            </a:pP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Team assessment of </a:t>
            </a:r>
            <a:r>
              <a:rPr lang="en-US" sz="6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behaviour</a:t>
            </a:r>
            <a:r>
              <a:rPr lang="en-US"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(TAB) in at least one placement at F1 and one at F2 (to be completed in placement 2); </a:t>
            </a:r>
          </a:p>
          <a:p>
            <a:pPr algn="just">
              <a:lnSpc>
                <a:spcPct val="115000"/>
              </a:lnSpc>
            </a:pPr>
            <a:endParaRPr lang="en-GB" sz="6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endParaRPr lang="en-GB" sz="7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ctr">
              <a:lnSpc>
                <a:spcPct val="115000"/>
              </a:lnSpc>
              <a:spcAft>
                <a:spcPts val="1000"/>
              </a:spcAft>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87196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895C9-D59F-4ED1-94B8-A2DCFD964870}"/>
              </a:ext>
            </a:extLst>
          </p:cNvPr>
          <p:cNvSpPr>
            <a:spLocks noGrp="1"/>
          </p:cNvSpPr>
          <p:nvPr>
            <p:ph type="title"/>
          </p:nvPr>
        </p:nvSpPr>
        <p:spPr>
          <a:xfrm>
            <a:off x="472611" y="267128"/>
            <a:ext cx="10881189" cy="758197"/>
          </a:xfrm>
        </p:spPr>
        <p:txBody>
          <a:bodyPr>
            <a:no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Digwyddiadau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dysgu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dan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oruchwyliaeth</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(SLEs)</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Supervised learning Events (SLEs)</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5C36BF2E-E28A-479F-9646-E9663CF22B72}"/>
              </a:ext>
            </a:extLst>
          </p:cNvPr>
          <p:cNvSpPr>
            <a:spLocks noGrp="1"/>
          </p:cNvSpPr>
          <p:nvPr>
            <p:ph idx="1"/>
          </p:nvPr>
        </p:nvSpPr>
        <p:spPr>
          <a:xfrm>
            <a:off x="472610" y="879374"/>
            <a:ext cx="10881189" cy="5099251"/>
          </a:xfrm>
        </p:spPr>
        <p:txBody>
          <a:bodyPr>
            <a:noAutofit/>
          </a:bodyPr>
          <a:lstStyle/>
          <a:p>
            <a:pPr>
              <a:lnSpc>
                <a:spcPct val="115000"/>
              </a:lnSpc>
              <a:spcAft>
                <a:spcPts val="1000"/>
              </a:spcAft>
            </a:pP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SLEs are used to provide a more formal way of recording feedback, and to allow it to be presented within the e-portfolio at ARCP, as evidence to support your progress against the curriculum. The following SLEs are used in the Foundation Programme: </a:t>
            </a:r>
            <a:endParaRPr lang="en-GB"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Mini-CEX</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mini clinical evaluation exercise: direct observation of the Foundation Doctor (FD) undertaking an interaction while at work on the ward; </a:t>
            </a:r>
            <a:endParaRPr lang="en-GB" sz="13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CBD</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case-based discussion: the discussion of a case presentation after an (unobserved) encounter in the workplace environment; </a:t>
            </a:r>
            <a:endParaRPr lang="en-GB" sz="13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DCT </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developing the clinical teacher: used for feedback on a formal teaching session or presentation the FD has delivered; </a:t>
            </a:r>
            <a:endParaRPr lang="en-GB" sz="13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DOPS</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 direct observation of procedural skills: completion of which should, ideally, include observation of the explanation to the patient of why the procedure is being performed, the process of consent including an understanding of complications, and technical capability of the procedure itself;  </a:t>
            </a:r>
            <a:endParaRPr lang="en-GB" sz="13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LEARN </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learning encounter and reflection note: a form for recording the above and other forms of evidence, such as performance in simulation; </a:t>
            </a:r>
            <a:endParaRPr lang="en-GB" sz="13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LEADER </a:t>
            </a:r>
            <a:r>
              <a:rPr lang="en-US"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for recording feedback following an event where the FD has used leadership skills</a:t>
            </a:r>
            <a:endParaRPr lang="en-GB"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3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3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6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6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br>
              <a:rPr lang="en-US" sz="16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br>
            <a:r>
              <a:rPr lang="en-US" sz="1600" b="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GB" sz="1600" dirty="0">
              <a:solidFill>
                <a:schemeClr val="tx1"/>
              </a:solidFill>
            </a:endParaRPr>
          </a:p>
        </p:txBody>
      </p:sp>
    </p:spTree>
    <p:extLst>
      <p:ext uri="{BB962C8B-B14F-4D97-AF65-F5344CB8AC3E}">
        <p14:creationId xmlns:p14="http://schemas.microsoft.com/office/powerpoint/2010/main" val="1673943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8D70E-4EC7-4C92-9618-47A0637501E2}"/>
              </a:ext>
            </a:extLst>
          </p:cNvPr>
          <p:cNvSpPr>
            <a:spLocks noGrp="1"/>
          </p:cNvSpPr>
          <p:nvPr>
            <p:ph type="title"/>
          </p:nvPr>
        </p:nvSpPr>
        <p:spPr/>
        <p:txBody>
          <a:bodyPr/>
          <a:lstStyle/>
          <a:p>
            <a:r>
              <a:rPr lang="es-ES" sz="2800" b="1" dirty="0" err="1">
                <a:effectLst/>
                <a:latin typeface="Verdana" panose="020B0604030504040204" pitchFamily="34" charset="0"/>
                <a:ea typeface="Times New Roman" panose="02020603050405020304" pitchFamily="18" charset="0"/>
                <a:cs typeface="Times New Roman" panose="02020603050405020304" pitchFamily="18" charset="0"/>
              </a:rPr>
              <a:t>Asesiad</a:t>
            </a:r>
            <a:r>
              <a:rPr lang="es-E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s-ES" sz="2800" b="1" dirty="0" err="1">
                <a:effectLst/>
                <a:latin typeface="Verdana" panose="020B0604030504040204" pitchFamily="34" charset="0"/>
                <a:ea typeface="Times New Roman" panose="02020603050405020304" pitchFamily="18" charset="0"/>
                <a:cs typeface="Times New Roman" panose="02020603050405020304" pitchFamily="18" charset="0"/>
              </a:rPr>
              <a:t>Tîm</a:t>
            </a:r>
            <a:r>
              <a:rPr lang="es-ES" sz="2800" b="1" dirty="0">
                <a:effectLst/>
                <a:latin typeface="Verdana" panose="020B0604030504040204" pitchFamily="34" charset="0"/>
                <a:ea typeface="Times New Roman" panose="02020603050405020304" pitchFamily="18" charset="0"/>
                <a:cs typeface="Times New Roman" panose="02020603050405020304" pitchFamily="18" charset="0"/>
              </a:rPr>
              <a:t> o </a:t>
            </a:r>
            <a:r>
              <a:rPr lang="es-ES" sz="2800" b="1" dirty="0" err="1">
                <a:effectLst/>
                <a:latin typeface="Verdana" panose="020B0604030504040204" pitchFamily="34" charset="0"/>
                <a:ea typeface="Times New Roman" panose="02020603050405020304" pitchFamily="18" charset="0"/>
                <a:cs typeface="Times New Roman" panose="02020603050405020304" pitchFamily="18" charset="0"/>
              </a:rPr>
              <a:t>Ymddygiad</a:t>
            </a:r>
            <a:r>
              <a:rPr lang="es-ES" sz="2800" b="1" dirty="0">
                <a:effectLst/>
                <a:latin typeface="Verdana" panose="020B0604030504040204" pitchFamily="34" charset="0"/>
                <a:ea typeface="Times New Roman" panose="02020603050405020304" pitchFamily="18" charset="0"/>
                <a:cs typeface="Times New Roman" panose="02020603050405020304" pitchFamily="18" charset="0"/>
              </a:rPr>
              <a:t> (TAB)</a:t>
            </a:r>
            <a:br>
              <a:rPr lang="es-E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Team Assessment of </a:t>
            </a:r>
            <a:r>
              <a:rPr lang="en-US" sz="2800" b="1" dirty="0" err="1">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Behaviour</a:t>
            </a: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 (TAB) </a:t>
            </a:r>
            <a:br>
              <a:rPr lang="en-GB"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541B0222-FC96-45F8-B49D-006CEAF8843A}"/>
              </a:ext>
            </a:extLst>
          </p:cNvPr>
          <p:cNvSpPr>
            <a:spLocks noGrp="1"/>
          </p:cNvSpPr>
          <p:nvPr>
            <p:ph idx="1"/>
          </p:nvPr>
        </p:nvSpPr>
        <p:spPr>
          <a:xfrm>
            <a:off x="838199" y="1030310"/>
            <a:ext cx="10623997" cy="5060728"/>
          </a:xfrm>
        </p:spPr>
        <p:txBody>
          <a:bodyPr>
            <a:normAutofit fontScale="70000" lnSpcReduction="20000"/>
          </a:bodyPr>
          <a:lstStyle/>
          <a:p>
            <a:pPr algn="just">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TAB is the multi-source feedback tool that is used in the foundation </a:t>
            </a:r>
            <a:r>
              <a:rPr lang="en-US" sz="1800" dirty="0" err="1">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programme</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TAB comprises collated views from a range of multi-professional colleagues.  It is mapped to the self-assessment tool with identical sections. The foundation doctor is responsible for </a:t>
            </a:r>
            <a:r>
              <a:rPr lang="en-US" sz="1800" dirty="0" err="1">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organising</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TAB and should arrange this in a timely fashion.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n-GB"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TAB assessment will be carried out towards the end of your second placements in both the F1 and the F2 year.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 second TAB (in a following placement) may be required if problems are identified in the first assessment.  </a:t>
            </a:r>
            <a:r>
              <a:rPr lang="en-GB"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recommended timings for the TAB assessments are as follows:- </a:t>
            </a:r>
          </a:p>
          <a:p>
            <a:pPr algn="just">
              <a:lnSpc>
                <a:spcPct val="115000"/>
              </a:lnSpc>
              <a:spcAft>
                <a:spcPts val="100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Trainees should carry out the TAB assessment in the second placement</a:t>
            </a:r>
            <a:r>
              <a:rPr lang="en-US"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however, there are instances when this may not be possible, due to the nature of the post.  For example, there may not be a sufficient mix of assessors in a General Practice placement.  Please liaise with your ES and FPD if you are unable to complete a TAB assessment in your second placement.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A satisfactory TAB is mandatory for completion of your training. If problems are identified in a TAB assessment, another will need to be carried out in the following placement.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For further details on the TAB assessment, please see the </a:t>
            </a:r>
            <a:r>
              <a:rPr lang="en-US" sz="1800" u="sng" dirty="0">
                <a:solidFill>
                  <a:srgbClr val="0000FF"/>
                </a:solidFill>
                <a:effectLst/>
                <a:latin typeface="Verdana" panose="020B0604030504040204" pitchFamily="34" charset="0"/>
                <a:ea typeface="Times New Roman" panose="02020603050405020304" pitchFamily="18" charset="0"/>
                <a:cs typeface="Times New Roman" panose="02020603050405020304" pitchFamily="18" charset="0"/>
                <a:hlinkClick r:id="rId2"/>
              </a:rPr>
              <a:t>assessments</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section on the UKFPO website.</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graphicFrame>
        <p:nvGraphicFramePr>
          <p:cNvPr id="8" name="Table 7">
            <a:extLst>
              <a:ext uri="{FF2B5EF4-FFF2-40B4-BE49-F238E27FC236}">
                <a16:creationId xmlns:a16="http://schemas.microsoft.com/office/drawing/2014/main" id="{8059CFB5-7E33-4078-856B-D2E1FF007322}"/>
              </a:ext>
            </a:extLst>
          </p:cNvPr>
          <p:cNvGraphicFramePr>
            <a:graphicFrameLocks noGrp="1"/>
          </p:cNvGraphicFramePr>
          <p:nvPr>
            <p:extLst>
              <p:ext uri="{D42A27DB-BD31-4B8C-83A1-F6EECF244321}">
                <p14:modId xmlns:p14="http://schemas.microsoft.com/office/powerpoint/2010/main" val="2030110445"/>
              </p:ext>
            </p:extLst>
          </p:nvPr>
        </p:nvGraphicFramePr>
        <p:xfrm>
          <a:off x="948898" y="2527444"/>
          <a:ext cx="5482724" cy="901557"/>
        </p:xfrm>
        <a:graphic>
          <a:graphicData uri="http://schemas.openxmlformats.org/drawingml/2006/table">
            <a:tbl>
              <a:tblPr firstRow="1" firstCol="1" bandRow="1">
                <a:tableStyleId>{5C22544A-7EE6-4342-B048-85BDC9FD1C3A}</a:tableStyleId>
              </a:tblPr>
              <a:tblGrid>
                <a:gridCol w="1755357">
                  <a:extLst>
                    <a:ext uri="{9D8B030D-6E8A-4147-A177-3AD203B41FA5}">
                      <a16:colId xmlns:a16="http://schemas.microsoft.com/office/drawing/2014/main" val="1559749764"/>
                    </a:ext>
                  </a:extLst>
                </a:gridCol>
                <a:gridCol w="1477978">
                  <a:extLst>
                    <a:ext uri="{9D8B030D-6E8A-4147-A177-3AD203B41FA5}">
                      <a16:colId xmlns:a16="http://schemas.microsoft.com/office/drawing/2014/main" val="1322135365"/>
                    </a:ext>
                  </a:extLst>
                </a:gridCol>
                <a:gridCol w="2249389">
                  <a:extLst>
                    <a:ext uri="{9D8B030D-6E8A-4147-A177-3AD203B41FA5}">
                      <a16:colId xmlns:a16="http://schemas.microsoft.com/office/drawing/2014/main" val="4256200066"/>
                    </a:ext>
                  </a:extLst>
                </a:gridCol>
              </a:tblGrid>
              <a:tr h="300519">
                <a:tc>
                  <a:txBody>
                    <a:bodyPr/>
                    <a:lstStyle/>
                    <a:p>
                      <a:pPr>
                        <a:lnSpc>
                          <a:spcPct val="115000"/>
                        </a:lnSpc>
                        <a:spcAft>
                          <a:spcPts val="1000"/>
                        </a:spcAft>
                      </a:pPr>
                      <a:r>
                        <a:rPr lang="en-US" sz="1200" dirty="0">
                          <a:effectLst/>
                        </a:rPr>
                        <a:t>Placement</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a:effectLst/>
                        </a:rPr>
                        <a:t>TAB created</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a:effectLst/>
                        </a:rPr>
                        <a:t>Response Submission deadline</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85078065"/>
                  </a:ext>
                </a:extLst>
              </a:tr>
              <a:tr h="300519">
                <a:tc>
                  <a:txBody>
                    <a:bodyPr/>
                    <a:lstStyle/>
                    <a:p>
                      <a:pPr>
                        <a:lnSpc>
                          <a:spcPct val="115000"/>
                        </a:lnSpc>
                        <a:spcAft>
                          <a:spcPts val="1000"/>
                        </a:spcAft>
                      </a:pPr>
                      <a:r>
                        <a:rPr lang="en-US" sz="1200" dirty="0">
                          <a:effectLst/>
                        </a:rPr>
                        <a:t>Placement 2 (expected)</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a:effectLst/>
                        </a:rPr>
                        <a:t>2</a:t>
                      </a:r>
                      <a:r>
                        <a:rPr lang="en-US" sz="1200" baseline="30000">
                          <a:effectLst/>
                        </a:rPr>
                        <a:t>nd</a:t>
                      </a:r>
                      <a:r>
                        <a:rPr lang="en-US" sz="1200">
                          <a:effectLst/>
                        </a:rPr>
                        <a:t> week of February</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End of February</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28299694"/>
                  </a:ext>
                </a:extLst>
              </a:tr>
              <a:tr h="300519">
                <a:tc>
                  <a:txBody>
                    <a:bodyPr/>
                    <a:lstStyle/>
                    <a:p>
                      <a:pPr>
                        <a:lnSpc>
                          <a:spcPct val="115000"/>
                        </a:lnSpc>
                        <a:spcAft>
                          <a:spcPts val="1000"/>
                        </a:spcAft>
                      </a:pPr>
                      <a:r>
                        <a:rPr lang="en-US" sz="1200" dirty="0">
                          <a:effectLst/>
                        </a:rPr>
                        <a:t>Placement 3 (if required)</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a:effectLst/>
                        </a:rPr>
                        <a:t>2</a:t>
                      </a:r>
                      <a:r>
                        <a:rPr lang="en-US" sz="1200" baseline="30000">
                          <a:effectLst/>
                        </a:rPr>
                        <a:t>nd</a:t>
                      </a:r>
                      <a:r>
                        <a:rPr lang="en-US" sz="1200">
                          <a:effectLst/>
                        </a:rPr>
                        <a:t> week of April</a:t>
                      </a:r>
                      <a:endParaRPr lang="en-GB"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000"/>
                        </a:spcAft>
                      </a:pPr>
                      <a:r>
                        <a:rPr lang="en-US" sz="1200" dirty="0">
                          <a:effectLst/>
                        </a:rPr>
                        <a:t>End of April</a:t>
                      </a:r>
                      <a:endParaRPr lang="en-GB"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8465903"/>
                  </a:ext>
                </a:extLst>
              </a:tr>
            </a:tbl>
          </a:graphicData>
        </a:graphic>
      </p:graphicFrame>
    </p:spTree>
    <p:extLst>
      <p:ext uri="{BB962C8B-B14F-4D97-AF65-F5344CB8AC3E}">
        <p14:creationId xmlns:p14="http://schemas.microsoft.com/office/powerpoint/2010/main" val="3632055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CA3DB-8071-44B3-960F-E447EE17BCAE}"/>
              </a:ext>
            </a:extLst>
          </p:cNvPr>
          <p:cNvSpPr>
            <a:spLocks noGrp="1"/>
          </p:cNvSpPr>
          <p:nvPr>
            <p:ph type="title"/>
          </p:nvPr>
        </p:nvSpPr>
        <p:spPr/>
        <p:txBody>
          <a:bodyPr>
            <a:noAutofit/>
          </a:bodyPr>
          <a:lstStyle/>
          <a:p>
            <a:r>
              <a:rPr lang="en-US" b="1" dirty="0" err="1">
                <a:effectLst/>
                <a:latin typeface="Verdana" panose="020B0604030504040204" pitchFamily="34" charset="0"/>
                <a:ea typeface="Times New Roman" panose="02020603050405020304" pitchFamily="18" charset="0"/>
                <a:cs typeface="Times New Roman" panose="02020603050405020304" pitchFamily="18" charset="0"/>
              </a:rPr>
              <a:t>Grŵp</a:t>
            </a:r>
            <a:r>
              <a:rPr lang="en-US"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b="1" dirty="0" err="1">
                <a:effectLst/>
                <a:latin typeface="Verdana" panose="020B0604030504040204" pitchFamily="34" charset="0"/>
                <a:ea typeface="Times New Roman" panose="02020603050405020304" pitchFamily="18" charset="0"/>
                <a:cs typeface="Times New Roman" panose="02020603050405020304" pitchFamily="18" charset="0"/>
              </a:rPr>
              <a:t>Goruchwylio</a:t>
            </a:r>
            <a:r>
              <a:rPr lang="en-US"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b="1" dirty="0" err="1">
                <a:effectLst/>
                <a:latin typeface="Verdana" panose="020B0604030504040204" pitchFamily="34" charset="0"/>
                <a:ea typeface="Times New Roman" panose="02020603050405020304" pitchFamily="18" charset="0"/>
                <a:cs typeface="Times New Roman" panose="02020603050405020304" pitchFamily="18" charset="0"/>
              </a:rPr>
              <a:t>Lleoliadau</a:t>
            </a:r>
            <a:r>
              <a:rPr lang="en-US" b="1" dirty="0">
                <a:effectLst/>
                <a:latin typeface="Verdana" panose="020B0604030504040204" pitchFamily="34" charset="0"/>
                <a:ea typeface="Times New Roman" panose="02020603050405020304" pitchFamily="18" charset="0"/>
                <a:cs typeface="Times New Roman" panose="02020603050405020304" pitchFamily="18" charset="0"/>
              </a:rPr>
              <a:t> (PSG)</a:t>
            </a:r>
            <a:br>
              <a:rPr lang="en-US" b="1" dirty="0">
                <a:effectLst/>
                <a:latin typeface="Verdana" panose="020B0604030504040204" pitchFamily="34" charset="0"/>
                <a:ea typeface="Times New Roman" panose="02020603050405020304" pitchFamily="18" charset="0"/>
                <a:cs typeface="Times New Roman" panose="02020603050405020304" pitchFamily="18" charset="0"/>
              </a:rPr>
            </a:br>
            <a:r>
              <a:rPr lang="en-US"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Placement Supervision Group (PSG)</a:t>
            </a:r>
            <a:br>
              <a:rPr lang="en-GB"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C19819F4-835D-41FE-83E9-DD2185B8ED45}"/>
              </a:ext>
            </a:extLst>
          </p:cNvPr>
          <p:cNvSpPr>
            <a:spLocks noGrp="1"/>
          </p:cNvSpPr>
          <p:nvPr>
            <p:ph idx="1"/>
          </p:nvPr>
        </p:nvSpPr>
        <p:spPr>
          <a:xfrm>
            <a:off x="838200" y="1243173"/>
            <a:ext cx="10515600" cy="4847865"/>
          </a:xfrm>
        </p:spPr>
        <p:txBody>
          <a:bodyPr>
            <a:normAutofit/>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Your named Clinical supervisor in your first F1/F2 placement will identify a group of senior healthcare professionals who will work alongside you to make up a ‘Placement Supervision Group’.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purpose of the PSG is to provide constructive senior feedback on your performance.  One satisfactory PSG is required for sign off at the end of the F1/F2 year.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Further information on the make up and role of the Placement Supervision Group can be found in the </a:t>
            </a:r>
            <a:r>
              <a:rPr lang="en-US" sz="1800" u="sng" dirty="0">
                <a:solidFill>
                  <a:srgbClr val="0000FF"/>
                </a:solidFill>
                <a:effectLst/>
                <a:latin typeface="Verdana" panose="020B0604030504040204" pitchFamily="34" charset="0"/>
                <a:ea typeface="Times New Roman" panose="02020603050405020304" pitchFamily="18" charset="0"/>
                <a:cs typeface="Times New Roman" panose="02020603050405020304" pitchFamily="18" charset="0"/>
                <a:hlinkClick r:id="rId2"/>
              </a:rPr>
              <a:t>Curriculum</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A satisfactory PSG is required for completion of your training. If problems are identified within the PSG report, another will need to be carried out in the following placement.</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dirty="0">
                <a:effectLst/>
                <a:latin typeface="Calibri" panose="020F0502020204030204" pitchFamily="34" charset="0"/>
                <a:ea typeface="Times New Roman" panose="02020603050405020304" pitchFamily="18" charset="0"/>
                <a:cs typeface="Times New Roman" panose="02020603050405020304" pitchFamily="18" charset="0"/>
              </a:rPr>
            </a:b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421859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499E6-7316-4817-85B5-6844F4B45475}"/>
              </a:ext>
            </a:extLst>
          </p:cNvPr>
          <p:cNvSpPr>
            <a:spLocks noGrp="1"/>
          </p:cNvSpPr>
          <p:nvPr>
            <p:ph type="title"/>
          </p:nvPr>
        </p:nvSpPr>
        <p:spPr/>
        <p:txBody>
          <a:bodyPr>
            <a:normAutofit/>
          </a:bodyPr>
          <a:lstStyle/>
          <a:p>
            <a:r>
              <a:rPr lang="en-US" dirty="0" err="1"/>
              <a:t>Croeso</a:t>
            </a:r>
            <a:r>
              <a:rPr lang="en-US" dirty="0"/>
              <a:t> 	</a:t>
            </a:r>
            <a:r>
              <a:rPr lang="en-US" dirty="0">
                <a:solidFill>
                  <a:schemeClr val="accent5"/>
                </a:solidFill>
              </a:rPr>
              <a:t>Welcome </a:t>
            </a:r>
          </a:p>
        </p:txBody>
      </p:sp>
      <p:sp>
        <p:nvSpPr>
          <p:cNvPr id="3" name="Content Placeholder 2">
            <a:extLst>
              <a:ext uri="{FF2B5EF4-FFF2-40B4-BE49-F238E27FC236}">
                <a16:creationId xmlns:a16="http://schemas.microsoft.com/office/drawing/2014/main" id="{4920AE4B-559C-4212-AFD2-CD172707E0E9}"/>
              </a:ext>
            </a:extLst>
          </p:cNvPr>
          <p:cNvSpPr>
            <a:spLocks noGrp="1"/>
          </p:cNvSpPr>
          <p:nvPr>
            <p:ph idx="1"/>
          </p:nvPr>
        </p:nvSpPr>
        <p:spPr>
          <a:xfrm>
            <a:off x="838200" y="1294544"/>
            <a:ext cx="10515600" cy="4796494"/>
          </a:xfrm>
        </p:spPr>
        <p:txBody>
          <a:bodyPr>
            <a:normAutofit lnSpcReduction="10000"/>
          </a:bodyPr>
          <a:lstStyle/>
          <a:p>
            <a:pPr algn="just">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We aim to ensure that you enjoy your time as a Foundation Doctor with the Wales Foundation School and have written this guide so you are aware of what you can expect and what is expected of you as a Foundation Doctor.  This guide contains just some of the key information that you will need throughout your Foundation training.  In addition to the guide, the Wales Foundation School will send monthly email bulletins and regular updates.</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Your local Foundation Programme Director (FPD) and administrator will provide you with key information throughout the Programme, but should you have any queries that cannot be answered locally, the team in the Wales Foundation School are only too happy to help.  In the first instance please visit our website:- </a:t>
            </a:r>
            <a:r>
              <a:rPr lang="en-US" sz="1800" u="sng" dirty="0">
                <a:solidFill>
                  <a:schemeClr val="tx1"/>
                </a:solidFill>
                <a:effectLst/>
                <a:latin typeface="Verdana" panose="020B0604030504040204" pitchFamily="34" charset="0"/>
                <a:ea typeface="Times New Roman" panose="02020603050405020304" pitchFamily="18" charset="0"/>
                <a:cs typeface="Arial" panose="020B0604020202020204" pitchFamily="34" charset="0"/>
                <a:hlinkClick r:id="rId2"/>
              </a:rPr>
              <a:t>https://heiw.nhs.wales/education-and-training/foundation/</a:t>
            </a:r>
            <a:r>
              <a:rPr lang="en-US" sz="1800" u="sng"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If you are unable to find the answer on our website, please contact </a:t>
            </a:r>
            <a:r>
              <a:rPr lang="en-US" u="sng" dirty="0">
                <a:solidFill>
                  <a:schemeClr val="tx1"/>
                </a:solidFill>
                <a:latin typeface="Verdana" panose="020B0604030504040204" pitchFamily="34" charset="0"/>
                <a:ea typeface="Times New Roman" panose="02020603050405020304" pitchFamily="18" charset="0"/>
                <a:cs typeface="Calibri" panose="020F0502020204030204" pitchFamily="34" charset="0"/>
                <a:hlinkClick r:id="rId3"/>
              </a:rPr>
              <a:t>HEIW.FoundationSchool@wales.nhs.uk</a:t>
            </a:r>
            <a:r>
              <a:rPr lang="en-US" u="sng" dirty="0">
                <a:solidFill>
                  <a:schemeClr val="tx1"/>
                </a:solidFill>
                <a:latin typeface="Verdana" panose="020B0604030504040204" pitchFamily="34" charset="0"/>
                <a:ea typeface="Times New Roman" panose="02020603050405020304" pitchFamily="18" charset="0"/>
                <a:cs typeface="Calibri" panose="020F0502020204030204" pitchFamily="34" charset="0"/>
              </a:rPr>
              <a:t> </a:t>
            </a:r>
            <a:r>
              <a:rPr lang="en-US" sz="1800" u="sng"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57864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30AE3-54CE-46D6-ACEE-665D3ED0FB20}"/>
              </a:ext>
            </a:extLst>
          </p:cNvPr>
          <p:cNvSpPr>
            <a:spLocks noGrp="1"/>
          </p:cNvSpPr>
          <p:nvPr>
            <p:ph type="title"/>
          </p:nvPr>
        </p:nvSpPr>
        <p:spPr/>
        <p:txBody>
          <a:bodyPr>
            <a:normAutofit/>
          </a:bodyPr>
          <a:lstStyle/>
          <a:p>
            <a:r>
              <a:rPr lang="en-GB" dirty="0" err="1">
                <a:latin typeface="Verdana" panose="020B0604030504040204" pitchFamily="34" charset="0"/>
                <a:ea typeface="Verdana" panose="020B0604030504040204" pitchFamily="34" charset="0"/>
              </a:rPr>
              <a:t>Dysgu</a:t>
            </a:r>
            <a:r>
              <a:rPr lang="en-GB" dirty="0">
                <a:latin typeface="Verdana" panose="020B0604030504040204" pitchFamily="34" charset="0"/>
                <a:ea typeface="Verdana" panose="020B0604030504040204" pitchFamily="34" charset="0"/>
              </a:rPr>
              <a:t> </a:t>
            </a:r>
            <a:r>
              <a:rPr lang="en-GB" dirty="0" err="1">
                <a:latin typeface="Verdana" panose="020B0604030504040204" pitchFamily="34" charset="0"/>
                <a:ea typeface="Verdana" panose="020B0604030504040204" pitchFamily="34" charset="0"/>
              </a:rPr>
              <a:t>creiddiol</a:t>
            </a:r>
            <a:r>
              <a:rPr lang="en-GB" dirty="0">
                <a:latin typeface="Verdana" panose="020B0604030504040204" pitchFamily="34" charset="0"/>
                <a:ea typeface="Verdana" panose="020B0604030504040204" pitchFamily="34" charset="0"/>
              </a:rPr>
              <a:t> a </a:t>
            </a:r>
            <a:r>
              <a:rPr lang="en-GB" dirty="0" err="1">
                <a:latin typeface="Verdana" panose="020B0604030504040204" pitchFamily="34" charset="0"/>
                <a:ea typeface="Verdana" panose="020B0604030504040204" pitchFamily="34" charset="0"/>
              </a:rPr>
              <a:t>dysgu</a:t>
            </a:r>
            <a:r>
              <a:rPr lang="en-GB" dirty="0">
                <a:latin typeface="Verdana" panose="020B0604030504040204" pitchFamily="34" charset="0"/>
                <a:ea typeface="Verdana" panose="020B0604030504040204" pitchFamily="34" charset="0"/>
              </a:rPr>
              <a:t> </a:t>
            </a:r>
            <a:r>
              <a:rPr lang="en-GB" dirty="0" err="1">
                <a:latin typeface="Verdana" panose="020B0604030504040204" pitchFamily="34" charset="0"/>
                <a:ea typeface="Verdana" panose="020B0604030504040204" pitchFamily="34" charset="0"/>
              </a:rPr>
              <a:t>nad</a:t>
            </a:r>
            <a:r>
              <a:rPr lang="en-GB" dirty="0">
                <a:latin typeface="Verdana" panose="020B0604030504040204" pitchFamily="34" charset="0"/>
                <a:ea typeface="Verdana" panose="020B0604030504040204" pitchFamily="34" charset="0"/>
              </a:rPr>
              <a:t> </a:t>
            </a:r>
            <a:r>
              <a:rPr lang="en-GB" dirty="0" err="1">
                <a:latin typeface="Verdana" panose="020B0604030504040204" pitchFamily="34" charset="0"/>
                <a:ea typeface="Verdana" panose="020B0604030504040204" pitchFamily="34" charset="0"/>
              </a:rPr>
              <a:t>yw'n</a:t>
            </a:r>
            <a:r>
              <a:rPr lang="en-GB" dirty="0">
                <a:latin typeface="Verdana" panose="020B0604030504040204" pitchFamily="34" charset="0"/>
                <a:ea typeface="Verdana" panose="020B0604030504040204" pitchFamily="34" charset="0"/>
              </a:rPr>
              <a:t> </a:t>
            </a:r>
            <a:r>
              <a:rPr lang="en-GB" dirty="0" err="1">
                <a:latin typeface="Verdana" panose="020B0604030504040204" pitchFamily="34" charset="0"/>
                <a:ea typeface="Verdana" panose="020B0604030504040204" pitchFamily="34" charset="0"/>
              </a:rPr>
              <a:t>greiddiol</a:t>
            </a:r>
            <a:br>
              <a:rPr lang="en-GB" dirty="0">
                <a:latin typeface="Verdana" panose="020B0604030504040204" pitchFamily="34" charset="0"/>
                <a:ea typeface="Verdana" panose="020B0604030504040204" pitchFamily="34" charset="0"/>
              </a:rPr>
            </a:br>
            <a:r>
              <a:rPr lang="en-GB" dirty="0">
                <a:solidFill>
                  <a:schemeClr val="accent5"/>
                </a:solidFill>
                <a:latin typeface="Verdana" panose="020B0604030504040204" pitchFamily="34" charset="0"/>
                <a:ea typeface="Verdana" panose="020B0604030504040204" pitchFamily="34" charset="0"/>
              </a:rPr>
              <a:t>Core &amp; non core learning </a:t>
            </a:r>
          </a:p>
        </p:txBody>
      </p:sp>
      <p:sp>
        <p:nvSpPr>
          <p:cNvPr id="3" name="Content Placeholder 2">
            <a:extLst>
              <a:ext uri="{FF2B5EF4-FFF2-40B4-BE49-F238E27FC236}">
                <a16:creationId xmlns:a16="http://schemas.microsoft.com/office/drawing/2014/main" id="{279D9493-ED04-4A41-8884-5DBA788399C2}"/>
              </a:ext>
            </a:extLst>
          </p:cNvPr>
          <p:cNvSpPr>
            <a:spLocks noGrp="1"/>
          </p:cNvSpPr>
          <p:nvPr>
            <p:ph idx="1"/>
          </p:nvPr>
        </p:nvSpPr>
        <p:spPr>
          <a:xfrm>
            <a:off x="914400" y="1600131"/>
            <a:ext cx="10439400" cy="4004538"/>
          </a:xfrm>
        </p:spPr>
        <p:txBody>
          <a:bodyPr>
            <a:normAutofit lnSpcReduction="10000"/>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Core Foundation learning sessions will be delivered by your local Foundation Team, and you will be informed of these sessions once you commence the Foundation Programme.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You are required to log </a:t>
            </a:r>
            <a:r>
              <a:rPr lang="en-US" sz="1800" b="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60</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hours of learning at each level of training, of which up to </a:t>
            </a:r>
            <a:r>
              <a:rPr lang="en-US" sz="1800" b="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30</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hours can be ‘non-core learning’.</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You will be expected to take part in other learning activities including non-core learning and self-directed learning and will be required to log this in your portfolio.  </a:t>
            </a:r>
          </a:p>
          <a:p>
            <a:pPr>
              <a:lnSpc>
                <a:spcPct val="115000"/>
              </a:lnSpc>
              <a:spcAft>
                <a:spcPts val="1000"/>
              </a:spcAft>
            </a:pPr>
            <a:r>
              <a:rPr lang="en-US"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F2s will receive sessions in the form of F2 study days, further information regarding these will be provided by your local Postgraduate Centre.</a:t>
            </a:r>
            <a:endPar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Examples of non-core learning activities can be found in the Curriculum.</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242156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0E93-9852-4EE0-9601-4C15C7ECD7E3}"/>
              </a:ext>
            </a:extLst>
          </p:cNvPr>
          <p:cNvSpPr>
            <a:spLocks noGrp="1"/>
          </p:cNvSpPr>
          <p:nvPr>
            <p:ph type="title"/>
          </p:nvPr>
        </p:nvSpPr>
        <p:spPr>
          <a:xfrm>
            <a:off x="723900" y="254019"/>
            <a:ext cx="10515600" cy="1325563"/>
          </a:xfrm>
        </p:spPr>
        <p:txBody>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Amser</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hunanddatblygu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(SDT)</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Self-development time (SDT)</a:t>
            </a:r>
            <a:br>
              <a:rPr lang="en-GB" sz="32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E4A0FAC7-B4CF-4FD5-9533-1D0042327E4A}"/>
              </a:ext>
            </a:extLst>
          </p:cNvPr>
          <p:cNvSpPr>
            <a:spLocks noGrp="1"/>
          </p:cNvSpPr>
          <p:nvPr>
            <p:ph idx="1"/>
          </p:nvPr>
        </p:nvSpPr>
        <p:spPr>
          <a:xfrm>
            <a:off x="723900" y="1082475"/>
            <a:ext cx="10515600" cy="4603950"/>
          </a:xfrm>
        </p:spPr>
        <p:txBody>
          <a:bodyPr>
            <a:normAutofit fontScale="40000" lnSpcReduction="20000"/>
          </a:bodyPr>
          <a:lstStyle/>
          <a:p>
            <a:pPr>
              <a:lnSpc>
                <a:spcPct val="115000"/>
              </a:lnSpc>
              <a:spcAft>
                <a:spcPts val="1000"/>
              </a:spcAft>
            </a:pPr>
            <a:r>
              <a:rPr lang="en-US" sz="45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All foundation doctors in Wales will be expected to have Self-Development Time within their work schedules.   SDT should be used for non-clinical activities that allow you to develop – for example, preparing/delivering teaching, quality improvement activity, career exploration, decision making and applications.  </a:t>
            </a:r>
            <a:endParaRPr lang="en-GB" sz="45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45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Self-development time will largely be self-directed but may be instigated at the suggestion of your ES or CS, or as the result of feedback. It may involve enhancing knowledge and exploring areas of interest. This sort of activity should be recorded in the e-portfolio as ‘non-core’ learning, mapped against the areas of the curriculum, with suitable evidence of learning through reflection.</a:t>
            </a:r>
          </a:p>
          <a:p>
            <a:pPr>
              <a:lnSpc>
                <a:spcPct val="115000"/>
              </a:lnSpc>
              <a:spcAft>
                <a:spcPts val="1000"/>
              </a:spcAft>
            </a:pPr>
            <a:r>
              <a:rPr lang="en-US" sz="45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 is expected that SDT will be undertaken in the clinical setting.  It is not intended to replace time already available in work schedules to carry out other non-clinical activities such as study leave, attending departmental meetings etc.</a:t>
            </a:r>
            <a:endParaRPr lang="en-GB" sz="45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br>
              <a:rPr lang="en-US" sz="1800" b="1" dirty="0">
                <a:effectLst/>
                <a:latin typeface="Verdana" panose="020B0604030504040204" pitchFamily="34" charset="0"/>
                <a:ea typeface="Times New Roman" panose="02020603050405020304" pitchFamily="18" charset="0"/>
                <a:cs typeface="Calibri" panose="020F0502020204030204" pitchFamily="34" charset="0"/>
              </a:rPr>
            </a:br>
            <a:r>
              <a:rPr lang="en-US" sz="1800" b="1" dirty="0">
                <a:effectLst/>
                <a:latin typeface="Verdana" panose="020B0604030504040204" pitchFamily="34" charset="0"/>
                <a:ea typeface="Times New Roman" panose="02020603050405020304" pitchFamily="18" charset="0"/>
                <a:cs typeface="Calibri" panose="020F050202020403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138720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E3C92-BCD8-434C-A87C-0B08C7602776}"/>
              </a:ext>
            </a:extLst>
          </p:cNvPr>
          <p:cNvSpPr>
            <a:spLocks noGrp="1"/>
          </p:cNvSpPr>
          <p:nvPr>
            <p:ph type="title"/>
          </p:nvPr>
        </p:nvSpPr>
        <p:spPr>
          <a:xfrm>
            <a:off x="838200" y="212923"/>
            <a:ext cx="10515600" cy="1325563"/>
          </a:xfrm>
        </p:spPr>
        <p:txBody>
          <a:bodyPr>
            <a:normAutofit/>
          </a:bodyPr>
          <a:lstStyle/>
          <a:p>
            <a:r>
              <a:rPr lang="en-GB" dirty="0" err="1"/>
              <a:t>Amser</a:t>
            </a:r>
            <a:r>
              <a:rPr lang="en-GB" dirty="0"/>
              <a:t> </a:t>
            </a:r>
            <a:r>
              <a:rPr lang="en-GB" dirty="0" err="1"/>
              <a:t>hunanddatblygu</a:t>
            </a:r>
            <a:r>
              <a:rPr lang="en-GB" dirty="0"/>
              <a:t> (</a:t>
            </a:r>
            <a:r>
              <a:rPr lang="en-GB" dirty="0" err="1"/>
              <a:t>parhad</a:t>
            </a:r>
            <a:r>
              <a:rPr lang="en-GB" dirty="0"/>
              <a:t>)</a:t>
            </a:r>
            <a:br>
              <a:rPr lang="en-GB" dirty="0"/>
            </a:br>
            <a:r>
              <a:rPr lang="en-GB" dirty="0">
                <a:solidFill>
                  <a:schemeClr val="accent5"/>
                </a:solidFill>
              </a:rPr>
              <a:t>Self development time (continued)</a:t>
            </a:r>
          </a:p>
        </p:txBody>
      </p:sp>
      <p:sp>
        <p:nvSpPr>
          <p:cNvPr id="3" name="Content Placeholder 2">
            <a:extLst>
              <a:ext uri="{FF2B5EF4-FFF2-40B4-BE49-F238E27FC236}">
                <a16:creationId xmlns:a16="http://schemas.microsoft.com/office/drawing/2014/main" id="{80B52349-273F-405D-A977-527824DB0782}"/>
              </a:ext>
            </a:extLst>
          </p:cNvPr>
          <p:cNvSpPr>
            <a:spLocks noGrp="1"/>
          </p:cNvSpPr>
          <p:nvPr>
            <p:ph idx="1"/>
          </p:nvPr>
        </p:nvSpPr>
        <p:spPr>
          <a:xfrm>
            <a:off x="838200" y="1407559"/>
            <a:ext cx="10515600" cy="4827317"/>
          </a:xfrm>
        </p:spPr>
        <p:txBody>
          <a:bodyPr>
            <a:normAutofit/>
          </a:bodyPr>
          <a:lstStyle/>
          <a:p>
            <a:pPr marL="342900" lvl="0" indent="-342900">
              <a:lnSpc>
                <a:spcPct val="115000"/>
              </a:lnSpc>
              <a:buFont typeface="Symbol" panose="05050102010706020507" pitchFamily="18" charset="2"/>
              <a:buChar char=""/>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F1 doctors will be given 1 hour per week</a:t>
            </a:r>
            <a:endParaRPr lang="en-GB"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F2 doctors will be given 3 hours per week</a:t>
            </a:r>
            <a:endParaRPr lang="en-GB"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LTFT trainees will carry out SDT on a pro-rata basis.</a:t>
            </a:r>
            <a:endParaRPr lang="en-GB"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lvl="0">
              <a:spcAft>
                <a:spcPts val="1000"/>
              </a:spcAft>
            </a:pPr>
            <a:r>
              <a:rPr lang="en-US" dirty="0">
                <a:solidFill>
                  <a:schemeClr val="tx1"/>
                </a:solidFill>
                <a:latin typeface="Verdana" panose="020B0604030504040204" pitchFamily="34" charset="0"/>
                <a:ea typeface="Verdana" panose="020B0604030504040204" pitchFamily="34" charset="0"/>
                <a:cs typeface="Times New Roman" panose="02020603050405020304" pitchFamily="18" charset="0"/>
              </a:rPr>
              <a:t>Please note: SDT can be taken per week or delivered in a block e.g. F1s may wish to take 4 hours once a month. This will be at the discretion of the Educational Supervisor, who will be responsible for timetabling SDT into your training schedule (though this can also be delegated to a Named Clinical Supervisor) and will be arranged during your supervisor meetings. </a:t>
            </a:r>
            <a:endParaRPr lang="en-GB"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spcAft>
                <a:spcPts val="1000"/>
              </a:spcAft>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There is an expectation that the commitment to SDT will be met by the local health boards but there may be times when other duties take precedence. </a:t>
            </a:r>
          </a:p>
          <a:p>
            <a:pPr>
              <a:spcAft>
                <a:spcPts val="1000"/>
              </a:spcAft>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Please notify your local foundation team or the Wales Foundation School if SDT is regularly unavailable or denied. We do not envisage that any SDT missed due to leave will be “rolled over” into following weeks.  </a:t>
            </a:r>
            <a:endParaRPr lang="en-GB"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535109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CE6DF-D4CA-447F-B044-C176DB537FCE}"/>
              </a:ext>
            </a:extLst>
          </p:cNvPr>
          <p:cNvSpPr>
            <a:spLocks noGrp="1"/>
          </p:cNvSpPr>
          <p:nvPr>
            <p:ph type="title"/>
          </p:nvPr>
        </p:nvSpPr>
        <p:spPr>
          <a:xfrm>
            <a:off x="590550" y="465069"/>
            <a:ext cx="10534650" cy="636456"/>
          </a:xfrm>
        </p:spPr>
        <p:txBody>
          <a:bodyPr>
            <a:normAutofit fontScale="90000"/>
          </a:bodyPr>
          <a:lstStyle/>
          <a:p>
            <a:r>
              <a:rPr lang="en-US" sz="3100" b="1" dirty="0" err="1">
                <a:effectLst/>
                <a:latin typeface="Verdana" panose="020B0604030504040204" pitchFamily="34" charset="0"/>
                <a:ea typeface="Times New Roman" panose="02020603050405020304" pitchFamily="18" charset="0"/>
                <a:cs typeface="Calibri" panose="020F0502020204030204" pitchFamily="34" charset="0"/>
              </a:rPr>
              <a:t>Myfyrdod</a:t>
            </a:r>
            <a:r>
              <a:rPr lang="en-US" sz="3100" b="1" dirty="0">
                <a:effectLst/>
                <a:latin typeface="Verdana" panose="020B0604030504040204" pitchFamily="34" charset="0"/>
                <a:ea typeface="Times New Roman" panose="02020603050405020304" pitchFamily="18" charset="0"/>
                <a:cs typeface="Calibri" panose="020F0502020204030204" pitchFamily="34" charset="0"/>
              </a:rPr>
              <a:t> </a:t>
            </a:r>
            <a:r>
              <a:rPr lang="en-US" sz="3100" b="1" dirty="0" err="1">
                <a:effectLst/>
                <a:latin typeface="Verdana" panose="020B0604030504040204" pitchFamily="34" charset="0"/>
                <a:ea typeface="Times New Roman" panose="02020603050405020304" pitchFamily="18" charset="0"/>
                <a:cs typeface="Calibri" panose="020F0502020204030204" pitchFamily="34" charset="0"/>
              </a:rPr>
              <a:t>Boddhaol</a:t>
            </a:r>
            <a:r>
              <a:rPr lang="en-US" sz="3100" b="1" dirty="0">
                <a:effectLst/>
                <a:latin typeface="Verdana" panose="020B0604030504040204" pitchFamily="34" charset="0"/>
                <a:ea typeface="Times New Roman" panose="02020603050405020304" pitchFamily="18" charset="0"/>
                <a:cs typeface="Calibri" panose="020F0502020204030204" pitchFamily="34" charset="0"/>
              </a:rPr>
              <a:t>/ </a:t>
            </a:r>
            <a:r>
              <a:rPr lang="en-US" sz="3100" b="1" dirty="0" err="1">
                <a:effectLst/>
                <a:latin typeface="Verdana" panose="020B0604030504040204" pitchFamily="34" charset="0"/>
                <a:ea typeface="Times New Roman" panose="02020603050405020304" pitchFamily="18" charset="0"/>
                <a:cs typeface="Calibri" panose="020F0502020204030204" pitchFamily="34" charset="0"/>
              </a:rPr>
              <a:t>Naratif</a:t>
            </a:r>
            <a:r>
              <a:rPr lang="en-US" sz="3100" b="1" dirty="0">
                <a:effectLst/>
                <a:latin typeface="Verdana" panose="020B0604030504040204" pitchFamily="34" charset="0"/>
                <a:ea typeface="Times New Roman" panose="02020603050405020304" pitchFamily="18" charset="0"/>
                <a:cs typeface="Calibri" panose="020F0502020204030204" pitchFamily="34" charset="0"/>
              </a:rPr>
              <a:t> </a:t>
            </a:r>
            <a:r>
              <a:rPr lang="en-US" sz="3100" b="1" dirty="0" err="1">
                <a:effectLst/>
                <a:latin typeface="Verdana" panose="020B0604030504040204" pitchFamily="34" charset="0"/>
                <a:ea typeface="Times New Roman" panose="02020603050405020304" pitchFamily="18" charset="0"/>
                <a:cs typeface="Calibri" panose="020F0502020204030204" pitchFamily="34" charset="0"/>
              </a:rPr>
              <a:t>Cryno</a:t>
            </a:r>
            <a:br>
              <a:rPr lang="en-US" sz="3100" b="1" dirty="0">
                <a:effectLst/>
                <a:latin typeface="Verdana" panose="020B0604030504040204" pitchFamily="34" charset="0"/>
                <a:ea typeface="Times New Roman" panose="02020603050405020304" pitchFamily="18" charset="0"/>
                <a:cs typeface="Calibri" panose="020F0502020204030204" pitchFamily="34" charset="0"/>
              </a:rPr>
            </a:br>
            <a:r>
              <a:rPr lang="en-US" sz="3100" b="1" dirty="0">
                <a:solidFill>
                  <a:schemeClr val="accent5"/>
                </a:solidFill>
                <a:effectLst/>
                <a:latin typeface="Verdana" panose="020B0604030504040204" pitchFamily="34" charset="0"/>
                <a:ea typeface="Times New Roman" panose="02020603050405020304" pitchFamily="18" charset="0"/>
                <a:cs typeface="Calibri" panose="020F0502020204030204" pitchFamily="34" charset="0"/>
              </a:rPr>
              <a:t>Satisfactory Reflection/ Summary Narrative </a:t>
            </a:r>
            <a:br>
              <a:rPr lang="en-GB" sz="24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400" dirty="0"/>
          </a:p>
        </p:txBody>
      </p:sp>
      <p:sp>
        <p:nvSpPr>
          <p:cNvPr id="3" name="Content Placeholder 2">
            <a:extLst>
              <a:ext uri="{FF2B5EF4-FFF2-40B4-BE49-F238E27FC236}">
                <a16:creationId xmlns:a16="http://schemas.microsoft.com/office/drawing/2014/main" id="{12B31CA1-7483-4577-AC04-CBCF26FE8B4A}"/>
              </a:ext>
            </a:extLst>
          </p:cNvPr>
          <p:cNvSpPr>
            <a:spLocks noGrp="1"/>
          </p:cNvSpPr>
          <p:nvPr>
            <p:ph idx="1"/>
          </p:nvPr>
        </p:nvSpPr>
        <p:spPr>
          <a:xfrm>
            <a:off x="590550" y="1101525"/>
            <a:ext cx="10515600" cy="4351338"/>
          </a:xfrm>
        </p:spPr>
        <p:txBody>
          <a:bodyPr>
            <a:normAutofit fontScale="25000" lnSpcReduction="20000"/>
          </a:bodyPr>
          <a:lstStyle/>
          <a:p>
            <a:pPr>
              <a:lnSpc>
                <a:spcPct val="115000"/>
              </a:lnSpc>
              <a:spcAft>
                <a:spcPts val="1000"/>
              </a:spcAft>
            </a:pPr>
            <a:r>
              <a:rPr lang="en-US" sz="72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 Foundation Programme endorses the importance of reflection by Foundation Doctors as a means of </a:t>
            </a:r>
            <a:r>
              <a:rPr lang="en-US" sz="7200" dirty="0">
                <a:solidFill>
                  <a:schemeClr val="tx1"/>
                </a:solidFill>
                <a:latin typeface="Verdana" panose="020B0604030504040204" pitchFamily="34" charset="0"/>
                <a:ea typeface="Times New Roman" panose="02020603050405020304" pitchFamily="18" charset="0"/>
                <a:cs typeface="Calibri" panose="020F0502020204030204" pitchFamily="34" charset="0"/>
              </a:rPr>
              <a:t>enhancing</a:t>
            </a:r>
            <a:r>
              <a:rPr lang="en-US" sz="72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 learning and improving the care they provide to their patients.  Reflection can be carried out in a number of ways and some evidence of this should be recorded in the e-portfolio.  Further advice on reflection can be found on the UKFPO website.</a:t>
            </a:r>
            <a:endParaRPr lang="en-GB" sz="7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72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The summary narrative is a form of written reflection that will help you to demonstrate to your Educational Supervisor that you have achieved the Curriculum requirements. </a:t>
            </a:r>
            <a:endParaRPr lang="en-GB" sz="7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72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At the completion of each level of training, prior to the final meeting with the ES, you will be required to complete a written summary of your progress against each higher learning outcome (HLO).  This should be a maximum of 300 words, and should reference evidence to support your progress, or achievement, against the Foundation Programme Capabilities. This is a working document that should be added to through the year.</a:t>
            </a:r>
            <a:endParaRPr lang="en-GB" sz="7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7200" dirty="0">
                <a:solidFill>
                  <a:schemeClr val="tx1"/>
                </a:solidFill>
                <a:effectLst/>
                <a:latin typeface="Verdana" panose="020B0604030504040204" pitchFamily="34" charset="0"/>
                <a:ea typeface="Times New Roman" panose="02020603050405020304" pitchFamily="18" charset="0"/>
                <a:cs typeface="Calibri" panose="020F0502020204030204" pitchFamily="34" charset="0"/>
              </a:rPr>
              <a:t>Detailed guidance on how to write the summary narrative is available in the appendix of the Curriculum.</a:t>
            </a:r>
            <a:endParaRPr lang="en-GB" sz="7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dirty="0">
                <a:effectLst/>
                <a:latin typeface="Verdana" panose="020B0604030504040204" pitchFamily="34" charset="0"/>
                <a:ea typeface="Times New Roman" panose="02020603050405020304" pitchFamily="18" charset="0"/>
                <a:cs typeface="Calibri" panose="020F0502020204030204" pitchFamily="34" charset="0"/>
              </a:rPr>
            </a:br>
            <a:r>
              <a:rPr lang="en-US" sz="1800" dirty="0">
                <a:effectLst/>
                <a:latin typeface="Verdana" panose="020B0604030504040204" pitchFamily="34" charset="0"/>
                <a:ea typeface="Times New Roman" panose="02020603050405020304" pitchFamily="18" charset="0"/>
                <a:cs typeface="Calibri" panose="020F050202020403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73173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E8FA-F36D-4A42-A50C-E806344764F8}"/>
              </a:ext>
            </a:extLst>
          </p:cNvPr>
          <p:cNvSpPr>
            <a:spLocks noGrp="1"/>
          </p:cNvSpPr>
          <p:nvPr>
            <p:ph type="title"/>
          </p:nvPr>
        </p:nvSpPr>
        <p:spPr/>
        <p:txBody>
          <a:bodyPr>
            <a:normAutofit/>
          </a:bodyPr>
          <a:lstStyle/>
          <a:p>
            <a:r>
              <a:rPr lang="en-GB" dirty="0" err="1"/>
              <a:t>Asesiad</a:t>
            </a:r>
            <a:r>
              <a:rPr lang="en-GB" dirty="0"/>
              <a:t> </a:t>
            </a:r>
            <a:r>
              <a:rPr lang="en-GB" dirty="0" err="1"/>
              <a:t>Diogelwch</a:t>
            </a:r>
            <a:r>
              <a:rPr lang="en-GB" dirty="0"/>
              <a:t> </a:t>
            </a:r>
            <a:r>
              <a:rPr lang="en-GB" dirty="0" err="1"/>
              <a:t>Rhagnodi</a:t>
            </a:r>
            <a:r>
              <a:rPr lang="en-GB" dirty="0"/>
              <a:t> (PSA)</a:t>
            </a:r>
            <a:br>
              <a:rPr lang="en-GB" dirty="0"/>
            </a:br>
            <a:r>
              <a:rPr lang="en-GB" dirty="0">
                <a:solidFill>
                  <a:schemeClr val="accent5"/>
                </a:solidFill>
              </a:rPr>
              <a:t>Prescribing Safety Assessment  (PSA)</a:t>
            </a:r>
          </a:p>
        </p:txBody>
      </p:sp>
      <p:sp>
        <p:nvSpPr>
          <p:cNvPr id="3" name="Content Placeholder 2">
            <a:extLst>
              <a:ext uri="{FF2B5EF4-FFF2-40B4-BE49-F238E27FC236}">
                <a16:creationId xmlns:a16="http://schemas.microsoft.com/office/drawing/2014/main" id="{137FF10E-A127-4B5E-98E0-2CF83A0C3110}"/>
              </a:ext>
            </a:extLst>
          </p:cNvPr>
          <p:cNvSpPr>
            <a:spLocks noGrp="1"/>
          </p:cNvSpPr>
          <p:nvPr>
            <p:ph idx="1"/>
          </p:nvPr>
        </p:nvSpPr>
        <p:spPr/>
        <p:txBody>
          <a:bodyPr/>
          <a:lstStyle/>
          <a:p>
            <a:r>
              <a:rPr lang="en-GB" dirty="0">
                <a:solidFill>
                  <a:schemeClr val="tx1"/>
                </a:solidFill>
                <a:latin typeface="Verdana" panose="020B0604030504040204" pitchFamily="34" charset="0"/>
                <a:ea typeface="Verdana" panose="020B0604030504040204" pitchFamily="34" charset="0"/>
              </a:rPr>
              <a:t>F1 Doctors must provide evidence that they have passed the PSA within two years prior to entry to the programme or on completion of the programme.</a:t>
            </a:r>
          </a:p>
          <a:p>
            <a:endParaRPr lang="en-GB" dirty="0">
              <a:solidFill>
                <a:schemeClr val="tx1"/>
              </a:solidFill>
              <a:latin typeface="Verdana" panose="020B0604030504040204" pitchFamily="34" charset="0"/>
              <a:ea typeface="Verdana" panose="020B0604030504040204" pitchFamily="34" charset="0"/>
            </a:endParaRPr>
          </a:p>
          <a:p>
            <a:r>
              <a:rPr lang="en-GB" dirty="0">
                <a:solidFill>
                  <a:schemeClr val="tx1"/>
                </a:solidFill>
                <a:latin typeface="Verdana" panose="020B0604030504040204" pitchFamily="34" charset="0"/>
                <a:ea typeface="Verdana" panose="020B0604030504040204" pitchFamily="34" charset="0"/>
              </a:rPr>
              <a:t>If you have not already completed the PSA, the Foundation School will be in touch to inform you of the arrangements.  </a:t>
            </a:r>
          </a:p>
          <a:p>
            <a:endParaRPr lang="en-GB" dirty="0">
              <a:solidFill>
                <a:schemeClr val="tx1"/>
              </a:solidFill>
              <a:latin typeface="Verdana" panose="020B0604030504040204" pitchFamily="34" charset="0"/>
              <a:ea typeface="Verdana" panose="020B0604030504040204" pitchFamily="34" charset="0"/>
            </a:endParaRPr>
          </a:p>
          <a:p>
            <a:r>
              <a:rPr lang="en-GB" dirty="0">
                <a:solidFill>
                  <a:schemeClr val="tx1"/>
                </a:solidFill>
                <a:latin typeface="Verdana" panose="020B0604030504040204" pitchFamily="34" charset="0"/>
                <a:ea typeface="Verdana" panose="020B0604030504040204" pitchFamily="34" charset="0"/>
              </a:rPr>
              <a:t>The first assessment will be held between </a:t>
            </a:r>
            <a:r>
              <a:rPr lang="en-GB" b="1" dirty="0">
                <a:solidFill>
                  <a:srgbClr val="FF0000"/>
                </a:solidFill>
                <a:latin typeface="Verdana" panose="020B0604030504040204" pitchFamily="34" charset="0"/>
                <a:ea typeface="Verdana" panose="020B0604030504040204" pitchFamily="34" charset="0"/>
              </a:rPr>
              <a:t>13:00 and 15:00 on Tuesday 6</a:t>
            </a:r>
            <a:r>
              <a:rPr lang="en-GB" b="1" baseline="30000" dirty="0">
                <a:solidFill>
                  <a:srgbClr val="FF0000"/>
                </a:solidFill>
                <a:latin typeface="Verdana" panose="020B0604030504040204" pitchFamily="34" charset="0"/>
                <a:ea typeface="Verdana" panose="020B0604030504040204" pitchFamily="34" charset="0"/>
              </a:rPr>
              <a:t>th</a:t>
            </a:r>
            <a:r>
              <a:rPr lang="en-GB" b="1" dirty="0">
                <a:solidFill>
                  <a:srgbClr val="FF0000"/>
                </a:solidFill>
                <a:latin typeface="Verdana" panose="020B0604030504040204" pitchFamily="34" charset="0"/>
                <a:ea typeface="Verdana" panose="020B0604030504040204" pitchFamily="34" charset="0"/>
              </a:rPr>
              <a:t> September 2022  </a:t>
            </a:r>
          </a:p>
        </p:txBody>
      </p:sp>
    </p:spTree>
    <p:extLst>
      <p:ext uri="{BB962C8B-B14F-4D97-AF65-F5344CB8AC3E}">
        <p14:creationId xmlns:p14="http://schemas.microsoft.com/office/powerpoint/2010/main" val="2832799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8B43A-06B0-4B7A-B157-4D9DB35A6D62}"/>
              </a:ext>
            </a:extLst>
          </p:cNvPr>
          <p:cNvSpPr>
            <a:spLocks noGrp="1"/>
          </p:cNvSpPr>
          <p:nvPr>
            <p:ph type="title"/>
          </p:nvPr>
        </p:nvSpPr>
        <p:spPr>
          <a:xfrm>
            <a:off x="704850" y="295116"/>
            <a:ext cx="10515600" cy="1325563"/>
          </a:xfrm>
        </p:spPr>
        <p:txBody>
          <a:bodyPr>
            <a:normAutofit fontScale="90000"/>
          </a:bodyPr>
          <a:lstStyle/>
          <a:p>
            <a:r>
              <a:rPr lang="en-US" b="1" dirty="0" err="1">
                <a:effectLst/>
                <a:latin typeface="Verdana" panose="020B0604030504040204" pitchFamily="34" charset="0"/>
                <a:ea typeface="Times New Roman" panose="02020603050405020304" pitchFamily="18" charset="0"/>
                <a:cs typeface="Times New Roman" panose="02020603050405020304" pitchFamily="18" charset="0"/>
              </a:rPr>
              <a:t>Absenoldeb</a:t>
            </a:r>
            <a:r>
              <a:rPr lang="en-US" b="1" dirty="0">
                <a:effectLst/>
                <a:latin typeface="Verdana" panose="020B0604030504040204" pitchFamily="34" charset="0"/>
                <a:ea typeface="Times New Roman" panose="02020603050405020304" pitchFamily="18" charset="0"/>
                <a:cs typeface="Times New Roman" panose="02020603050405020304" pitchFamily="18" charset="0"/>
              </a:rPr>
              <a:t> o </a:t>
            </a:r>
            <a:r>
              <a:rPr lang="en-US" b="1" dirty="0" err="1">
                <a:effectLst/>
                <a:latin typeface="Verdana" panose="020B0604030504040204" pitchFamily="34" charset="0"/>
                <a:ea typeface="Times New Roman" panose="02020603050405020304" pitchFamily="18" charset="0"/>
                <a:cs typeface="Times New Roman" panose="02020603050405020304" pitchFamily="18" charset="0"/>
              </a:rPr>
              <a:t>Hyfforddiant</a:t>
            </a:r>
            <a:br>
              <a:rPr lang="en-US" b="1" dirty="0">
                <a:effectLst/>
                <a:latin typeface="Verdana" panose="020B0604030504040204" pitchFamily="34" charset="0"/>
                <a:ea typeface="Times New Roman" panose="02020603050405020304" pitchFamily="18" charset="0"/>
                <a:cs typeface="Times New Roman" panose="02020603050405020304" pitchFamily="18" charset="0"/>
              </a:rPr>
            </a:br>
            <a:r>
              <a:rPr lang="en-US"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Absence from Training</a:t>
            </a:r>
            <a:br>
              <a:rPr lang="en-GB" sz="32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2AFB6E44-2651-4733-90C4-1BF504660062}"/>
              </a:ext>
            </a:extLst>
          </p:cNvPr>
          <p:cNvSpPr>
            <a:spLocks noGrp="1"/>
          </p:cNvSpPr>
          <p:nvPr>
            <p:ph idx="1"/>
          </p:nvPr>
        </p:nvSpPr>
        <p:spPr>
          <a:xfrm>
            <a:off x="704850" y="1304818"/>
            <a:ext cx="10515600" cy="4119470"/>
          </a:xfrm>
        </p:spPr>
        <p:txBody>
          <a:bodyPr>
            <a:normAutofit lnSpcReduction="10000"/>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Foundation Programme is both time and competency-based and any absence*, other than annual and study leave needs to be recorded. When a doctor’s absence goes above 20 days, this will trigger a review of whether they need to have an extra period of training (see GMC position statement on absences).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absence includes all forms of absence, such as sickness, maternity, compassionate paid/unpaid leave, other than study leave (including taster weeks) or annual leave.</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All absences should be recorded in your e-portfolio account throughout the year. Should you go over the 20 days then you will need to ensure that you have informed your Foundation Programme Director, Postgraduate Centre and the Wales Foundation School. </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GMC guidance on this can be found on the </a:t>
            </a:r>
            <a:r>
              <a:rPr lang="en-US" sz="1800" u="sng" dirty="0">
                <a:solidFill>
                  <a:schemeClr val="tx1"/>
                </a:solidFill>
                <a:effectLst/>
                <a:latin typeface="Verdana" panose="020B0604030504040204" pitchFamily="34" charset="0"/>
                <a:ea typeface="Times New Roman" panose="02020603050405020304" pitchFamily="18" charset="0"/>
                <a:hlinkClick r:id="rId2"/>
              </a:rPr>
              <a:t>GMC websit</a:t>
            </a:r>
            <a:r>
              <a:rPr lang="en-US" u="sng" dirty="0">
                <a:solidFill>
                  <a:schemeClr val="tx1"/>
                </a:solidFill>
                <a:latin typeface="Verdana" panose="020B0604030504040204" pitchFamily="34" charset="0"/>
                <a:ea typeface="Times New Roman" panose="02020603050405020304" pitchFamily="18" charset="0"/>
                <a:hlinkClick r:id="rId2"/>
              </a:rPr>
              <a:t>e</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
            </a:r>
            <a:endParaRPr lang="en-GB" sz="1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062229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6C328-7FC8-415D-B77E-91595855666E}"/>
              </a:ext>
            </a:extLst>
          </p:cNvPr>
          <p:cNvSpPr>
            <a:spLocks noGrp="1"/>
          </p:cNvSpPr>
          <p:nvPr>
            <p:ph type="title"/>
          </p:nvPr>
        </p:nvSpPr>
        <p:spPr>
          <a:xfrm>
            <a:off x="838200" y="304625"/>
            <a:ext cx="10515600" cy="1325563"/>
          </a:xfrm>
        </p:spPr>
        <p:txBody>
          <a:bodyPr>
            <a:noAutofit/>
          </a:bodyPr>
          <a:lstStyle/>
          <a:p>
            <a:r>
              <a:rPr lang="en-US" b="1" dirty="0" err="1">
                <a:effectLst/>
                <a:latin typeface="Verdana" panose="020B0604030504040204" pitchFamily="34" charset="0"/>
                <a:ea typeface="Times New Roman" panose="02020603050405020304" pitchFamily="18" charset="0"/>
                <a:cs typeface="Arial" panose="020B0604020202020204" pitchFamily="34" charset="0"/>
              </a:rPr>
              <a:t>Hyfforddiant</a:t>
            </a:r>
            <a:r>
              <a:rPr lang="en-US" b="1" dirty="0">
                <a:effectLst/>
                <a:latin typeface="Verdana" panose="020B0604030504040204" pitchFamily="34" charset="0"/>
                <a:ea typeface="Times New Roman" panose="02020603050405020304" pitchFamily="18" charset="0"/>
                <a:cs typeface="Arial" panose="020B0604020202020204" pitchFamily="34" charset="0"/>
              </a:rPr>
              <a:t> </a:t>
            </a:r>
            <a:r>
              <a:rPr lang="en-US" b="1" dirty="0" err="1">
                <a:effectLst/>
                <a:latin typeface="Verdana" panose="020B0604030504040204" pitchFamily="34" charset="0"/>
                <a:ea typeface="Times New Roman" panose="02020603050405020304" pitchFamily="18" charset="0"/>
                <a:cs typeface="Arial" panose="020B0604020202020204" pitchFamily="34" charset="0"/>
              </a:rPr>
              <a:t>Llai</a:t>
            </a:r>
            <a:r>
              <a:rPr lang="en-US" b="1" dirty="0">
                <a:effectLst/>
                <a:latin typeface="Verdana" panose="020B0604030504040204" pitchFamily="34" charset="0"/>
                <a:ea typeface="Times New Roman" panose="02020603050405020304" pitchFamily="18" charset="0"/>
                <a:cs typeface="Arial" panose="020B0604020202020204" pitchFamily="34" charset="0"/>
              </a:rPr>
              <a:t> </a:t>
            </a:r>
            <a:r>
              <a:rPr lang="en-US" b="1" dirty="0" err="1">
                <a:effectLst/>
                <a:latin typeface="Verdana" panose="020B0604030504040204" pitchFamily="34" charset="0"/>
                <a:ea typeface="Times New Roman" panose="02020603050405020304" pitchFamily="18" charset="0"/>
                <a:cs typeface="Arial" panose="020B0604020202020204" pitchFamily="34" charset="0"/>
              </a:rPr>
              <a:t>na</a:t>
            </a:r>
            <a:r>
              <a:rPr lang="en-US" b="1" dirty="0">
                <a:effectLst/>
                <a:latin typeface="Verdana" panose="020B0604030504040204" pitchFamily="34" charset="0"/>
                <a:ea typeface="Times New Roman" panose="02020603050405020304" pitchFamily="18" charset="0"/>
                <a:cs typeface="Arial" panose="020B0604020202020204" pitchFamily="34" charset="0"/>
              </a:rPr>
              <a:t> </a:t>
            </a:r>
            <a:r>
              <a:rPr lang="en-US" b="1" dirty="0" err="1">
                <a:effectLst/>
                <a:latin typeface="Verdana" panose="020B0604030504040204" pitchFamily="34" charset="0"/>
                <a:ea typeface="Times New Roman" panose="02020603050405020304" pitchFamily="18" charset="0"/>
                <a:cs typeface="Arial" panose="020B0604020202020204" pitchFamily="34" charset="0"/>
              </a:rPr>
              <a:t>Llawn</a:t>
            </a:r>
            <a:r>
              <a:rPr lang="en-US" b="1" dirty="0">
                <a:effectLst/>
                <a:latin typeface="Verdana" panose="020B0604030504040204" pitchFamily="34" charset="0"/>
                <a:ea typeface="Times New Roman" panose="02020603050405020304" pitchFamily="18" charset="0"/>
                <a:cs typeface="Arial" panose="020B0604020202020204" pitchFamily="34" charset="0"/>
              </a:rPr>
              <a:t> </a:t>
            </a:r>
            <a:r>
              <a:rPr lang="en-US" b="1" dirty="0" err="1">
                <a:effectLst/>
                <a:latin typeface="Verdana" panose="020B0604030504040204" pitchFamily="34" charset="0"/>
                <a:ea typeface="Times New Roman" panose="02020603050405020304" pitchFamily="18" charset="0"/>
                <a:cs typeface="Arial" panose="020B0604020202020204" pitchFamily="34" charset="0"/>
              </a:rPr>
              <a:t>Amser</a:t>
            </a:r>
            <a:r>
              <a:rPr lang="en-US" b="1" dirty="0">
                <a:effectLst/>
                <a:latin typeface="Verdana" panose="020B0604030504040204" pitchFamily="34" charset="0"/>
                <a:ea typeface="Times New Roman" panose="02020603050405020304" pitchFamily="18" charset="0"/>
                <a:cs typeface="Arial" panose="020B0604020202020204" pitchFamily="34" charset="0"/>
              </a:rPr>
              <a:t> (LTFT)</a:t>
            </a:r>
            <a:br>
              <a:rPr lang="en-US" b="1" dirty="0">
                <a:effectLst/>
                <a:latin typeface="Verdana" panose="020B0604030504040204" pitchFamily="34" charset="0"/>
                <a:ea typeface="Times New Roman" panose="02020603050405020304" pitchFamily="18" charset="0"/>
                <a:cs typeface="Arial" panose="020B0604020202020204" pitchFamily="34" charset="0"/>
              </a:rPr>
            </a:br>
            <a:r>
              <a:rPr lang="en-US" b="1" dirty="0">
                <a:solidFill>
                  <a:schemeClr val="accent5"/>
                </a:solidFill>
                <a:effectLst/>
                <a:latin typeface="Verdana" panose="020B0604030504040204" pitchFamily="34" charset="0"/>
                <a:ea typeface="Times New Roman" panose="02020603050405020304" pitchFamily="18" charset="0"/>
                <a:cs typeface="Arial" panose="020B0604020202020204" pitchFamily="34" charset="0"/>
              </a:rPr>
              <a:t>Less than Full Time Training (LTFT)</a:t>
            </a:r>
            <a:br>
              <a:rPr lang="en-GB"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93B125F3-0A26-48C7-8147-357B5AFF5830}"/>
              </a:ext>
            </a:extLst>
          </p:cNvPr>
          <p:cNvSpPr>
            <a:spLocks noGrp="1"/>
          </p:cNvSpPr>
          <p:nvPr>
            <p:ph idx="1"/>
          </p:nvPr>
        </p:nvSpPr>
        <p:spPr>
          <a:xfrm>
            <a:off x="745732" y="1729426"/>
            <a:ext cx="10515600" cy="4351338"/>
          </a:xfrm>
        </p:spPr>
        <p:txBody>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Information on Less than Full Time Training can be found </a:t>
            </a:r>
            <a:r>
              <a:rPr lang="en-US" u="sng" dirty="0">
                <a:solidFill>
                  <a:srgbClr val="0000FF"/>
                </a:solidFill>
                <a:latin typeface="Verdana" panose="020B0604030504040204" pitchFamily="34" charset="0"/>
                <a:ea typeface="Times New Roman" panose="02020603050405020304" pitchFamily="18" charset="0"/>
                <a:hlinkClick r:id="rId2"/>
              </a:rPr>
              <a:t>on the HEIW website</a:t>
            </a:r>
            <a:r>
              <a:rPr lang="en-US" u="sng" dirty="0">
                <a:solidFill>
                  <a:srgbClr val="0000FF"/>
                </a:solidFill>
                <a:latin typeface="Verdana" panose="020B0604030504040204" pitchFamily="34" charset="0"/>
                <a:ea typeface="Times New Roman" panose="02020603050405020304" pitchFamily="18" charset="0"/>
              </a:rPr>
              <a:t>.</a:t>
            </a:r>
            <a:r>
              <a:rPr lang="en-US" sz="1800" dirty="0">
                <a:solidFill>
                  <a:schemeClr val="tx1"/>
                </a:solidFill>
                <a:effectLst/>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Please</a:t>
            </a:r>
            <a:r>
              <a:rPr lang="en-US" sz="1800" dirty="0">
                <a:effectLst/>
                <a:latin typeface="Verdana" panose="020B060403050404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note that if you chose to work on a Less than full time basis it will take longer than two years to complete the Foundation Programme.</a:t>
            </a:r>
          </a:p>
          <a:p>
            <a:pPr>
              <a:lnSpc>
                <a:spcPct val="115000"/>
              </a:lnSpc>
              <a:spcAft>
                <a:spcPts val="1000"/>
              </a:spcAft>
            </a:pPr>
            <a:br>
              <a:rPr lang="en-US" sz="1800" dirty="0">
                <a:effectLst/>
                <a:latin typeface="Verdana" panose="020B0604030504040204" pitchFamily="34" charset="0"/>
                <a:ea typeface="Times New Roman" panose="02020603050405020304" pitchFamily="18" charset="0"/>
                <a:cs typeface="Arial" panose="020B0604020202020204" pitchFamily="34" charset="0"/>
              </a:rPr>
            </a:br>
            <a:r>
              <a:rPr lang="en-US" sz="1800" dirty="0">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034673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18A83-23E5-4E90-BA29-B08CE99608C8}"/>
              </a:ext>
            </a:extLst>
          </p:cNvPr>
          <p:cNvSpPr>
            <a:spLocks noGrp="1"/>
          </p:cNvSpPr>
          <p:nvPr>
            <p:ph type="title"/>
          </p:nvPr>
        </p:nvSpPr>
        <p:spPr>
          <a:xfrm>
            <a:off x="838200" y="236585"/>
            <a:ext cx="10515600" cy="1325563"/>
          </a:xfrm>
        </p:spPr>
        <p:txBody>
          <a:bodyPr/>
          <a:lstStyle/>
          <a:p>
            <a:r>
              <a:rPr lang="en-GB" dirty="0" err="1"/>
              <a:t>Pobl</a:t>
            </a:r>
            <a:r>
              <a:rPr lang="en-GB" dirty="0"/>
              <a:t> </a:t>
            </a:r>
            <a:r>
              <a:rPr lang="en-GB" dirty="0" err="1"/>
              <a:t>hollbwysig</a:t>
            </a:r>
            <a:r>
              <a:rPr lang="en-GB" dirty="0"/>
              <a:t>   </a:t>
            </a:r>
            <a:r>
              <a:rPr lang="en-GB" dirty="0">
                <a:solidFill>
                  <a:schemeClr val="accent5"/>
                </a:solidFill>
              </a:rPr>
              <a:t>Key people</a:t>
            </a:r>
          </a:p>
        </p:txBody>
      </p:sp>
      <p:sp>
        <p:nvSpPr>
          <p:cNvPr id="3" name="Content Placeholder 2">
            <a:extLst>
              <a:ext uri="{FF2B5EF4-FFF2-40B4-BE49-F238E27FC236}">
                <a16:creationId xmlns:a16="http://schemas.microsoft.com/office/drawing/2014/main" id="{77D21396-8B5A-4B27-B565-07E637F46DBA}"/>
              </a:ext>
            </a:extLst>
          </p:cNvPr>
          <p:cNvSpPr>
            <a:spLocks noGrp="1"/>
          </p:cNvSpPr>
          <p:nvPr>
            <p:ph idx="1"/>
          </p:nvPr>
        </p:nvSpPr>
        <p:spPr>
          <a:xfrm>
            <a:off x="838200" y="1562147"/>
            <a:ext cx="10356542" cy="3622411"/>
          </a:xfrm>
        </p:spPr>
        <p:txBody>
          <a:bodyPr>
            <a:normAutofit/>
          </a:bodyPr>
          <a:lstStyle/>
          <a:p>
            <a:pPr marL="285750" indent="-285750">
              <a:buFont typeface="Arial" panose="020B0604020202020204" pitchFamily="34" charset="0"/>
              <a:buChar char="•"/>
            </a:pPr>
            <a:r>
              <a:rPr lang="en-GB" dirty="0">
                <a:solidFill>
                  <a:schemeClr val="tx1"/>
                </a:solidFill>
                <a:latin typeface="Verdana" panose="020B0604030504040204" pitchFamily="34" charset="0"/>
              </a:rPr>
              <a:t>Wales Foundation School / Health Education Improvement Wales (HEIW)</a:t>
            </a:r>
          </a:p>
          <a:p>
            <a:endParaRPr lang="en-GB" dirty="0">
              <a:solidFill>
                <a:schemeClr val="tx1"/>
              </a:solidFill>
              <a:latin typeface="Verdana" panose="020B0604030504040204" pitchFamily="34" charset="0"/>
            </a:endParaRPr>
          </a:p>
          <a:p>
            <a:pPr marL="285750" indent="-285750">
              <a:buFont typeface="Arial" panose="020B0604020202020204" pitchFamily="34" charset="0"/>
              <a:buChar char="•"/>
            </a:pPr>
            <a:r>
              <a:rPr lang="en-GB" dirty="0">
                <a:solidFill>
                  <a:schemeClr val="tx1"/>
                </a:solidFill>
                <a:latin typeface="Verdana" panose="020B0604030504040204" pitchFamily="34" charset="0"/>
              </a:rPr>
              <a:t>NWSSP</a:t>
            </a:r>
          </a:p>
          <a:p>
            <a:endParaRPr lang="en-GB" dirty="0">
              <a:solidFill>
                <a:schemeClr val="tx1"/>
              </a:solidFill>
              <a:latin typeface="Verdana" panose="020B0604030504040204" pitchFamily="34" charset="0"/>
            </a:endParaRPr>
          </a:p>
          <a:p>
            <a:pPr marL="285750" indent="-285750">
              <a:buFont typeface="Arial" panose="020B0604020202020204" pitchFamily="34" charset="0"/>
              <a:buChar char="•"/>
            </a:pPr>
            <a:r>
              <a:rPr lang="en-GB" dirty="0">
                <a:solidFill>
                  <a:schemeClr val="tx1"/>
                </a:solidFill>
                <a:latin typeface="Verdana" panose="020B0604030504040204" pitchFamily="34" charset="0"/>
              </a:rPr>
              <a:t>Foundation Programme Directors and Foundation Administrators </a:t>
            </a:r>
          </a:p>
          <a:p>
            <a:endParaRPr lang="en-GB" dirty="0">
              <a:solidFill>
                <a:schemeClr val="tx1"/>
              </a:solidFill>
              <a:latin typeface="Verdana" panose="020B0604030504040204" pitchFamily="34" charset="0"/>
            </a:endParaRPr>
          </a:p>
          <a:p>
            <a:pPr marL="285750" indent="-285750">
              <a:buFont typeface="Arial" panose="020B0604020202020204" pitchFamily="34" charset="0"/>
              <a:buChar char="•"/>
            </a:pPr>
            <a:r>
              <a:rPr lang="en-GB" dirty="0">
                <a:solidFill>
                  <a:schemeClr val="tx1"/>
                </a:solidFill>
                <a:latin typeface="Verdana" panose="020B0604030504040204" pitchFamily="34" charset="0"/>
              </a:rPr>
              <a:t>Educational and Clinical Supervisors</a:t>
            </a:r>
          </a:p>
          <a:p>
            <a:endParaRPr lang="en-GB" dirty="0">
              <a:solidFill>
                <a:schemeClr val="tx1"/>
              </a:solidFill>
              <a:latin typeface="Verdana" panose="020B0604030504040204" pitchFamily="34" charset="0"/>
            </a:endParaRPr>
          </a:p>
          <a:p>
            <a:pPr marL="285750" indent="-285750">
              <a:buFont typeface="Arial" panose="020B0604020202020204" pitchFamily="34" charset="0"/>
              <a:buChar char="•"/>
            </a:pPr>
            <a:r>
              <a:rPr lang="en-GB" dirty="0">
                <a:solidFill>
                  <a:schemeClr val="tx1"/>
                </a:solidFill>
                <a:latin typeface="Verdana" panose="020B0604030504040204" pitchFamily="34" charset="0"/>
              </a:rPr>
              <a:t>UKFPO </a:t>
            </a:r>
          </a:p>
          <a:p>
            <a:endParaRPr lang="en-GB" dirty="0"/>
          </a:p>
        </p:txBody>
      </p:sp>
    </p:spTree>
    <p:extLst>
      <p:ext uri="{BB962C8B-B14F-4D97-AF65-F5344CB8AC3E}">
        <p14:creationId xmlns:p14="http://schemas.microsoft.com/office/powerpoint/2010/main" val="285928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556C-6D06-465C-9CC0-3A8AA3993D4E}"/>
              </a:ext>
            </a:extLst>
          </p:cNvPr>
          <p:cNvSpPr>
            <a:spLocks noGrp="1"/>
          </p:cNvSpPr>
          <p:nvPr>
            <p:ph type="title"/>
          </p:nvPr>
        </p:nvSpPr>
        <p:spPr>
          <a:xfrm>
            <a:off x="627127" y="368664"/>
            <a:ext cx="10515595" cy="956374"/>
          </a:xfrm>
        </p:spPr>
        <p:txBody>
          <a:bodyPr anchor="b">
            <a:normAutofit fontScale="90000"/>
          </a:bodyPr>
          <a:lstStyle/>
          <a:p>
            <a:pPr algn="ctr"/>
            <a:r>
              <a:rPr lang="en-GB" sz="4000" dirty="0" err="1"/>
              <a:t>Tîm</a:t>
            </a:r>
            <a:r>
              <a:rPr lang="en-GB" sz="4000" dirty="0"/>
              <a:t> Ysgol Sylfaen Cymru</a:t>
            </a:r>
            <a:br>
              <a:rPr lang="en-GB" sz="4000" dirty="0"/>
            </a:br>
            <a:r>
              <a:rPr lang="en-GB" sz="4000" dirty="0">
                <a:solidFill>
                  <a:schemeClr val="accent5"/>
                </a:solidFill>
              </a:rPr>
              <a:t>Wales Foundation School Team</a:t>
            </a:r>
          </a:p>
        </p:txBody>
      </p:sp>
      <p:graphicFrame>
        <p:nvGraphicFramePr>
          <p:cNvPr id="22" name="Table 22">
            <a:extLst>
              <a:ext uri="{FF2B5EF4-FFF2-40B4-BE49-F238E27FC236}">
                <a16:creationId xmlns:a16="http://schemas.microsoft.com/office/drawing/2014/main" id="{FEB80016-DF33-4698-8D93-41645840B1B4}"/>
              </a:ext>
            </a:extLst>
          </p:cNvPr>
          <p:cNvGraphicFramePr>
            <a:graphicFrameLocks noGrp="1"/>
          </p:cNvGraphicFramePr>
          <p:nvPr>
            <p:ph idx="1"/>
            <p:extLst>
              <p:ext uri="{D42A27DB-BD31-4B8C-83A1-F6EECF244321}">
                <p14:modId xmlns:p14="http://schemas.microsoft.com/office/powerpoint/2010/main" val="2961888549"/>
              </p:ext>
            </p:extLst>
          </p:nvPr>
        </p:nvGraphicFramePr>
        <p:xfrm>
          <a:off x="301658" y="4301837"/>
          <a:ext cx="11374880" cy="1193800"/>
        </p:xfrm>
        <a:graphic>
          <a:graphicData uri="http://schemas.openxmlformats.org/drawingml/2006/table">
            <a:tbl>
              <a:tblPr firstRow="1" bandRow="1">
                <a:tableStyleId>{284E427A-3D55-4303-BF80-6455036E1DE7}</a:tableStyleId>
              </a:tblPr>
              <a:tblGrid>
                <a:gridCol w="2274976">
                  <a:extLst>
                    <a:ext uri="{9D8B030D-6E8A-4147-A177-3AD203B41FA5}">
                      <a16:colId xmlns:a16="http://schemas.microsoft.com/office/drawing/2014/main" val="3003771824"/>
                    </a:ext>
                  </a:extLst>
                </a:gridCol>
                <a:gridCol w="2274976">
                  <a:extLst>
                    <a:ext uri="{9D8B030D-6E8A-4147-A177-3AD203B41FA5}">
                      <a16:colId xmlns:a16="http://schemas.microsoft.com/office/drawing/2014/main" val="2794636037"/>
                    </a:ext>
                  </a:extLst>
                </a:gridCol>
                <a:gridCol w="2274976">
                  <a:extLst>
                    <a:ext uri="{9D8B030D-6E8A-4147-A177-3AD203B41FA5}">
                      <a16:colId xmlns:a16="http://schemas.microsoft.com/office/drawing/2014/main" val="2032309323"/>
                    </a:ext>
                  </a:extLst>
                </a:gridCol>
                <a:gridCol w="2274976">
                  <a:extLst>
                    <a:ext uri="{9D8B030D-6E8A-4147-A177-3AD203B41FA5}">
                      <a16:colId xmlns:a16="http://schemas.microsoft.com/office/drawing/2014/main" val="3877154146"/>
                    </a:ext>
                  </a:extLst>
                </a:gridCol>
                <a:gridCol w="2274976">
                  <a:extLst>
                    <a:ext uri="{9D8B030D-6E8A-4147-A177-3AD203B41FA5}">
                      <a16:colId xmlns:a16="http://schemas.microsoft.com/office/drawing/2014/main" val="1693764818"/>
                    </a:ext>
                  </a:extLst>
                </a:gridCol>
              </a:tblGrid>
              <a:tr h="370840">
                <a:tc>
                  <a:txBody>
                    <a:bodyPr/>
                    <a:lstStyle/>
                    <a:p>
                      <a:pPr algn="ctr"/>
                      <a:r>
                        <a:rPr lang="en-GB" sz="1600" dirty="0">
                          <a:latin typeface="Verdana" panose="020B0604030504040204" pitchFamily="34" charset="0"/>
                          <a:ea typeface="Verdana" panose="020B0604030504040204" pitchFamily="34" charset="0"/>
                        </a:rPr>
                        <a:t>Dr Alison Ingham</a:t>
                      </a:r>
                    </a:p>
                  </a:txBody>
                  <a:tcPr/>
                </a:tc>
                <a:tc>
                  <a:txBody>
                    <a:bodyPr/>
                    <a:lstStyle/>
                    <a:p>
                      <a:pPr algn="ctr"/>
                      <a:r>
                        <a:rPr lang="en-GB" sz="1600" dirty="0">
                          <a:latin typeface="Verdana" panose="020B0604030504040204" pitchFamily="34" charset="0"/>
                          <a:ea typeface="Verdana" panose="020B0604030504040204" pitchFamily="34" charset="0"/>
                        </a:rPr>
                        <a:t>Sioned Edwards</a:t>
                      </a:r>
                    </a:p>
                  </a:txBody>
                  <a:tcPr/>
                </a:tc>
                <a:tc>
                  <a:txBody>
                    <a:bodyPr/>
                    <a:lstStyle/>
                    <a:p>
                      <a:pPr algn="ctr"/>
                      <a:r>
                        <a:rPr lang="en-GB" sz="1600" dirty="0">
                          <a:latin typeface="Verdana" panose="020B0604030504040204" pitchFamily="34" charset="0"/>
                          <a:ea typeface="Verdana" panose="020B0604030504040204" pitchFamily="34" charset="0"/>
                        </a:rPr>
                        <a:t>Dr Tom Yapp</a:t>
                      </a:r>
                    </a:p>
                  </a:txBody>
                  <a:tcPr/>
                </a:tc>
                <a:tc>
                  <a:txBody>
                    <a:bodyPr/>
                    <a:lstStyle/>
                    <a:p>
                      <a:pPr algn="ctr"/>
                      <a:r>
                        <a:rPr lang="en-GB" sz="1600" dirty="0">
                          <a:latin typeface="Verdana" panose="020B0604030504040204" pitchFamily="34" charset="0"/>
                          <a:ea typeface="Verdana" panose="020B0604030504040204" pitchFamily="34" charset="0"/>
                        </a:rPr>
                        <a:t>Joanne Huish</a:t>
                      </a:r>
                    </a:p>
                  </a:txBody>
                  <a:tcPr/>
                </a:tc>
                <a:tc>
                  <a:txBody>
                    <a:bodyPr/>
                    <a:lstStyle/>
                    <a:p>
                      <a:pPr algn="ctr"/>
                      <a:r>
                        <a:rPr lang="en-GB" sz="1600" dirty="0">
                          <a:latin typeface="Verdana" panose="020B0604030504040204" pitchFamily="34" charset="0"/>
                          <a:ea typeface="Verdana" panose="020B0604030504040204" pitchFamily="34" charset="0"/>
                        </a:rPr>
                        <a:t>Sarah Edwards </a:t>
                      </a:r>
                    </a:p>
                  </a:txBody>
                  <a:tcPr/>
                </a:tc>
                <a:extLst>
                  <a:ext uri="{0D108BD9-81ED-4DB2-BD59-A6C34878D82A}">
                    <a16:rowId xmlns:a16="http://schemas.microsoft.com/office/drawing/2014/main" val="3755164035"/>
                  </a:ext>
                </a:extLst>
              </a:tr>
              <a:tr h="370840">
                <a:tc>
                  <a:txBody>
                    <a:bodyPr/>
                    <a:lstStyle/>
                    <a:p>
                      <a:pPr algn="ctr"/>
                      <a:r>
                        <a:rPr lang="en-GB" sz="1600" dirty="0">
                          <a:latin typeface="Verdana" panose="020B0604030504040204" pitchFamily="34" charset="0"/>
                          <a:ea typeface="Verdana" panose="020B0604030504040204" pitchFamily="34" charset="0"/>
                        </a:rPr>
                        <a:t>Deputy Foundation School Director </a:t>
                      </a:r>
                    </a:p>
                  </a:txBody>
                  <a:tcPr/>
                </a:tc>
                <a:tc>
                  <a:txBody>
                    <a:bodyPr/>
                    <a:lstStyle/>
                    <a:p>
                      <a:pPr algn="ctr"/>
                      <a:r>
                        <a:rPr lang="en-GB" sz="1600" dirty="0">
                          <a:latin typeface="Verdana" panose="020B0604030504040204" pitchFamily="34" charset="0"/>
                          <a:ea typeface="Verdana" panose="020B0604030504040204" pitchFamily="34" charset="0"/>
                        </a:rPr>
                        <a:t>Executive officer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Verdana" panose="020B0604030504040204" pitchFamily="34" charset="0"/>
                          <a:ea typeface="Verdana" panose="020B0604030504040204" pitchFamily="34" charset="0"/>
                        </a:rPr>
                        <a:t>Foundation School Director </a:t>
                      </a:r>
                    </a:p>
                    <a:p>
                      <a:pPr algn="ctr"/>
                      <a:endParaRPr lang="en-GB" sz="16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Verdana" panose="020B0604030504040204" pitchFamily="34" charset="0"/>
                          <a:ea typeface="Verdana" panose="020B0604030504040204" pitchFamily="34" charset="0"/>
                        </a:rPr>
                        <a:t>Foundation School Manager</a:t>
                      </a:r>
                    </a:p>
                    <a:p>
                      <a:pPr algn="ctr"/>
                      <a:endParaRPr lang="en-GB" sz="1600" dirty="0">
                        <a:latin typeface="Verdana" panose="020B0604030504040204" pitchFamily="34" charset="0"/>
                        <a:ea typeface="Verdana" panose="020B0604030504040204" pitchFamily="34" charset="0"/>
                      </a:endParaRPr>
                    </a:p>
                  </a:txBody>
                  <a:tcPr/>
                </a:tc>
                <a:tc>
                  <a:txBody>
                    <a:bodyPr/>
                    <a:lstStyle/>
                    <a:p>
                      <a:pPr algn="ctr"/>
                      <a:r>
                        <a:rPr lang="en-GB" sz="1600" dirty="0">
                          <a:latin typeface="Verdana" panose="020B0604030504040204" pitchFamily="34" charset="0"/>
                          <a:ea typeface="Verdana" panose="020B0604030504040204" pitchFamily="34" charset="0"/>
                        </a:rPr>
                        <a:t>Foundation Administrator </a:t>
                      </a:r>
                    </a:p>
                  </a:txBody>
                  <a:tcPr/>
                </a:tc>
                <a:extLst>
                  <a:ext uri="{0D108BD9-81ED-4DB2-BD59-A6C34878D82A}">
                    <a16:rowId xmlns:a16="http://schemas.microsoft.com/office/drawing/2014/main" val="1708902639"/>
                  </a:ext>
                </a:extLst>
              </a:tr>
            </a:tbl>
          </a:graphicData>
        </a:graphic>
      </p:graphicFrame>
      <p:pic>
        <p:nvPicPr>
          <p:cNvPr id="10" name="Picture 9" descr="A person smiling for the camera&#10;&#10;Description automatically generated with low confidence">
            <a:extLst>
              <a:ext uri="{FF2B5EF4-FFF2-40B4-BE49-F238E27FC236}">
                <a16:creationId xmlns:a16="http://schemas.microsoft.com/office/drawing/2014/main" id="{A6D48B59-1E82-499A-85E8-0C17633D505C}"/>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301658" y="1721625"/>
            <a:ext cx="2160000" cy="2160000"/>
          </a:xfrm>
          <a:prstGeom prst="rect">
            <a:avLst/>
          </a:prstGeom>
        </p:spPr>
      </p:pic>
      <p:pic>
        <p:nvPicPr>
          <p:cNvPr id="12" name="Picture 11" descr="A person smiling for the camera&#10;&#10;Description automatically generated with low confidence">
            <a:extLst>
              <a:ext uri="{FF2B5EF4-FFF2-40B4-BE49-F238E27FC236}">
                <a16:creationId xmlns:a16="http://schemas.microsoft.com/office/drawing/2014/main" id="{A7A260D7-F562-4C2A-A403-3239CF5CA787}"/>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rot="5400000">
            <a:off x="4909099" y="1745250"/>
            <a:ext cx="2160000" cy="2160000"/>
          </a:xfrm>
          <a:prstGeom prst="rect">
            <a:avLst/>
          </a:prstGeom>
        </p:spPr>
      </p:pic>
      <p:pic>
        <p:nvPicPr>
          <p:cNvPr id="16" name="Content Placeholder 15" descr="A person wearing a white headband&#10;&#10;Description automatically generated with low confidence">
            <a:extLst>
              <a:ext uri="{FF2B5EF4-FFF2-40B4-BE49-F238E27FC236}">
                <a16:creationId xmlns:a16="http://schemas.microsoft.com/office/drawing/2014/main" id="{0EE88392-6436-4E3A-9358-A97AB150A50F}"/>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2605378" y="1721625"/>
            <a:ext cx="2160000" cy="2160000"/>
          </a:xfrm>
          <a:prstGeom prst="rect">
            <a:avLst/>
          </a:prstGeom>
        </p:spPr>
      </p:pic>
      <p:pic>
        <p:nvPicPr>
          <p:cNvPr id="20" name="Picture 19" descr="A person smiling at the camera&#10;&#10;Description automatically generated with medium confidence">
            <a:extLst>
              <a:ext uri="{FF2B5EF4-FFF2-40B4-BE49-F238E27FC236}">
                <a16:creationId xmlns:a16="http://schemas.microsoft.com/office/drawing/2014/main" id="{1EA60EC6-975A-4280-B518-CD654A8E3AC5}"/>
              </a:ext>
            </a:extLst>
          </p:cNvPr>
          <p:cNvPicPr preferRelativeResize="0">
            <a:picLocks/>
          </p:cNvPicPr>
          <p:nvPr/>
        </p:nvPicPr>
        <p:blipFill>
          <a:blip r:embed="rId5">
            <a:extLst>
              <a:ext uri="{28A0092B-C50C-407E-A947-70E740481C1C}">
                <a14:useLocalDpi xmlns:a14="http://schemas.microsoft.com/office/drawing/2010/main" val="0"/>
              </a:ext>
            </a:extLst>
          </a:blip>
          <a:stretch>
            <a:fillRect/>
          </a:stretch>
        </p:blipFill>
        <p:spPr>
          <a:xfrm>
            <a:off x="7127078" y="1745254"/>
            <a:ext cx="2160000" cy="2160000"/>
          </a:xfrm>
          <a:prstGeom prst="rect">
            <a:avLst/>
          </a:prstGeom>
        </p:spPr>
      </p:pic>
      <p:pic>
        <p:nvPicPr>
          <p:cNvPr id="18" name="Picture 17" descr="A person wearing glasses&#10;&#10;Description automatically generated with low confidence">
            <a:extLst>
              <a:ext uri="{FF2B5EF4-FFF2-40B4-BE49-F238E27FC236}">
                <a16:creationId xmlns:a16="http://schemas.microsoft.com/office/drawing/2014/main" id="{33AAA909-2089-44A6-86ED-ABA6A76B55B0}"/>
              </a:ext>
            </a:extLst>
          </p:cNvPr>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rot="5400000">
            <a:off x="9516540" y="1745250"/>
            <a:ext cx="2160000" cy="2160000"/>
          </a:xfrm>
          <a:prstGeom prst="rect">
            <a:avLst/>
          </a:prstGeom>
        </p:spPr>
      </p:pic>
      <p:sp>
        <p:nvSpPr>
          <p:cNvPr id="11" name="TextBox 10">
            <a:extLst>
              <a:ext uri="{FF2B5EF4-FFF2-40B4-BE49-F238E27FC236}">
                <a16:creationId xmlns:a16="http://schemas.microsoft.com/office/drawing/2014/main" id="{80C8FE59-8B11-40E9-B2D0-FAC0F7D60DB4}"/>
              </a:ext>
            </a:extLst>
          </p:cNvPr>
          <p:cNvSpPr txBox="1"/>
          <p:nvPr/>
        </p:nvSpPr>
        <p:spPr>
          <a:xfrm>
            <a:off x="3048856" y="3246902"/>
            <a:ext cx="6097712" cy="369332"/>
          </a:xfrm>
          <a:prstGeom prst="rect">
            <a:avLst/>
          </a:prstGeom>
          <a:noFill/>
        </p:spPr>
        <p:txBody>
          <a:bodyPr wrap="square">
            <a:spAutoFit/>
          </a:bodyPr>
          <a:lstStyle/>
          <a:p>
            <a:r>
              <a:rPr lang="cy-GB" dirty="0"/>
              <a:t>tîm ysgol sylfaen cymru</a:t>
            </a:r>
          </a:p>
        </p:txBody>
      </p:sp>
    </p:spTree>
    <p:extLst>
      <p:ext uri="{BB962C8B-B14F-4D97-AF65-F5344CB8AC3E}">
        <p14:creationId xmlns:p14="http://schemas.microsoft.com/office/powerpoint/2010/main" val="1393246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C072-B187-41FD-8D4F-A367EFB82586}"/>
              </a:ext>
            </a:extLst>
          </p:cNvPr>
          <p:cNvSpPr>
            <a:spLocks noGrp="1"/>
          </p:cNvSpPr>
          <p:nvPr>
            <p:ph type="title"/>
          </p:nvPr>
        </p:nvSpPr>
        <p:spPr>
          <a:xfrm>
            <a:off x="519701" y="164871"/>
            <a:ext cx="11593530" cy="1231718"/>
          </a:xfrm>
        </p:spPr>
        <p:txBody>
          <a:bodyPr>
            <a:no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Partneriaeth</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Cydwasanaethau</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GIG Cymru (NWSSP)</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NHS Wales Shared Services Partnership (NWSSP)</a:t>
            </a:r>
            <a:r>
              <a:rPr lang="en-US" sz="2800" dirty="0">
                <a:solidFill>
                  <a:schemeClr val="accent5"/>
                </a:solidFill>
                <a:effectLst/>
                <a:latin typeface="Calibri" panose="020F0502020204030204" pitchFamily="34" charset="0"/>
                <a:ea typeface="Times New Roman" panose="02020603050405020304" pitchFamily="18" charset="0"/>
                <a:cs typeface="Times New Roman" panose="02020603050405020304" pitchFamily="18" charset="0"/>
              </a:rPr>
              <a:t> </a:t>
            </a:r>
            <a:br>
              <a:rPr lang="en-GB"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16E18028-4F79-4A7B-B801-56B11839118C}"/>
              </a:ext>
            </a:extLst>
          </p:cNvPr>
          <p:cNvSpPr>
            <a:spLocks noGrp="1"/>
          </p:cNvSpPr>
          <p:nvPr>
            <p:ph idx="1"/>
          </p:nvPr>
        </p:nvSpPr>
        <p:spPr>
          <a:xfrm>
            <a:off x="519701" y="1396588"/>
            <a:ext cx="10239375" cy="3822684"/>
          </a:xfrm>
        </p:spPr>
        <p:txBody>
          <a:bodyPr>
            <a:normAutofit fontScale="85000" lnSpcReduction="20000"/>
          </a:bodyPr>
          <a:lstStyle/>
          <a:p>
            <a:pPr>
              <a:lnSpc>
                <a:spcPct val="115000"/>
              </a:lnSpc>
              <a:spcAft>
                <a:spcPts val="1000"/>
              </a:spcAft>
            </a:pPr>
            <a:r>
              <a:rPr lang="en-US" sz="2100" dirty="0">
                <a:solidFill>
                  <a:schemeClr val="tx1"/>
                </a:solidFill>
                <a:latin typeface="Verdana" panose="020B0604030504040204" pitchFamily="34" charset="0"/>
              </a:rPr>
              <a:t>Whilst HEIW and the Foundation School are responsible for your training, NWSSP will be your </a:t>
            </a:r>
            <a:r>
              <a:rPr lang="en-US" sz="2100" b="1" dirty="0">
                <a:solidFill>
                  <a:schemeClr val="tx1"/>
                </a:solidFill>
                <a:latin typeface="Verdana" panose="020B0604030504040204" pitchFamily="34" charset="0"/>
              </a:rPr>
              <a:t>employer </a:t>
            </a:r>
            <a:r>
              <a:rPr lang="en-US" sz="2100" dirty="0">
                <a:solidFill>
                  <a:schemeClr val="tx1"/>
                </a:solidFill>
                <a:latin typeface="Verdana" panose="020B0604030504040204" pitchFamily="34" charset="0"/>
              </a:rPr>
              <a:t>for the duration of your Foundation training. You can contact them directly via </a:t>
            </a:r>
            <a:r>
              <a:rPr lang="en-US" sz="2100" dirty="0">
                <a:solidFill>
                  <a:schemeClr val="tx1"/>
                </a:solidFill>
                <a:latin typeface="Verdana" panose="020B0604030504040204" pitchFamily="34" charset="0"/>
                <a:hlinkClick r:id="rId2"/>
              </a:rPr>
              <a:t>NWSSPSLE.Foundation@wales.nhs.uk</a:t>
            </a:r>
            <a:r>
              <a:rPr lang="en-US" sz="2100" dirty="0">
                <a:solidFill>
                  <a:schemeClr val="tx1"/>
                </a:solidFill>
                <a:latin typeface="Verdana" panose="020B0604030504040204" pitchFamily="34" charset="0"/>
              </a:rPr>
              <a:t> if you have any employment related questions, such as; </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panose="020B0604030504040204" pitchFamily="34" charset="0"/>
              </a:rPr>
              <a:t>Pay</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panose="020B0604030504040204" pitchFamily="34" charset="0"/>
              </a:rPr>
              <a:t>Travel expenses</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panose="020B0604030504040204" pitchFamily="34" charset="0"/>
              </a:rPr>
              <a:t>Contracts / proof of </a:t>
            </a:r>
            <a:r>
              <a:rPr lang="en-US" sz="2100" dirty="0" err="1">
                <a:solidFill>
                  <a:schemeClr val="tx1"/>
                </a:solidFill>
                <a:latin typeface="Verdana" panose="020B0604030504040204" pitchFamily="34" charset="0"/>
              </a:rPr>
              <a:t>programme</a:t>
            </a:r>
            <a:r>
              <a:rPr lang="en-US" sz="2100" dirty="0">
                <a:solidFill>
                  <a:schemeClr val="tx1"/>
                </a:solidFill>
                <a:latin typeface="Verdana" panose="020B0604030504040204" pitchFamily="34" charset="0"/>
              </a:rPr>
              <a:t> allocation</a:t>
            </a:r>
          </a:p>
          <a:p>
            <a:pPr marL="285750" indent="-285750">
              <a:lnSpc>
                <a:spcPct val="115000"/>
              </a:lnSpc>
              <a:spcAft>
                <a:spcPts val="1000"/>
              </a:spcAft>
              <a:buFont typeface="Arial" panose="020B0604020202020204" pitchFamily="34" charset="0"/>
              <a:buChar char="•"/>
            </a:pPr>
            <a:r>
              <a:rPr lang="en-US" sz="2100" dirty="0">
                <a:solidFill>
                  <a:schemeClr val="tx1"/>
                </a:solidFill>
                <a:latin typeface="Verdana" panose="020B0604030504040204" pitchFamily="34" charset="0"/>
              </a:rPr>
              <a:t>Banding queries and </a:t>
            </a:r>
            <a:r>
              <a:rPr lang="en-US" sz="2100" dirty="0" err="1">
                <a:solidFill>
                  <a:schemeClr val="tx1"/>
                </a:solidFill>
                <a:latin typeface="Verdana" panose="020B0604030504040204" pitchFamily="34" charset="0"/>
              </a:rPr>
              <a:t>rotas</a:t>
            </a:r>
            <a:r>
              <a:rPr lang="en-US" sz="2100" dirty="0">
                <a:solidFill>
                  <a:schemeClr val="tx1"/>
                </a:solidFill>
                <a:latin typeface="Verdana" panose="020B0604030504040204" pitchFamily="34" charset="0"/>
              </a:rPr>
              <a:t> (although these would usually be dealt with in conjunction with the LHB)</a:t>
            </a:r>
            <a:endParaRPr lang="en-GB" sz="2100" dirty="0">
              <a:solidFill>
                <a:schemeClr val="tx1"/>
              </a:solidFill>
              <a:latin typeface="Verdana" panose="020B0604030504040204" pitchFamily="34" charset="0"/>
            </a:endParaRPr>
          </a:p>
          <a:p>
            <a:endParaRPr lang="en-GB" dirty="0"/>
          </a:p>
        </p:txBody>
      </p:sp>
    </p:spTree>
    <p:extLst>
      <p:ext uri="{BB962C8B-B14F-4D97-AF65-F5344CB8AC3E}">
        <p14:creationId xmlns:p14="http://schemas.microsoft.com/office/powerpoint/2010/main" val="815724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06092-CEED-47DD-ADE6-C45716EA4C2E}"/>
              </a:ext>
            </a:extLst>
          </p:cNvPr>
          <p:cNvSpPr>
            <a:spLocks noGrp="1"/>
          </p:cNvSpPr>
          <p:nvPr>
            <p:ph type="title"/>
          </p:nvPr>
        </p:nvSpPr>
        <p:spPr>
          <a:xfrm>
            <a:off x="955498" y="503434"/>
            <a:ext cx="10398302" cy="1236265"/>
          </a:xfrm>
        </p:spPr>
        <p:txBody>
          <a:bodyPr>
            <a:normAutofit fontScale="90000"/>
          </a:bodyPr>
          <a:lstStyle/>
          <a:p>
            <a:pPr>
              <a:lnSpc>
                <a:spcPct val="115000"/>
              </a:lnSpc>
              <a:spcAft>
                <a:spcPts val="1000"/>
              </a:spcAft>
            </a:pPr>
            <a:r>
              <a:rPr lang="en-US" sz="2400" b="1" dirty="0" err="1">
                <a:effectLst/>
                <a:latin typeface="Verdana" panose="020B0604030504040204" pitchFamily="34" charset="0"/>
                <a:ea typeface="Times New Roman" panose="02020603050405020304" pitchFamily="18" charset="0"/>
                <a:cs typeface="Times New Roman" panose="02020603050405020304" pitchFamily="18" charset="0"/>
              </a:rPr>
              <a:t>Cyfarwyddwyr</a:t>
            </a:r>
            <a:r>
              <a:rPr lang="en-US" sz="24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400" b="1" dirty="0" err="1">
                <a:effectLst/>
                <a:latin typeface="Verdana" panose="020B0604030504040204" pitchFamily="34" charset="0"/>
                <a:ea typeface="Times New Roman" panose="02020603050405020304" pitchFamily="18" charset="0"/>
                <a:cs typeface="Times New Roman" panose="02020603050405020304" pitchFamily="18" charset="0"/>
              </a:rPr>
              <a:t>Rhaglen</a:t>
            </a:r>
            <a:r>
              <a:rPr lang="en-US" sz="2400" b="1" dirty="0">
                <a:effectLst/>
                <a:latin typeface="Verdana" panose="020B0604030504040204" pitchFamily="34" charset="0"/>
                <a:ea typeface="Times New Roman" panose="02020603050405020304" pitchFamily="18" charset="0"/>
                <a:cs typeface="Times New Roman" panose="02020603050405020304" pitchFamily="18" charset="0"/>
              </a:rPr>
              <a:t> Sylfaen (FPD) a </a:t>
            </a:r>
            <a:r>
              <a:rPr lang="en-US" sz="2400" b="1" dirty="0" err="1">
                <a:effectLst/>
                <a:latin typeface="Verdana" panose="020B0604030504040204" pitchFamily="34" charset="0"/>
                <a:ea typeface="Times New Roman" panose="02020603050405020304" pitchFamily="18" charset="0"/>
                <a:cs typeface="Times New Roman" panose="02020603050405020304" pitchFamily="18" charset="0"/>
              </a:rPr>
              <a:t>Gweinyddwyr</a:t>
            </a:r>
            <a:r>
              <a:rPr lang="en-US" sz="2400" b="1" dirty="0">
                <a:effectLst/>
                <a:latin typeface="Verdana" panose="020B0604030504040204" pitchFamily="34" charset="0"/>
                <a:ea typeface="Times New Roman" panose="02020603050405020304" pitchFamily="18" charset="0"/>
                <a:cs typeface="Times New Roman" panose="02020603050405020304" pitchFamily="18" charset="0"/>
              </a:rPr>
              <a:t> Sylfaen(FA) </a:t>
            </a:r>
            <a:br>
              <a:rPr lang="en-US" sz="24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4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Programme Directors (FPD) and Foundation Administrators (FA)</a:t>
            </a:r>
            <a:br>
              <a:rPr lang="en-US" sz="2400" b="1" dirty="0">
                <a:effectLst/>
                <a:latin typeface="Verdana" panose="020B0604030504040204" pitchFamily="34" charset="0"/>
                <a:ea typeface="Times New Roman" panose="02020603050405020304" pitchFamily="18" charset="0"/>
                <a:cs typeface="Times New Roman" panose="02020603050405020304" pitchFamily="18" charset="0"/>
              </a:rPr>
            </a:br>
            <a:endParaRPr lang="en-GB" sz="2400" dirty="0"/>
          </a:p>
        </p:txBody>
      </p:sp>
      <p:sp>
        <p:nvSpPr>
          <p:cNvPr id="3" name="Content Placeholder 2">
            <a:extLst>
              <a:ext uri="{FF2B5EF4-FFF2-40B4-BE49-F238E27FC236}">
                <a16:creationId xmlns:a16="http://schemas.microsoft.com/office/drawing/2014/main" id="{2837A8BF-A6E1-43EE-982A-DF28D9816CCC}"/>
              </a:ext>
            </a:extLst>
          </p:cNvPr>
          <p:cNvSpPr>
            <a:spLocks noGrp="1"/>
          </p:cNvSpPr>
          <p:nvPr>
            <p:ph idx="1"/>
          </p:nvPr>
        </p:nvSpPr>
        <p:spPr>
          <a:xfrm>
            <a:off x="838200" y="1739700"/>
            <a:ext cx="10515600" cy="2908500"/>
          </a:xfrm>
        </p:spPr>
        <p:txBody>
          <a:bodyPr/>
          <a:lstStyle/>
          <a:p>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In addition to the Foundation School team there are Foundation Programme Directors (FPDs) based in the hospitals across Wales, and each FPD is assisted by a Foundation Administrator.  The FPD and FA can usually be found in the local postgraduate </a:t>
            </a:r>
            <a:r>
              <a:rPr lang="en-US" sz="18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centre</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
            </a:r>
          </a:p>
          <a:p>
            <a:endPar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FPDs responsibility is to ensure that a quality </a:t>
            </a:r>
            <a:r>
              <a:rPr lang="en-US" sz="1800" dirty="0" err="1">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programme</a:t>
            </a: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 is being delivered and that each trainee doctor is adequately supervised throughout their training.  </a:t>
            </a:r>
          </a:p>
          <a:p>
            <a:endPar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endParaRPr>
          </a:p>
          <a:p>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FPD may also provide additional support if required.</a:t>
            </a:r>
            <a:br>
              <a:rPr lang="en-GB"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Tree>
    <p:extLst>
      <p:ext uri="{BB962C8B-B14F-4D97-AF65-F5344CB8AC3E}">
        <p14:creationId xmlns:p14="http://schemas.microsoft.com/office/powerpoint/2010/main" val="1845934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58F64-3456-4367-B6F1-ADD644D08E9E}"/>
              </a:ext>
            </a:extLst>
          </p:cNvPr>
          <p:cNvSpPr>
            <a:spLocks noGrp="1"/>
          </p:cNvSpPr>
          <p:nvPr>
            <p:ph type="title"/>
          </p:nvPr>
        </p:nvSpPr>
        <p:spPr>
          <a:xfrm>
            <a:off x="838200" y="152400"/>
            <a:ext cx="10429876" cy="973138"/>
          </a:xfrm>
        </p:spPr>
        <p:txBody>
          <a:bodyPr>
            <a:normAutofit/>
          </a:bodyPr>
          <a:lstStyle/>
          <a:p>
            <a:r>
              <a:rPr lang="en-GB" sz="2800" dirty="0" err="1"/>
              <a:t>Sefydlu</a:t>
            </a:r>
            <a:r>
              <a:rPr lang="en-GB" sz="2800" dirty="0"/>
              <a:t> </a:t>
            </a:r>
            <a:r>
              <a:rPr lang="en-GB" sz="2800" dirty="0" err="1"/>
              <a:t>Rhaglen</a:t>
            </a:r>
            <a:r>
              <a:rPr lang="en-GB" sz="2800" dirty="0"/>
              <a:t> Sylfaen (FPD) a </a:t>
            </a:r>
            <a:r>
              <a:rPr lang="en-GB" sz="2800" dirty="0" err="1"/>
              <a:t>Gweinyddwyr</a:t>
            </a:r>
            <a:r>
              <a:rPr lang="en-GB" sz="2800" dirty="0"/>
              <a:t> Sylfaen (FA)</a:t>
            </a:r>
            <a:br>
              <a:rPr lang="en-GB" sz="2800" dirty="0"/>
            </a:br>
            <a:r>
              <a:rPr lang="en-GB" sz="2800" dirty="0">
                <a:solidFill>
                  <a:schemeClr val="accent5"/>
                </a:solidFill>
              </a:rPr>
              <a:t>Foundation Programme Directors &amp; administrators </a:t>
            </a:r>
          </a:p>
        </p:txBody>
      </p:sp>
      <p:graphicFrame>
        <p:nvGraphicFramePr>
          <p:cNvPr id="12" name="Content Placeholder 11">
            <a:extLst>
              <a:ext uri="{FF2B5EF4-FFF2-40B4-BE49-F238E27FC236}">
                <a16:creationId xmlns:a16="http://schemas.microsoft.com/office/drawing/2014/main" id="{4A4A1990-08DE-4EE4-B2B5-1FF9F9B4CA55}"/>
              </a:ext>
            </a:extLst>
          </p:cNvPr>
          <p:cNvGraphicFramePr>
            <a:graphicFrameLocks noGrp="1"/>
          </p:cNvGraphicFramePr>
          <p:nvPr>
            <p:ph idx="1"/>
            <p:extLst>
              <p:ext uri="{D42A27DB-BD31-4B8C-83A1-F6EECF244321}">
                <p14:modId xmlns:p14="http://schemas.microsoft.com/office/powerpoint/2010/main" val="1272014488"/>
              </p:ext>
            </p:extLst>
          </p:nvPr>
        </p:nvGraphicFramePr>
        <p:xfrm>
          <a:off x="838199" y="978694"/>
          <a:ext cx="9384588" cy="4620726"/>
        </p:xfrm>
        <a:graphic>
          <a:graphicData uri="http://schemas.openxmlformats.org/drawingml/2006/table">
            <a:tbl>
              <a:tblPr>
                <a:tableStyleId>{284E427A-3D55-4303-BF80-6455036E1DE7}</a:tableStyleId>
              </a:tblPr>
              <a:tblGrid>
                <a:gridCol w="3912696">
                  <a:extLst>
                    <a:ext uri="{9D8B030D-6E8A-4147-A177-3AD203B41FA5}">
                      <a16:colId xmlns:a16="http://schemas.microsoft.com/office/drawing/2014/main" val="434625892"/>
                    </a:ext>
                  </a:extLst>
                </a:gridCol>
                <a:gridCol w="2912458">
                  <a:extLst>
                    <a:ext uri="{9D8B030D-6E8A-4147-A177-3AD203B41FA5}">
                      <a16:colId xmlns:a16="http://schemas.microsoft.com/office/drawing/2014/main" val="2773083872"/>
                    </a:ext>
                  </a:extLst>
                </a:gridCol>
                <a:gridCol w="2559434">
                  <a:extLst>
                    <a:ext uri="{9D8B030D-6E8A-4147-A177-3AD203B41FA5}">
                      <a16:colId xmlns:a16="http://schemas.microsoft.com/office/drawing/2014/main" val="1841419187"/>
                    </a:ext>
                  </a:extLst>
                </a:gridCol>
              </a:tblGrid>
              <a:tr h="278710">
                <a:tc>
                  <a:txBody>
                    <a:bodyPr/>
                    <a:lstStyle/>
                    <a:p>
                      <a:pPr algn="ctr" rtl="0" fontAlgn="ctr"/>
                      <a:r>
                        <a:rPr lang="en-GB" sz="1400" b="1" u="none" strike="noStrike" dirty="0">
                          <a:solidFill>
                            <a:schemeClr val="tx1"/>
                          </a:solidFill>
                          <a:effectLst/>
                        </a:rPr>
                        <a:t>Location</a:t>
                      </a:r>
                      <a:endParaRPr lang="en-GB" sz="1400" b="1" i="0" u="none" strike="noStrike" dirty="0">
                        <a:solidFill>
                          <a:schemeClr val="tx1"/>
                        </a:solidFill>
                        <a:effectLst/>
                        <a:latin typeface="Calibri" panose="020F0502020204030204" pitchFamily="34" charset="0"/>
                      </a:endParaRPr>
                    </a:p>
                  </a:txBody>
                  <a:tcPr marL="6350" marR="6350" marT="6350" marB="0" anchor="ctr"/>
                </a:tc>
                <a:tc>
                  <a:txBody>
                    <a:bodyPr/>
                    <a:lstStyle/>
                    <a:p>
                      <a:pPr algn="ctr" rtl="0" fontAlgn="ctr"/>
                      <a:r>
                        <a:rPr lang="en-GB" sz="1400" b="1" u="none" strike="noStrike" dirty="0">
                          <a:solidFill>
                            <a:schemeClr val="tx1"/>
                          </a:solidFill>
                          <a:effectLst/>
                        </a:rPr>
                        <a:t>Foundation Programme Director</a:t>
                      </a:r>
                      <a:endParaRPr lang="en-GB" sz="1400" b="1" i="0" u="none" strike="noStrike" dirty="0">
                        <a:solidFill>
                          <a:schemeClr val="tx1"/>
                        </a:solidFill>
                        <a:effectLst/>
                        <a:latin typeface="Calibri" panose="020F0502020204030204" pitchFamily="34" charset="0"/>
                      </a:endParaRPr>
                    </a:p>
                  </a:txBody>
                  <a:tcPr marL="6350" marR="6350" marT="6350" marB="0" anchor="ctr"/>
                </a:tc>
                <a:tc>
                  <a:txBody>
                    <a:bodyPr/>
                    <a:lstStyle/>
                    <a:p>
                      <a:pPr algn="ctr" rtl="0" fontAlgn="ctr"/>
                      <a:r>
                        <a:rPr lang="en-GB" sz="1400" b="1" u="none" strike="noStrike" dirty="0">
                          <a:solidFill>
                            <a:schemeClr val="tx1"/>
                          </a:solidFill>
                          <a:effectLst/>
                        </a:rPr>
                        <a:t>Foundation Administrator </a:t>
                      </a:r>
                      <a:endParaRPr lang="en-GB" sz="1400" b="1" i="0" u="none" strike="noStrike" dirty="0">
                        <a:solidFill>
                          <a:schemeClr val="tx1"/>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181226400"/>
                  </a:ext>
                </a:extLst>
              </a:tr>
              <a:tr h="271376">
                <a:tc>
                  <a:txBody>
                    <a:bodyPr/>
                    <a:lstStyle/>
                    <a:p>
                      <a:pPr algn="just" rtl="0" fontAlgn="ctr"/>
                      <a:r>
                        <a:rPr lang="en-GB" sz="1400" u="none" strike="noStrike" dirty="0">
                          <a:effectLst/>
                        </a:rPr>
                        <a:t>Princess of Wales Hospital, Bridgend</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Dr </a:t>
                      </a:r>
                      <a:r>
                        <a:rPr lang="en-GB" sz="1400" u="none" strike="noStrike" dirty="0" err="1">
                          <a:effectLst/>
                        </a:rPr>
                        <a:t>Gwylim</a:t>
                      </a:r>
                      <a:r>
                        <a:rPr lang="en-GB" sz="1400" u="none" strike="noStrike" dirty="0">
                          <a:effectLst/>
                        </a:rPr>
                        <a:t> McMillan</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Anna Johnson / Claire Laidler </a:t>
                      </a:r>
                      <a:endParaRPr lang="en-GB"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615062195"/>
                  </a:ext>
                </a:extLst>
              </a:tr>
              <a:tr h="271376">
                <a:tc>
                  <a:txBody>
                    <a:bodyPr/>
                    <a:lstStyle/>
                    <a:p>
                      <a:pPr algn="just" rtl="0" fontAlgn="ctr"/>
                      <a:r>
                        <a:rPr lang="en-GB" sz="1400" u="none" strike="noStrike" dirty="0">
                          <a:effectLst/>
                        </a:rPr>
                        <a:t>Morriston Hospital, Swansea</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Dr Ritu Nirula</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Ben Sillman / Sarah Morris </a:t>
                      </a:r>
                      <a:endParaRPr lang="en-GB"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868897706"/>
                  </a:ext>
                </a:extLst>
              </a:tr>
              <a:tr h="271376">
                <a:tc>
                  <a:txBody>
                    <a:bodyPr/>
                    <a:lstStyle/>
                    <a:p>
                      <a:pPr algn="just" rtl="0" fontAlgn="ctr"/>
                      <a:r>
                        <a:rPr lang="en-GB" sz="1400" u="none" strike="noStrike" dirty="0">
                          <a:effectLst/>
                        </a:rPr>
                        <a:t>Singleton Hospital</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Dr Rhodri Edwards</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Bethany Jones</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690626272"/>
                  </a:ext>
                </a:extLst>
              </a:tr>
              <a:tr h="271376">
                <a:tc>
                  <a:txBody>
                    <a:bodyPr/>
                    <a:lstStyle/>
                    <a:p>
                      <a:pPr algn="just" rtl="0" fontAlgn="ctr"/>
                      <a:r>
                        <a:rPr lang="en-GB" sz="1400" u="none" strike="noStrike" dirty="0">
                          <a:effectLst/>
                        </a:rPr>
                        <a:t>Royal Gwent / The Grange Hospital, Newport</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Dr Ashok Vaghela</a:t>
                      </a:r>
                      <a:endParaRPr lang="en-GB" sz="1400" b="0" i="0" u="none" strike="noStrike" dirty="0">
                        <a:solidFill>
                          <a:srgbClr val="000000"/>
                        </a:solidFill>
                        <a:effectLst/>
                        <a:latin typeface="Calibri" panose="020F0502020204030204" pitchFamily="34" charset="0"/>
                      </a:endParaRPr>
                    </a:p>
                  </a:txBody>
                  <a:tcPr marL="6350" marR="6350" marT="6350" marB="0" anchor="ctr"/>
                </a:tc>
                <a:tc rowSpan="2">
                  <a:txBody>
                    <a:bodyPr/>
                    <a:lstStyle/>
                    <a:p>
                      <a:pPr algn="just" rtl="0" fontAlgn="ctr"/>
                      <a:r>
                        <a:rPr lang="en-GB" sz="1400" u="none" strike="noStrike">
                          <a:effectLst/>
                        </a:rPr>
                        <a:t>Caroline Newman</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527626544"/>
                  </a:ext>
                </a:extLst>
              </a:tr>
              <a:tr h="271376">
                <a:tc>
                  <a:txBody>
                    <a:bodyPr/>
                    <a:lstStyle/>
                    <a:p>
                      <a:pPr algn="just" rtl="0" fontAlgn="ctr"/>
                      <a:r>
                        <a:rPr lang="en-GB" sz="1400" u="none" strike="noStrike">
                          <a:effectLst/>
                        </a:rPr>
                        <a:t>Nevill Hall Hospital, Abergavenny</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Dr Helen Fowles</a:t>
                      </a:r>
                      <a:endParaRPr lang="en-GB" sz="1400" b="0" i="0" u="none" strike="noStrike" dirty="0">
                        <a:solidFill>
                          <a:srgbClr val="000000"/>
                        </a:solidFill>
                        <a:effectLst/>
                        <a:latin typeface="Calibri" panose="020F0502020204030204" pitchFamily="34" charset="0"/>
                      </a:endParaRPr>
                    </a:p>
                  </a:txBody>
                  <a:tcPr marL="6350" marR="6350" marT="6350" marB="0" anchor="ctr"/>
                </a:tc>
                <a:tc vMerge="1">
                  <a:txBody>
                    <a:bodyPr/>
                    <a:lstStyle/>
                    <a:p>
                      <a:endParaRPr lang="en-GB"/>
                    </a:p>
                  </a:txBody>
                  <a:tcPr/>
                </a:tc>
                <a:extLst>
                  <a:ext uri="{0D108BD9-81ED-4DB2-BD59-A6C34878D82A}">
                    <a16:rowId xmlns:a16="http://schemas.microsoft.com/office/drawing/2014/main" val="2122015819"/>
                  </a:ext>
                </a:extLst>
              </a:tr>
              <a:tr h="271376">
                <a:tc>
                  <a:txBody>
                    <a:bodyPr/>
                    <a:lstStyle/>
                    <a:p>
                      <a:pPr algn="just" rtl="0" fontAlgn="ctr"/>
                      <a:r>
                        <a:rPr lang="en-GB" sz="1400" u="none" strike="noStrike">
                          <a:effectLst/>
                        </a:rPr>
                        <a:t>Glan Clwd Hospital, Rhyl, </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Lee Wisby</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Elaine Hughes</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733266699"/>
                  </a:ext>
                </a:extLst>
              </a:tr>
              <a:tr h="271376">
                <a:tc>
                  <a:txBody>
                    <a:bodyPr/>
                    <a:lstStyle/>
                    <a:p>
                      <a:pPr algn="just" rtl="0" fontAlgn="ctr"/>
                      <a:r>
                        <a:rPr lang="en-GB" sz="1400" u="none" strike="noStrike" dirty="0">
                          <a:effectLst/>
                        </a:rPr>
                        <a:t>Wrexham Maelor Hospital, Wrexham</a:t>
                      </a:r>
                      <a:endParaRPr lang="en-GB" sz="14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Artur Abelian</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Kieran Owen </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967632117"/>
                  </a:ext>
                </a:extLst>
              </a:tr>
              <a:tr h="271376">
                <a:tc>
                  <a:txBody>
                    <a:bodyPr/>
                    <a:lstStyle/>
                    <a:p>
                      <a:pPr algn="just" rtl="0" fontAlgn="ctr"/>
                      <a:r>
                        <a:rPr lang="en-GB" sz="1400" u="none" strike="noStrike">
                          <a:effectLst/>
                        </a:rPr>
                        <a:t>Ysbyty Gwynedd, Bangor</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Ushan Andrady </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Myfanwy Roberts</a:t>
                      </a:r>
                      <a:endParaRPr lang="en-GB"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77272285"/>
                  </a:ext>
                </a:extLst>
              </a:tr>
              <a:tr h="271376">
                <a:tc>
                  <a:txBody>
                    <a:bodyPr/>
                    <a:lstStyle/>
                    <a:p>
                      <a:pPr algn="just" rtl="0" fontAlgn="ctr"/>
                      <a:r>
                        <a:rPr lang="en-GB" sz="1400" u="none" strike="noStrike">
                          <a:effectLst/>
                        </a:rPr>
                        <a:t>University Hospital of Wales, Cardiff</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Karl Davis</a:t>
                      </a:r>
                      <a:endParaRPr lang="en-GB" sz="1400" b="0" i="0" u="none" strike="noStrike">
                        <a:solidFill>
                          <a:srgbClr val="000000"/>
                        </a:solidFill>
                        <a:effectLst/>
                        <a:latin typeface="Calibri" panose="020F0502020204030204" pitchFamily="34" charset="0"/>
                      </a:endParaRPr>
                    </a:p>
                  </a:txBody>
                  <a:tcPr marL="6350" marR="6350" marT="6350" marB="0" anchor="ctr"/>
                </a:tc>
                <a:tc rowSpan="2">
                  <a:txBody>
                    <a:bodyPr/>
                    <a:lstStyle/>
                    <a:p>
                      <a:pPr algn="just" rtl="0" fontAlgn="ctr"/>
                      <a:r>
                        <a:rPr lang="en-GB" sz="1400" u="none" strike="noStrike">
                          <a:effectLst/>
                        </a:rPr>
                        <a:t>Sharon Goodwin</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380927118"/>
                  </a:ext>
                </a:extLst>
              </a:tr>
              <a:tr h="271376">
                <a:tc>
                  <a:txBody>
                    <a:bodyPr/>
                    <a:lstStyle/>
                    <a:p>
                      <a:pPr algn="just" rtl="0" fontAlgn="ctr"/>
                      <a:r>
                        <a:rPr lang="en-GB" sz="1400" u="none" strike="noStrike">
                          <a:effectLst/>
                        </a:rPr>
                        <a:t>University Hospital of Wales, Cardiff</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David Owens</a:t>
                      </a:r>
                      <a:endParaRPr lang="en-GB" sz="1400" b="0" i="0" u="none" strike="noStrike">
                        <a:solidFill>
                          <a:srgbClr val="000000"/>
                        </a:solidFill>
                        <a:effectLst/>
                        <a:latin typeface="Calibri" panose="020F0502020204030204" pitchFamily="34" charset="0"/>
                      </a:endParaRPr>
                    </a:p>
                  </a:txBody>
                  <a:tcPr marL="6350" marR="6350" marT="6350" marB="0" anchor="ctr"/>
                </a:tc>
                <a:tc vMerge="1">
                  <a:txBody>
                    <a:bodyPr/>
                    <a:lstStyle/>
                    <a:p>
                      <a:endParaRPr lang="en-GB"/>
                    </a:p>
                  </a:txBody>
                  <a:tcPr/>
                </a:tc>
                <a:extLst>
                  <a:ext uri="{0D108BD9-81ED-4DB2-BD59-A6C34878D82A}">
                    <a16:rowId xmlns:a16="http://schemas.microsoft.com/office/drawing/2014/main" val="945189853"/>
                  </a:ext>
                </a:extLst>
              </a:tr>
              <a:tr h="271376">
                <a:tc>
                  <a:txBody>
                    <a:bodyPr/>
                    <a:lstStyle/>
                    <a:p>
                      <a:pPr algn="just" rtl="0" fontAlgn="ctr"/>
                      <a:r>
                        <a:rPr lang="en-GB" sz="1400" u="none" strike="noStrike">
                          <a:effectLst/>
                        </a:rPr>
                        <a:t>Royal Glamorgan Hospital, Llantrisant </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David Samuel</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Tania Williams</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085533125"/>
                  </a:ext>
                </a:extLst>
              </a:tr>
              <a:tr h="271376">
                <a:tc>
                  <a:txBody>
                    <a:bodyPr/>
                    <a:lstStyle/>
                    <a:p>
                      <a:pPr algn="just" rtl="0" fontAlgn="ctr"/>
                      <a:r>
                        <a:rPr lang="en-GB" sz="1400" u="none" strike="noStrike">
                          <a:effectLst/>
                        </a:rPr>
                        <a:t>Prince Charles Hospital, Merthyr Tydfil</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Esyld Watson</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Christine Hughes</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729043508"/>
                  </a:ext>
                </a:extLst>
              </a:tr>
              <a:tr h="271376">
                <a:tc>
                  <a:txBody>
                    <a:bodyPr/>
                    <a:lstStyle/>
                    <a:p>
                      <a:pPr algn="just" rtl="0" fontAlgn="ctr"/>
                      <a:r>
                        <a:rPr lang="en-GB" sz="1400" u="none" strike="noStrike">
                          <a:effectLst/>
                        </a:rPr>
                        <a:t>Glangwili Hospital, Carmarthen</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Chris Horn</a:t>
                      </a:r>
                      <a:endParaRPr lang="en-GB" sz="1400" b="0" i="0" u="none" strike="noStrike">
                        <a:solidFill>
                          <a:srgbClr val="000000"/>
                        </a:solidFill>
                        <a:effectLst/>
                        <a:latin typeface="Calibri" panose="020F0502020204030204" pitchFamily="34" charset="0"/>
                      </a:endParaRPr>
                    </a:p>
                  </a:txBody>
                  <a:tcPr marL="6350" marR="6350" marT="6350" marB="0" anchor="ctr"/>
                </a:tc>
                <a:tc rowSpan="2">
                  <a:txBody>
                    <a:bodyPr/>
                    <a:lstStyle/>
                    <a:p>
                      <a:pPr algn="just" rtl="0" fontAlgn="ctr"/>
                      <a:r>
                        <a:rPr lang="en-GB" sz="1400" u="none" strike="noStrike">
                          <a:effectLst/>
                        </a:rPr>
                        <a:t>Kerry Rees / Rhiannon Taylor</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752647720"/>
                  </a:ext>
                </a:extLst>
              </a:tr>
              <a:tr h="271376">
                <a:tc>
                  <a:txBody>
                    <a:bodyPr/>
                    <a:lstStyle/>
                    <a:p>
                      <a:pPr algn="just" rtl="0" fontAlgn="ctr"/>
                      <a:r>
                        <a:rPr lang="en-GB" sz="1400" u="none" strike="noStrike">
                          <a:effectLst/>
                        </a:rPr>
                        <a:t>Prince Philip Hospital, Llanelli</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Jonathan Morris</a:t>
                      </a:r>
                      <a:endParaRPr lang="en-GB" sz="1400" b="0" i="0" u="none" strike="noStrike">
                        <a:solidFill>
                          <a:srgbClr val="000000"/>
                        </a:solidFill>
                        <a:effectLst/>
                        <a:latin typeface="Calibri" panose="020F0502020204030204" pitchFamily="34" charset="0"/>
                      </a:endParaRPr>
                    </a:p>
                  </a:txBody>
                  <a:tcPr marL="6350" marR="6350" marT="6350" marB="0" anchor="ctr"/>
                </a:tc>
                <a:tc vMerge="1">
                  <a:txBody>
                    <a:bodyPr/>
                    <a:lstStyle/>
                    <a:p>
                      <a:endParaRPr lang="en-GB"/>
                    </a:p>
                  </a:txBody>
                  <a:tcPr/>
                </a:tc>
                <a:extLst>
                  <a:ext uri="{0D108BD9-81ED-4DB2-BD59-A6C34878D82A}">
                    <a16:rowId xmlns:a16="http://schemas.microsoft.com/office/drawing/2014/main" val="3533692071"/>
                  </a:ext>
                </a:extLst>
              </a:tr>
              <a:tr h="271376">
                <a:tc>
                  <a:txBody>
                    <a:bodyPr/>
                    <a:lstStyle/>
                    <a:p>
                      <a:pPr algn="just" rtl="0" fontAlgn="ctr"/>
                      <a:r>
                        <a:rPr lang="en-GB" sz="1400" u="none" strike="noStrike">
                          <a:effectLst/>
                        </a:rPr>
                        <a:t>Bronglais General, Aberystwyth</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Yousaf Khan</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Shelley Williams</a:t>
                      </a:r>
                      <a:endParaRPr lang="en-GB" sz="14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734788227"/>
                  </a:ext>
                </a:extLst>
              </a:tr>
              <a:tr h="271376">
                <a:tc>
                  <a:txBody>
                    <a:bodyPr/>
                    <a:lstStyle/>
                    <a:p>
                      <a:pPr algn="just" rtl="0" fontAlgn="ctr"/>
                      <a:r>
                        <a:rPr lang="en-GB" sz="1400" u="none" strike="noStrike">
                          <a:effectLst/>
                        </a:rPr>
                        <a:t>Withybush General, Haverfordwest</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a:effectLst/>
                        </a:rPr>
                        <a:t>Dr Antony Mathew</a:t>
                      </a:r>
                      <a:endParaRPr lang="en-GB" sz="1400" b="0" i="0" u="none" strike="noStrike">
                        <a:solidFill>
                          <a:srgbClr val="000000"/>
                        </a:solidFill>
                        <a:effectLst/>
                        <a:latin typeface="Calibri" panose="020F0502020204030204" pitchFamily="34" charset="0"/>
                      </a:endParaRPr>
                    </a:p>
                  </a:txBody>
                  <a:tcPr marL="6350" marR="6350" marT="6350" marB="0" anchor="ctr"/>
                </a:tc>
                <a:tc>
                  <a:txBody>
                    <a:bodyPr/>
                    <a:lstStyle/>
                    <a:p>
                      <a:pPr algn="just" rtl="0" fontAlgn="ctr"/>
                      <a:r>
                        <a:rPr lang="en-GB" sz="1400" u="none" strike="noStrike" dirty="0">
                          <a:effectLst/>
                        </a:rPr>
                        <a:t>Louise Owen </a:t>
                      </a:r>
                      <a:endParaRPr lang="en-GB" sz="14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741382748"/>
                  </a:ext>
                </a:extLst>
              </a:tr>
            </a:tbl>
          </a:graphicData>
        </a:graphic>
      </p:graphicFrame>
    </p:spTree>
    <p:extLst>
      <p:ext uri="{BB962C8B-B14F-4D97-AF65-F5344CB8AC3E}">
        <p14:creationId xmlns:p14="http://schemas.microsoft.com/office/powerpoint/2010/main" val="3294845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86BEF-F6F9-4263-9AE1-E03E37CFF8C3}"/>
              </a:ext>
            </a:extLst>
          </p:cNvPr>
          <p:cNvSpPr>
            <a:spLocks noGrp="1"/>
          </p:cNvSpPr>
          <p:nvPr>
            <p:ph type="title"/>
          </p:nvPr>
        </p:nvSpPr>
        <p:spPr>
          <a:xfrm>
            <a:off x="628650" y="113017"/>
            <a:ext cx="10515600" cy="1144284"/>
          </a:xfrm>
        </p:spPr>
        <p:txBody>
          <a:bodyPr>
            <a:no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Goruchwyliaeth</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Addysgol</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Chlinigol</a:t>
            </a:r>
            <a:br>
              <a:rPr lang="en-US" sz="2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Educational and Clinical Supervision</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2AE52FB5-B3EF-4060-98FC-5D5740533CD1}"/>
              </a:ext>
            </a:extLst>
          </p:cNvPr>
          <p:cNvSpPr>
            <a:spLocks noGrp="1"/>
          </p:cNvSpPr>
          <p:nvPr>
            <p:ph idx="1"/>
          </p:nvPr>
        </p:nvSpPr>
        <p:spPr>
          <a:xfrm>
            <a:off x="628650" y="977699"/>
            <a:ext cx="10703746" cy="5186795"/>
          </a:xfrm>
        </p:spPr>
        <p:txBody>
          <a:bodyPr>
            <a:normAutofit fontScale="25000" lnSpcReduction="20000"/>
          </a:bodyPr>
          <a:lstStyle/>
          <a:p>
            <a:pPr>
              <a:lnSpc>
                <a:spcPct val="115000"/>
              </a:lnSpc>
              <a:spcAft>
                <a:spcPts val="1000"/>
              </a:spcAft>
            </a:pPr>
            <a:r>
              <a:rPr lang="en-US" sz="7200" dirty="0">
                <a:solidFill>
                  <a:schemeClr val="tx1"/>
                </a:solidFill>
                <a:latin typeface="Verdana" panose="020B0604030504040204" pitchFamily="34" charset="0"/>
              </a:rPr>
              <a:t>You will be assigned to an Educational Supervisor (ES) at the start of the F1 and F2 year.  This person will remain your educational supervisor for the duration of the year, and they will also be your named clinical supervisor for your first 4-month placement.  If you are on a GP LIFT </a:t>
            </a:r>
            <a:r>
              <a:rPr lang="en-US" sz="7200" dirty="0" err="1">
                <a:solidFill>
                  <a:schemeClr val="tx1"/>
                </a:solidFill>
                <a:latin typeface="Verdana" panose="020B0604030504040204" pitchFamily="34" charset="0"/>
              </a:rPr>
              <a:t>programme</a:t>
            </a:r>
            <a:r>
              <a:rPr lang="en-US" sz="7200" dirty="0">
                <a:solidFill>
                  <a:schemeClr val="tx1"/>
                </a:solidFill>
                <a:latin typeface="Verdana" panose="020B0604030504040204" pitchFamily="34" charset="0"/>
              </a:rPr>
              <a:t>, the GP you are assigned to will be your educational supervisor for the year.</a:t>
            </a:r>
            <a:endParaRPr lang="en-GB" sz="7200" dirty="0">
              <a:solidFill>
                <a:schemeClr val="tx1"/>
              </a:solidFill>
              <a:latin typeface="Verdana" panose="020B0604030504040204" pitchFamily="34" charset="0"/>
            </a:endParaRPr>
          </a:p>
          <a:p>
            <a:pPr>
              <a:lnSpc>
                <a:spcPct val="115000"/>
              </a:lnSpc>
              <a:spcAft>
                <a:spcPts val="1000"/>
              </a:spcAft>
            </a:pPr>
            <a:r>
              <a:rPr lang="en-US" sz="7200" dirty="0">
                <a:solidFill>
                  <a:schemeClr val="tx1"/>
                </a:solidFill>
                <a:latin typeface="Verdana" panose="020B0604030504040204" pitchFamily="34" charset="0"/>
              </a:rPr>
              <a:t>When you move onto placements 2 and 3 you will be allocated to a new named Clinical Supervisor (</a:t>
            </a:r>
            <a:r>
              <a:rPr lang="en-US" sz="7200" dirty="0" err="1">
                <a:solidFill>
                  <a:schemeClr val="tx1"/>
                </a:solidFill>
                <a:latin typeface="Verdana" panose="020B0604030504040204" pitchFamily="34" charset="0"/>
              </a:rPr>
              <a:t>nCS</a:t>
            </a:r>
            <a:r>
              <a:rPr lang="en-US" sz="7200" dirty="0">
                <a:solidFill>
                  <a:schemeClr val="tx1"/>
                </a:solidFill>
                <a:latin typeface="Verdana" panose="020B0604030504040204" pitchFamily="34" charset="0"/>
              </a:rPr>
              <a:t>).</a:t>
            </a:r>
            <a:endParaRPr lang="en-GB" sz="7200" dirty="0">
              <a:solidFill>
                <a:schemeClr val="tx1"/>
              </a:solidFill>
              <a:latin typeface="Verdana" panose="020B0604030504040204" pitchFamily="34" charset="0"/>
            </a:endParaRPr>
          </a:p>
          <a:p>
            <a:pPr>
              <a:lnSpc>
                <a:spcPct val="115000"/>
              </a:lnSpc>
              <a:spcAft>
                <a:spcPts val="1000"/>
              </a:spcAft>
            </a:pPr>
            <a:r>
              <a:rPr lang="en-US" sz="7200" dirty="0">
                <a:solidFill>
                  <a:schemeClr val="tx1"/>
                </a:solidFill>
                <a:latin typeface="Verdana" panose="020B0604030504040204" pitchFamily="34" charset="0"/>
              </a:rPr>
              <a:t>You will be expected to meet with your Educational supervisor at the beginning and end of your first 4-month placement and then at the end of placements 2 and 3, as a minimum.  The meeting at the end of placement 3 will be to complete the end of year report.</a:t>
            </a:r>
            <a:endParaRPr lang="en-GB" sz="7200" dirty="0">
              <a:solidFill>
                <a:schemeClr val="tx1"/>
              </a:solidFill>
              <a:latin typeface="Verdana" panose="020B0604030504040204" pitchFamily="34" charset="0"/>
            </a:endParaRPr>
          </a:p>
          <a:p>
            <a:pPr>
              <a:lnSpc>
                <a:spcPct val="115000"/>
              </a:lnSpc>
              <a:spcAft>
                <a:spcPts val="1000"/>
              </a:spcAft>
            </a:pPr>
            <a:r>
              <a:rPr lang="en-US" sz="7200" dirty="0">
                <a:solidFill>
                  <a:schemeClr val="tx1"/>
                </a:solidFill>
                <a:latin typeface="Verdana" panose="020B0604030504040204" pitchFamily="34" charset="0"/>
              </a:rPr>
              <a:t>Your Educational supervisor will liaise with your clinical supervisors throughout the year to review your progress and both will complete summative assessments in the form of Educational supervisor and Clinical supervisor reports.   </a:t>
            </a:r>
            <a:endParaRPr lang="en-GB" sz="7200" dirty="0">
              <a:solidFill>
                <a:schemeClr val="tx1"/>
              </a:solidFill>
              <a:latin typeface="Verdana" panose="020B0604030504040204" pitchFamily="34" charset="0"/>
            </a:endParaRPr>
          </a:p>
          <a:p>
            <a:pPr>
              <a:lnSpc>
                <a:spcPct val="115000"/>
              </a:lnSpc>
              <a:spcAft>
                <a:spcPts val="1000"/>
              </a:spcAft>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br>
              <a:rPr lang="en-US" sz="1800" b="1" dirty="0">
                <a:effectLst/>
                <a:latin typeface="Verdana" panose="020B0604030504040204" pitchFamily="34" charset="0"/>
                <a:ea typeface="Times New Roman" panose="02020603050405020304" pitchFamily="18" charset="0"/>
                <a:cs typeface="Times New Roman" panose="02020603050405020304" pitchFamily="18" charset="0"/>
              </a:rPr>
            </a:b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890586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B6279-967E-4FC9-8CAE-49B519C9B225}"/>
              </a:ext>
            </a:extLst>
          </p:cNvPr>
          <p:cNvSpPr>
            <a:spLocks noGrp="1"/>
          </p:cNvSpPr>
          <p:nvPr>
            <p:ph type="title"/>
          </p:nvPr>
        </p:nvSpPr>
        <p:spPr>
          <a:xfrm>
            <a:off x="838200" y="317270"/>
            <a:ext cx="10515600" cy="1325563"/>
          </a:xfrm>
        </p:spPr>
        <p:txBody>
          <a:bodyPr>
            <a:normAutofit/>
          </a:bodyPr>
          <a:lstStyle/>
          <a:p>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Swyddfa</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2800" b="1" dirty="0" err="1">
                <a:effectLst/>
                <a:latin typeface="Verdana" panose="020B0604030504040204" pitchFamily="34" charset="0"/>
                <a:ea typeface="Times New Roman" panose="02020603050405020304" pitchFamily="18" charset="0"/>
                <a:cs typeface="Times New Roman" panose="02020603050405020304" pitchFamily="18" charset="0"/>
              </a:rPr>
              <a:t>Rhaglen</a:t>
            </a:r>
            <a:r>
              <a:rPr lang="en-US" sz="2800" b="1" dirty="0">
                <a:effectLst/>
                <a:latin typeface="Verdana" panose="020B0604030504040204" pitchFamily="34" charset="0"/>
                <a:ea typeface="Times New Roman" panose="02020603050405020304" pitchFamily="18" charset="0"/>
                <a:cs typeface="Times New Roman" panose="02020603050405020304" pitchFamily="18" charset="0"/>
              </a:rPr>
              <a:t> Sylfaen y DU (UKFPO) </a:t>
            </a:r>
            <a:r>
              <a:rPr lang="en-US" sz="2800" b="1" dirty="0">
                <a:solidFill>
                  <a:schemeClr val="accent5"/>
                </a:solidFill>
                <a:effectLst/>
                <a:latin typeface="Verdana" panose="020B0604030504040204" pitchFamily="34" charset="0"/>
                <a:ea typeface="Times New Roman" panose="02020603050405020304" pitchFamily="18" charset="0"/>
                <a:cs typeface="Times New Roman" panose="02020603050405020304" pitchFamily="18" charset="0"/>
              </a:rPr>
              <a:t>Foundation Programme Office (UKFPO) </a:t>
            </a:r>
            <a:br>
              <a:rPr lang="en-GB" sz="2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A74B500D-CC5E-435C-A001-65EDB2EFF185}"/>
              </a:ext>
            </a:extLst>
          </p:cNvPr>
          <p:cNvSpPr>
            <a:spLocks noGrp="1"/>
          </p:cNvSpPr>
          <p:nvPr>
            <p:ph idx="1"/>
          </p:nvPr>
        </p:nvSpPr>
        <p:spPr>
          <a:xfrm>
            <a:off x="838200" y="1739700"/>
            <a:ext cx="10515600" cy="2822775"/>
          </a:xfrm>
        </p:spPr>
        <p:txBody>
          <a:bodyPr/>
          <a:lstStyle/>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The UKFPO facilitates the operation and continuing development of the Foundation Programme; issues guidance on Foundation training and promotes consistent delivery across the UK.  Along with managing the recruitment process to the Foundation Programme they are also responsible for the development and production of the UK Foundation Programme Curriculum.</a:t>
            </a:r>
          </a:p>
          <a:p>
            <a:pPr>
              <a:lnSpc>
                <a:spcPct val="115000"/>
              </a:lnSpc>
              <a:spcAft>
                <a:spcPts val="1000"/>
              </a:spcAft>
            </a:pPr>
            <a:r>
              <a:rPr lang="en-US" sz="1800" dirty="0">
                <a:solidFill>
                  <a:schemeClr val="tx1"/>
                </a:solidFill>
                <a:effectLst/>
                <a:latin typeface="Verdana" panose="020B0604030504040204" pitchFamily="34" charset="0"/>
                <a:ea typeface="Times New Roman" panose="02020603050405020304" pitchFamily="18" charset="0"/>
                <a:cs typeface="Arial" panose="020B0604020202020204" pitchFamily="34" charset="0"/>
              </a:rPr>
              <a:t>For further information on the UK Foundation Programme office, please visit: </a:t>
            </a:r>
            <a:r>
              <a:rPr lang="en-US" sz="1800" u="sng" dirty="0">
                <a:solidFill>
                  <a:srgbClr val="0000FF"/>
                </a:solidFill>
                <a:effectLst/>
                <a:latin typeface="Verdana" panose="020B0604030504040204" pitchFamily="34" charset="0"/>
                <a:ea typeface="Times New Roman" panose="02020603050405020304" pitchFamily="18" charset="0"/>
                <a:cs typeface="Arial" panose="020B0604020202020204" pitchFamily="34" charset="0"/>
                <a:hlinkClick r:id="rId2"/>
              </a:rPr>
              <a:t>https://foundationprogramme.nhs.uk</a:t>
            </a:r>
            <a:r>
              <a:rPr lang="en-US" sz="1800" dirty="0">
                <a:effectLst/>
                <a:latin typeface="Verdana" panose="020B0604030504040204" pitchFamily="34" charset="0"/>
                <a:ea typeface="Times New Roman" panose="02020603050405020304" pitchFamily="18" charset="0"/>
                <a:cs typeface="Arial" panose="020B0604020202020204" pitchFamily="34" charset="0"/>
              </a:rPr>
              <a:t>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4756626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422D21E9BDBB428F960EBC1CA82305" ma:contentTypeVersion="16" ma:contentTypeDescription="Create a new document." ma:contentTypeScope="" ma:versionID="2dd21666fe6b7a18f61623531de64079">
  <xsd:schema xmlns:xsd="http://www.w3.org/2001/XMLSchema" xmlns:xs="http://www.w3.org/2001/XMLSchema" xmlns:p="http://schemas.microsoft.com/office/2006/metadata/properties" xmlns:ns2="561a6bd4-3cb6-42e7-97bb-d71531c13b70" xmlns:ns3="9b0ca71c-210a-4371-a9c7-9f929c6d7f37" targetNamespace="http://schemas.microsoft.com/office/2006/metadata/properties" ma:root="true" ma:fieldsID="5822c05f5ec607e62e903059a1eb41b8" ns2:_="" ns3:_="">
    <xsd:import namespace="561a6bd4-3cb6-42e7-97bb-d71531c13b70"/>
    <xsd:import namespace="9b0ca71c-210a-4371-a9c7-9f929c6d7f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1a6bd4-3cb6-42e7-97bb-d71531c13b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b0ca71c-210a-4371-a9c7-9f929c6d7f3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e316de71-85ca-4a6a-bc8d-ef97d1b9fb2a}" ma:internalName="TaxCatchAll" ma:showField="CatchAllData" ma:web="9b0ca71c-210a-4371-a9c7-9f929c6d7f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61a6bd4-3cb6-42e7-97bb-d71531c13b70">
      <Terms xmlns="http://schemas.microsoft.com/office/infopath/2007/PartnerControls"/>
    </lcf76f155ced4ddcb4097134ff3c332f>
    <TaxCatchAll xmlns="9b0ca71c-210a-4371-a9c7-9f929c6d7f3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943ED5-E4A3-4EF2-B8A8-D828F54291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1a6bd4-3cb6-42e7-97bb-d71531c13b70"/>
    <ds:schemaRef ds:uri="9b0ca71c-210a-4371-a9c7-9f929c6d7f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D11E7B-0E00-47A4-B204-09D8D620A371}">
  <ds:schemaRefs>
    <ds:schemaRef ds:uri="561a6bd4-3cb6-42e7-97bb-d71531c13b70"/>
    <ds:schemaRef ds:uri="http://purl.org/dc/dcmitype/"/>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9b0ca71c-210a-4371-a9c7-9f929c6d7f37"/>
    <ds:schemaRef ds:uri="http://www.w3.org/XML/1998/namespace"/>
  </ds:schemaRefs>
</ds:datastoreItem>
</file>

<file path=customXml/itemProps3.xml><?xml version="1.0" encoding="utf-8"?>
<ds:datastoreItem xmlns:ds="http://schemas.openxmlformats.org/officeDocument/2006/customXml" ds:itemID="{5FB8AB82-DA9C-47F0-B275-DC2FEBD50A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660</TotalTime>
  <Words>3440</Words>
  <Application>Microsoft Office PowerPoint</Application>
  <PresentationFormat>Widescreen</PresentationFormat>
  <Paragraphs>230</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Calibri Light</vt:lpstr>
      <vt:lpstr>Symbol</vt:lpstr>
      <vt:lpstr>Verdana</vt:lpstr>
      <vt:lpstr>Office Theme</vt:lpstr>
      <vt:lpstr>Acrobat Document</vt:lpstr>
      <vt:lpstr>Canllaw i Feddygon Sylfaen sy’n dechrau ym mis Awst 2022  A guide for Foundation Doctors commencing August 2022 </vt:lpstr>
      <vt:lpstr>Croeso  Welcome </vt:lpstr>
      <vt:lpstr>Pobl hollbwysig   Key people</vt:lpstr>
      <vt:lpstr>Tîm Ysgol Sylfaen Cymru Wales Foundation School Team</vt:lpstr>
      <vt:lpstr>Partneriaeth Cydwasanaethau GIG Cymru (NWSSP) NHS Wales Shared Services Partnership (NWSSP)  </vt:lpstr>
      <vt:lpstr>Cyfarwyddwyr Rhaglen Sylfaen (FPD) a Gweinyddwyr Sylfaen(FA)  Foundation Programme Directors (FPD) and Foundation Administrators (FA) </vt:lpstr>
      <vt:lpstr>Sefydlu Rhaglen Sylfaen (FPD) a Gweinyddwyr Sylfaen (FA) Foundation Programme Directors &amp; administrators </vt:lpstr>
      <vt:lpstr>Goruchwyliaeth Addysgol a Chlinigol Educational and Clinical Supervision </vt:lpstr>
      <vt:lpstr>Swyddfa Rhaglen Sylfaen y DU (UKFPO) Foundation Programme Office (UKFPO)  </vt:lpstr>
      <vt:lpstr>Cwricwlwm Sylfaen Foundation Curriculum </vt:lpstr>
      <vt:lpstr>Portffolio Dysgu Sylfaen (Turas) Foundation Learning Portfolio (Turas) </vt:lpstr>
      <vt:lpstr>e-Ddysgu ar gyfer Gofal Iechyd (eLfH) e-Learning for Healthcare (eLfH)</vt:lpstr>
      <vt:lpstr>Adolygiad Blynyddol o Gynnydd Cymhwysedd(ARCP) Annual Review of Competence Progression (ARCP) </vt:lpstr>
      <vt:lpstr>Rhestr Wirio ARCP The ARCP Checklist</vt:lpstr>
      <vt:lpstr>Ymgysylltu â'r rhaglen Engagement with the programme </vt:lpstr>
      <vt:lpstr>Asesu yn ystod Hyfforddiant Sylfaen Assessment during Foundation Training  </vt:lpstr>
      <vt:lpstr>Digwyddiadau dysgu dan oruchwyliaeth (SLEs) Supervised learning Events (SLEs) </vt:lpstr>
      <vt:lpstr>Asesiad Tîm o Ymddygiad (TAB) Team Assessment of Behaviour (TAB)  </vt:lpstr>
      <vt:lpstr>Grŵp Goruchwylio Lleoliadau (PSG) Placement Supervision Group (PSG) </vt:lpstr>
      <vt:lpstr>Dysgu creiddiol a dysgu nad yw'n greiddiol Core &amp; non core learning </vt:lpstr>
      <vt:lpstr>Amser hunanddatblygu (SDT) Self-development time (SDT) </vt:lpstr>
      <vt:lpstr>Amser hunanddatblygu (parhad) Self development time (continued)</vt:lpstr>
      <vt:lpstr>Myfyrdod Boddhaol/ Naratif Cryno Satisfactory Reflection/ Summary Narrative  </vt:lpstr>
      <vt:lpstr>Asesiad Diogelwch Rhagnodi (PSA) Prescribing Safety Assessment  (PSA)</vt:lpstr>
      <vt:lpstr>Absenoldeb o Hyfforddiant Absence from Training </vt:lpstr>
      <vt:lpstr>Hyfforddiant Llai na Llawn Amser (LTFT) Less than Full Time Training (LTFT)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Tippins (HEIW)</dc:creator>
  <cp:lastModifiedBy>Sarah Edwards (HEIW)</cp:lastModifiedBy>
  <cp:revision>92</cp:revision>
  <dcterms:created xsi:type="dcterms:W3CDTF">2020-07-10T10:43:48Z</dcterms:created>
  <dcterms:modified xsi:type="dcterms:W3CDTF">2022-08-24T09:06:35Z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0x01010013422D21E9BDBB428F960EBC1CA82305</vt:lpwstr>
  </property>
  <property fmtid="{D5CDD505-2E9C-101B-9397-08002B2CF9AE}" pid="3" name="_ExtendedDescription">
    <vt:lpwstr/>
  </property>
  <property fmtid="{D5CDD505-2E9C-101B-9397-08002B2CF9AE}" pid="4" name="MediaServiceImageTags">
    <vt:lpwstr/>
  </property>
</Properties>
</file>