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4"/>
  </p:notesMasterIdLst>
  <p:sldIdLst>
    <p:sldId id="256" r:id="rId5"/>
    <p:sldId id="267" r:id="rId6"/>
    <p:sldId id="291" r:id="rId7"/>
    <p:sldId id="270" r:id="rId8"/>
    <p:sldId id="306" r:id="rId9"/>
    <p:sldId id="268" r:id="rId10"/>
    <p:sldId id="269" r:id="rId11"/>
    <p:sldId id="271" r:id="rId12"/>
    <p:sldId id="272" r:id="rId13"/>
    <p:sldId id="274" r:id="rId14"/>
    <p:sldId id="278" r:id="rId15"/>
    <p:sldId id="276" r:id="rId16"/>
    <p:sldId id="277" r:id="rId17"/>
    <p:sldId id="282" r:id="rId18"/>
    <p:sldId id="295" r:id="rId19"/>
    <p:sldId id="305" r:id="rId20"/>
    <p:sldId id="289" r:id="rId21"/>
    <p:sldId id="294" r:id="rId22"/>
    <p:sldId id="279" r:id="rId23"/>
    <p:sldId id="284" r:id="rId24"/>
    <p:sldId id="285" r:id="rId25"/>
    <p:sldId id="290" r:id="rId26"/>
    <p:sldId id="288" r:id="rId27"/>
    <p:sldId id="280" r:id="rId28"/>
    <p:sldId id="283" r:id="rId29"/>
    <p:sldId id="281" r:id="rId30"/>
    <p:sldId id="287" r:id="rId31"/>
    <p:sldId id="303" r:id="rId32"/>
    <p:sldId id="304"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nne Huish (HEIW)" initials="JH(" lastIdx="1" clrIdx="0">
    <p:extLst>
      <p:ext uri="{19B8F6BF-5375-455C-9EA6-DF929625EA0E}">
        <p15:presenceInfo xmlns:p15="http://schemas.microsoft.com/office/powerpoint/2012/main" userId="S::Joanne.Huish@wales.nhs.uk::d96f6fa0-375c-48fb-9df1-a28086525f0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89CC9"/>
    <a:srgbClr val="FF0066"/>
    <a:srgbClr val="575756"/>
    <a:srgbClr val="325083"/>
    <a:srgbClr val="EBEBF3"/>
    <a:srgbClr val="304E82"/>
    <a:srgbClr val="5A46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EFF094-FE38-81F8-9BAD-FC545A4A3404}" v="223" dt="2024-07-24T09:42:59.258"/>
    <p1510:client id="{81D884AF-97C9-D047-F09E-BFC96E018634}" v="37" dt="2024-07-25T11:32:09.286"/>
    <p1510:client id="{91C6F21C-E914-4552-A0FF-E2A78BB39CE0}" v="69" dt="2024-07-26T09:37:52.5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F26E3D-4AB0-4563-BE49-BB17024BDD8C}" type="datetimeFigureOut">
              <a:rPr lang="en-GB"/>
              <a:t>24/09/2024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794A4D-F1E9-47DE-9ABE-B2477A91A319}" type="slidenum">
              <a:rPr lang="en-GB"/>
              <a:t>‹#›</a:t>
            </a:fld>
            <a:endParaRPr lang="en-GB"/>
          </a:p>
        </p:txBody>
      </p:sp>
    </p:spTree>
    <p:extLst>
      <p:ext uri="{BB962C8B-B14F-4D97-AF65-F5344CB8AC3E}">
        <p14:creationId xmlns:p14="http://schemas.microsoft.com/office/powerpoint/2010/main" val="2317267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A picture containing drawing&#10;&#10;Description automatically generated">
            <a:extLst>
              <a:ext uri="{FF2B5EF4-FFF2-40B4-BE49-F238E27FC236}">
                <a16:creationId xmlns:a16="http://schemas.microsoft.com/office/drawing/2014/main" id="{F8E32DC2-C944-4604-ACE2-1F2DA79069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020"/>
            <a:ext cx="12192000" cy="6835960"/>
          </a:xfrm>
          <a:prstGeom prst="rect">
            <a:avLst/>
          </a:prstGeom>
        </p:spPr>
      </p:pic>
      <p:sp>
        <p:nvSpPr>
          <p:cNvPr id="2" name="Title 1">
            <a:extLst>
              <a:ext uri="{FF2B5EF4-FFF2-40B4-BE49-F238E27FC236}">
                <a16:creationId xmlns:a16="http://schemas.microsoft.com/office/drawing/2014/main" id="{7B31F7F8-43DE-43B4-A96D-FA89EBA9AFB1}"/>
              </a:ext>
            </a:extLst>
          </p:cNvPr>
          <p:cNvSpPr>
            <a:spLocks noGrp="1"/>
          </p:cNvSpPr>
          <p:nvPr>
            <p:ph type="ctrTitle" hasCustomPrompt="1"/>
          </p:nvPr>
        </p:nvSpPr>
        <p:spPr>
          <a:xfrm>
            <a:off x="1524000" y="1122363"/>
            <a:ext cx="9144000" cy="2387600"/>
          </a:xfrm>
        </p:spPr>
        <p:txBody>
          <a:bodyPr anchor="b">
            <a:normAutofit/>
          </a:bodyPr>
          <a:lstStyle>
            <a:lvl1pPr algn="ctr">
              <a:defRPr sz="4000" b="1">
                <a:solidFill>
                  <a:srgbClr val="304E82"/>
                </a:solidFill>
                <a:latin typeface="Arial" panose="020B0604020202020204" pitchFamily="34" charset="0"/>
                <a:cs typeface="Arial" panose="020B0604020202020204" pitchFamily="34" charset="0"/>
              </a:defRPr>
            </a:lvl1pPr>
          </a:lstStyle>
          <a:p>
            <a:r>
              <a:rPr lang="en-US"/>
              <a:t>Click to add title</a:t>
            </a:r>
            <a:endParaRPr lang="en-GB"/>
          </a:p>
        </p:txBody>
      </p:sp>
      <p:sp>
        <p:nvSpPr>
          <p:cNvPr id="3" name="Subtitle 2">
            <a:extLst>
              <a:ext uri="{FF2B5EF4-FFF2-40B4-BE49-F238E27FC236}">
                <a16:creationId xmlns:a16="http://schemas.microsoft.com/office/drawing/2014/main" id="{02408E44-15D1-4F19-B6CB-076F80914C20}"/>
              </a:ext>
            </a:extLst>
          </p:cNvPr>
          <p:cNvSpPr>
            <a:spLocks noGrp="1"/>
          </p:cNvSpPr>
          <p:nvPr>
            <p:ph type="subTitle" idx="1" hasCustomPrompt="1"/>
          </p:nvPr>
        </p:nvSpPr>
        <p:spPr>
          <a:xfrm>
            <a:off x="1524000" y="3602038"/>
            <a:ext cx="9144000" cy="1655762"/>
          </a:xfrm>
        </p:spPr>
        <p:txBody>
          <a:bodyPr>
            <a:normAutofit/>
          </a:bodyPr>
          <a:lstStyle>
            <a:lvl1pPr marL="0" indent="0" algn="ctr">
              <a:buNone/>
              <a:defRPr sz="2000" b="0">
                <a:solidFill>
                  <a:srgbClr val="32508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subtitle</a:t>
            </a:r>
            <a:endParaRPr lang="en-GB"/>
          </a:p>
        </p:txBody>
      </p:sp>
      <p:sp>
        <p:nvSpPr>
          <p:cNvPr id="4" name="Date Placeholder 3">
            <a:extLst>
              <a:ext uri="{FF2B5EF4-FFF2-40B4-BE49-F238E27FC236}">
                <a16:creationId xmlns:a16="http://schemas.microsoft.com/office/drawing/2014/main" id="{08C904C1-82DB-44CD-900F-9493917F6453}"/>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5" name="Footer Placeholder 4">
            <a:extLst>
              <a:ext uri="{FF2B5EF4-FFF2-40B4-BE49-F238E27FC236}">
                <a16:creationId xmlns:a16="http://schemas.microsoft.com/office/drawing/2014/main" id="{7EFB92AE-0C98-46FE-B51E-E167567212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4F2F9C5-8B5C-4553-A9D6-94EE7F91852D}"/>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1027923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120E6-7325-491B-B923-5E75D51C010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7F2E34-6E14-4B15-9A8B-10C471AF4B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692AD6-CC2F-49A3-8055-4AA70F71C9AE}"/>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5" name="Footer Placeholder 4">
            <a:extLst>
              <a:ext uri="{FF2B5EF4-FFF2-40B4-BE49-F238E27FC236}">
                <a16:creationId xmlns:a16="http://schemas.microsoft.com/office/drawing/2014/main" id="{F055601D-1440-481B-BC97-634F788C9E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DC2DD3-9AC0-4C43-B9E3-378E9CDBF52E}"/>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3626715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87BAD0-D80B-47EA-BA49-41E892980F5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A5986B0-5E7B-4A53-ADF3-FAD6BBA758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EDCAA9-07B0-4878-8BFF-8E036FE6C669}"/>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5" name="Footer Placeholder 4">
            <a:extLst>
              <a:ext uri="{FF2B5EF4-FFF2-40B4-BE49-F238E27FC236}">
                <a16:creationId xmlns:a16="http://schemas.microsoft.com/office/drawing/2014/main" id="{1ABEEA0D-3086-4A6C-A705-6ECD24FD97A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B824BE-81CB-477F-9C28-50DD37E593D0}"/>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2164630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63B1E-294A-4D08-BFC3-6B157B138996}"/>
              </a:ext>
            </a:extLst>
          </p:cNvPr>
          <p:cNvSpPr>
            <a:spLocks noGrp="1"/>
          </p:cNvSpPr>
          <p:nvPr>
            <p:ph type="title" hasCustomPrompt="1"/>
          </p:nvPr>
        </p:nvSpPr>
        <p:spPr>
          <a:xfrm>
            <a:off x="838200" y="274568"/>
            <a:ext cx="10515600" cy="1325563"/>
          </a:xfrm>
        </p:spPr>
        <p:txBody>
          <a:bodyPr>
            <a:normAutofit/>
          </a:bodyPr>
          <a:lstStyle>
            <a:lvl1pPr>
              <a:defRPr sz="3200" b="1">
                <a:solidFill>
                  <a:srgbClr val="325083"/>
                </a:solidFill>
                <a:latin typeface="Arial" panose="020B0604020202020204" pitchFamily="34" charset="0"/>
                <a:cs typeface="Arial" panose="020B0604020202020204" pitchFamily="34" charset="0"/>
              </a:defRPr>
            </a:lvl1pPr>
          </a:lstStyle>
          <a:p>
            <a:r>
              <a:rPr lang="en-US"/>
              <a:t>Click to add title</a:t>
            </a:r>
            <a:endParaRPr lang="en-GB"/>
          </a:p>
        </p:txBody>
      </p:sp>
      <p:sp>
        <p:nvSpPr>
          <p:cNvPr id="3" name="Content Placeholder 2">
            <a:extLst>
              <a:ext uri="{FF2B5EF4-FFF2-40B4-BE49-F238E27FC236}">
                <a16:creationId xmlns:a16="http://schemas.microsoft.com/office/drawing/2014/main" id="{BE1CD332-D40C-4825-BAA1-656431146C3B}"/>
              </a:ext>
            </a:extLst>
          </p:cNvPr>
          <p:cNvSpPr>
            <a:spLocks noGrp="1"/>
          </p:cNvSpPr>
          <p:nvPr>
            <p:ph idx="1" hasCustomPrompt="1"/>
          </p:nvPr>
        </p:nvSpPr>
        <p:spPr>
          <a:xfrm>
            <a:off x="838200" y="1739700"/>
            <a:ext cx="10515600" cy="4351338"/>
          </a:xfrm>
        </p:spPr>
        <p:txBody>
          <a:bodyPr>
            <a:normAutofit/>
          </a:bodyPr>
          <a:lstStyle>
            <a:lvl1pPr marL="0" indent="0">
              <a:buNone/>
              <a:defRPr sz="1800">
                <a:solidFill>
                  <a:srgbClr val="575756"/>
                </a:solidFill>
                <a:latin typeface="Arial" panose="020B0604020202020204" pitchFamily="34" charset="0"/>
                <a:cs typeface="Arial" panose="020B0604020202020204" pitchFamily="34" charset="0"/>
              </a:defRPr>
            </a:lvl1pPr>
          </a:lstStyle>
          <a:p>
            <a:pPr lvl="0"/>
            <a:r>
              <a:rPr lang="en-GB"/>
              <a:t>Click to add text</a:t>
            </a:r>
          </a:p>
        </p:txBody>
      </p:sp>
      <p:sp>
        <p:nvSpPr>
          <p:cNvPr id="7" name="Rectangle 6">
            <a:extLst>
              <a:ext uri="{FF2B5EF4-FFF2-40B4-BE49-F238E27FC236}">
                <a16:creationId xmlns:a16="http://schemas.microsoft.com/office/drawing/2014/main" id="{F03A78AE-C5FE-4227-A074-E06D8FFE11A9}"/>
              </a:ext>
            </a:extLst>
          </p:cNvPr>
          <p:cNvSpPr/>
          <p:nvPr userDrawn="1"/>
        </p:nvSpPr>
        <p:spPr>
          <a:xfrm>
            <a:off x="0" y="5764697"/>
            <a:ext cx="12192000" cy="1093304"/>
          </a:xfrm>
          <a:prstGeom prst="rect">
            <a:avLst/>
          </a:prstGeom>
          <a:solidFill>
            <a:srgbClr val="EB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Picture 13" descr="A close up of a logo&#10;&#10;Description automatically generated">
            <a:extLst>
              <a:ext uri="{FF2B5EF4-FFF2-40B4-BE49-F238E27FC236}">
                <a16:creationId xmlns:a16="http://schemas.microsoft.com/office/drawing/2014/main" id="{D373CFAB-D521-4C54-872F-7A58F70A39A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5616" t="64493"/>
          <a:stretch/>
        </p:blipFill>
        <p:spPr>
          <a:xfrm>
            <a:off x="8804596" y="4422912"/>
            <a:ext cx="3387404" cy="2435087"/>
          </a:xfrm>
          <a:prstGeom prst="rect">
            <a:avLst/>
          </a:prstGeom>
        </p:spPr>
      </p:pic>
      <p:sp>
        <p:nvSpPr>
          <p:cNvPr id="4" name="Date Placeholder 3">
            <a:extLst>
              <a:ext uri="{FF2B5EF4-FFF2-40B4-BE49-F238E27FC236}">
                <a16:creationId xmlns:a16="http://schemas.microsoft.com/office/drawing/2014/main" id="{3AE6920D-F071-4F97-B450-D54F376BDD35}"/>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5" name="Footer Placeholder 4">
            <a:extLst>
              <a:ext uri="{FF2B5EF4-FFF2-40B4-BE49-F238E27FC236}">
                <a16:creationId xmlns:a16="http://schemas.microsoft.com/office/drawing/2014/main" id="{6B9FE6E1-1F0E-461E-AB49-F2AB16E82F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2859BA-F265-4AF6-A21A-C52C78B2AC7A}"/>
              </a:ext>
            </a:extLst>
          </p:cNvPr>
          <p:cNvSpPr>
            <a:spLocks noGrp="1"/>
          </p:cNvSpPr>
          <p:nvPr>
            <p:ph type="sldNum" sz="quarter" idx="12"/>
          </p:nvPr>
        </p:nvSpPr>
        <p:spPr/>
        <p:txBody>
          <a:bodyPr/>
          <a:lstStyle/>
          <a:p>
            <a:fld id="{F040BFEC-67D1-46E0-8C1F-9D9E4B199DEE}" type="slidenum">
              <a:rPr lang="en-GB" smtClean="0"/>
              <a:t>‹#›</a:t>
            </a:fld>
            <a:endParaRPr lang="en-GB"/>
          </a:p>
        </p:txBody>
      </p:sp>
      <p:pic>
        <p:nvPicPr>
          <p:cNvPr id="9" name="Picture 8" descr="A close up of a sign&#10;&#10;Description automatically generated">
            <a:extLst>
              <a:ext uri="{FF2B5EF4-FFF2-40B4-BE49-F238E27FC236}">
                <a16:creationId xmlns:a16="http://schemas.microsoft.com/office/drawing/2014/main" id="{78356A96-8EE4-47D0-BF3F-E944DAA3F0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1000" y="5954620"/>
            <a:ext cx="2937195" cy="694658"/>
          </a:xfrm>
          <a:prstGeom prst="rect">
            <a:avLst/>
          </a:prstGeom>
        </p:spPr>
      </p:pic>
      <p:sp>
        <p:nvSpPr>
          <p:cNvPr id="10" name="TextBox 9">
            <a:extLst>
              <a:ext uri="{FF2B5EF4-FFF2-40B4-BE49-F238E27FC236}">
                <a16:creationId xmlns:a16="http://schemas.microsoft.com/office/drawing/2014/main" id="{439E7111-B296-4916-8800-43A75E07984E}"/>
              </a:ext>
            </a:extLst>
          </p:cNvPr>
          <p:cNvSpPr txBox="1"/>
          <p:nvPr userDrawn="1"/>
        </p:nvSpPr>
        <p:spPr>
          <a:xfrm>
            <a:off x="3775395" y="6060212"/>
            <a:ext cx="4572001" cy="523220"/>
          </a:xfrm>
          <a:prstGeom prst="rect">
            <a:avLst/>
          </a:prstGeom>
          <a:noFill/>
        </p:spPr>
        <p:txBody>
          <a:bodyPr wrap="square" rtlCol="0">
            <a:spAutoFit/>
          </a:bodyPr>
          <a:lstStyle/>
          <a:p>
            <a:r>
              <a:rPr lang="en-GB" sz="1400" b="1" err="1">
                <a:solidFill>
                  <a:srgbClr val="325083"/>
                </a:solidFill>
                <a:latin typeface="Arial" panose="020B0604020202020204" pitchFamily="34" charset="0"/>
                <a:cs typeface="Arial" panose="020B0604020202020204" pitchFamily="34" charset="0"/>
              </a:rPr>
              <a:t>Trawsnewid</a:t>
            </a:r>
            <a:r>
              <a:rPr lang="en-GB" sz="1400" b="1">
                <a:solidFill>
                  <a:srgbClr val="325083"/>
                </a:solidFill>
                <a:latin typeface="Arial" panose="020B0604020202020204" pitchFamily="34" charset="0"/>
                <a:cs typeface="Arial" panose="020B0604020202020204" pitchFamily="34" charset="0"/>
              </a:rPr>
              <a:t> y </a:t>
            </a:r>
            <a:r>
              <a:rPr lang="en-GB" sz="1400" b="1" err="1">
                <a:solidFill>
                  <a:srgbClr val="325083"/>
                </a:solidFill>
                <a:latin typeface="Arial" panose="020B0604020202020204" pitchFamily="34" charset="0"/>
                <a:cs typeface="Arial" panose="020B0604020202020204" pitchFamily="34" charset="0"/>
              </a:rPr>
              <a:t>gweithlu</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ar</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gyfer</a:t>
            </a:r>
            <a:r>
              <a:rPr lang="en-GB" sz="1400" b="1">
                <a:solidFill>
                  <a:srgbClr val="325083"/>
                </a:solidFill>
                <a:latin typeface="Arial" panose="020B0604020202020204" pitchFamily="34" charset="0"/>
                <a:cs typeface="Arial" panose="020B0604020202020204" pitchFamily="34" charset="0"/>
              </a:rPr>
              <a:t> Cymru </a:t>
            </a:r>
            <a:r>
              <a:rPr lang="en-GB" sz="1400" b="1" err="1">
                <a:solidFill>
                  <a:srgbClr val="325083"/>
                </a:solidFill>
                <a:latin typeface="Arial" panose="020B0604020202020204" pitchFamily="34" charset="0"/>
                <a:cs typeface="Arial" panose="020B0604020202020204" pitchFamily="34" charset="0"/>
              </a:rPr>
              <a:t>iachach</a:t>
            </a:r>
            <a:endParaRPr lang="en-GB" sz="1400" b="1">
              <a:solidFill>
                <a:srgbClr val="325083"/>
              </a:solidFill>
              <a:latin typeface="Arial" panose="020B0604020202020204" pitchFamily="34" charset="0"/>
              <a:cs typeface="Arial" panose="020B0604020202020204" pitchFamily="34" charset="0"/>
            </a:endParaRPr>
          </a:p>
          <a:p>
            <a:r>
              <a:rPr lang="en-GB" sz="1400" b="1">
                <a:solidFill>
                  <a:srgbClr val="489CC9"/>
                </a:solidFill>
                <a:latin typeface="Arial" panose="020B0604020202020204" pitchFamily="34" charset="0"/>
                <a:cs typeface="Arial" panose="020B0604020202020204" pitchFamily="34" charset="0"/>
              </a:rPr>
              <a:t>Transforming the workforce for a healthier Wales</a:t>
            </a:r>
          </a:p>
        </p:txBody>
      </p:sp>
    </p:spTree>
    <p:extLst>
      <p:ext uri="{BB962C8B-B14F-4D97-AF65-F5344CB8AC3E}">
        <p14:creationId xmlns:p14="http://schemas.microsoft.com/office/powerpoint/2010/main" val="1203332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63B1E-294A-4D08-BFC3-6B157B138996}"/>
              </a:ext>
            </a:extLst>
          </p:cNvPr>
          <p:cNvSpPr>
            <a:spLocks noGrp="1"/>
          </p:cNvSpPr>
          <p:nvPr>
            <p:ph type="title" hasCustomPrompt="1"/>
          </p:nvPr>
        </p:nvSpPr>
        <p:spPr>
          <a:xfrm>
            <a:off x="838200" y="274568"/>
            <a:ext cx="10515600" cy="1325563"/>
          </a:xfrm>
        </p:spPr>
        <p:txBody>
          <a:bodyPr>
            <a:normAutofit/>
          </a:bodyPr>
          <a:lstStyle>
            <a:lvl1pPr>
              <a:defRPr sz="3200" b="1">
                <a:solidFill>
                  <a:srgbClr val="325083"/>
                </a:solidFill>
                <a:latin typeface="Arial" panose="020B0604020202020204" pitchFamily="34" charset="0"/>
                <a:cs typeface="Arial" panose="020B0604020202020204" pitchFamily="34" charset="0"/>
              </a:defRPr>
            </a:lvl1pPr>
          </a:lstStyle>
          <a:p>
            <a:r>
              <a:rPr lang="en-US"/>
              <a:t>Click to add title</a:t>
            </a:r>
            <a:endParaRPr lang="en-GB"/>
          </a:p>
        </p:txBody>
      </p:sp>
      <p:sp>
        <p:nvSpPr>
          <p:cNvPr id="3" name="Content Placeholder 2">
            <a:extLst>
              <a:ext uri="{FF2B5EF4-FFF2-40B4-BE49-F238E27FC236}">
                <a16:creationId xmlns:a16="http://schemas.microsoft.com/office/drawing/2014/main" id="{BE1CD332-D40C-4825-BAA1-656431146C3B}"/>
              </a:ext>
            </a:extLst>
          </p:cNvPr>
          <p:cNvSpPr>
            <a:spLocks noGrp="1"/>
          </p:cNvSpPr>
          <p:nvPr>
            <p:ph idx="1" hasCustomPrompt="1"/>
          </p:nvPr>
        </p:nvSpPr>
        <p:spPr>
          <a:xfrm>
            <a:off x="838200" y="1739700"/>
            <a:ext cx="10515600" cy="4351338"/>
          </a:xfrm>
        </p:spPr>
        <p:txBody>
          <a:bodyPr>
            <a:normAutofit/>
          </a:bodyPr>
          <a:lstStyle>
            <a:lvl1pPr marL="0" indent="0">
              <a:buNone/>
              <a:defRPr sz="1800">
                <a:solidFill>
                  <a:srgbClr val="575756"/>
                </a:solidFill>
                <a:latin typeface="Arial" panose="020B0604020202020204" pitchFamily="34" charset="0"/>
                <a:cs typeface="Arial" panose="020B0604020202020204" pitchFamily="34" charset="0"/>
              </a:defRPr>
            </a:lvl1pPr>
          </a:lstStyle>
          <a:p>
            <a:pPr lvl="0"/>
            <a:r>
              <a:rPr lang="en-GB"/>
              <a:t>Click to add text</a:t>
            </a:r>
          </a:p>
        </p:txBody>
      </p:sp>
      <p:sp>
        <p:nvSpPr>
          <p:cNvPr id="7" name="Rectangle 6">
            <a:extLst>
              <a:ext uri="{FF2B5EF4-FFF2-40B4-BE49-F238E27FC236}">
                <a16:creationId xmlns:a16="http://schemas.microsoft.com/office/drawing/2014/main" id="{F03A78AE-C5FE-4227-A074-E06D8FFE11A9}"/>
              </a:ext>
            </a:extLst>
          </p:cNvPr>
          <p:cNvSpPr/>
          <p:nvPr userDrawn="1"/>
        </p:nvSpPr>
        <p:spPr>
          <a:xfrm>
            <a:off x="0" y="5764697"/>
            <a:ext cx="12192000" cy="1093304"/>
          </a:xfrm>
          <a:prstGeom prst="rect">
            <a:avLst/>
          </a:prstGeom>
          <a:solidFill>
            <a:srgbClr val="EB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Date Placeholder 3">
            <a:extLst>
              <a:ext uri="{FF2B5EF4-FFF2-40B4-BE49-F238E27FC236}">
                <a16:creationId xmlns:a16="http://schemas.microsoft.com/office/drawing/2014/main" id="{3AE6920D-F071-4F97-B450-D54F376BDD35}"/>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5" name="Footer Placeholder 4">
            <a:extLst>
              <a:ext uri="{FF2B5EF4-FFF2-40B4-BE49-F238E27FC236}">
                <a16:creationId xmlns:a16="http://schemas.microsoft.com/office/drawing/2014/main" id="{6B9FE6E1-1F0E-461E-AB49-F2AB16E82F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2859BA-F265-4AF6-A21A-C52C78B2AC7A}"/>
              </a:ext>
            </a:extLst>
          </p:cNvPr>
          <p:cNvSpPr>
            <a:spLocks noGrp="1"/>
          </p:cNvSpPr>
          <p:nvPr>
            <p:ph type="sldNum" sz="quarter" idx="12"/>
          </p:nvPr>
        </p:nvSpPr>
        <p:spPr/>
        <p:txBody>
          <a:bodyPr/>
          <a:lstStyle/>
          <a:p>
            <a:fld id="{F040BFEC-67D1-46E0-8C1F-9D9E4B199DEE}" type="slidenum">
              <a:rPr lang="en-GB" smtClean="0"/>
              <a:t>‹#›</a:t>
            </a:fld>
            <a:endParaRPr lang="en-GB"/>
          </a:p>
        </p:txBody>
      </p:sp>
      <p:pic>
        <p:nvPicPr>
          <p:cNvPr id="9" name="Picture 8" descr="A close up of a sign&#10;&#10;Description automatically generated">
            <a:extLst>
              <a:ext uri="{FF2B5EF4-FFF2-40B4-BE49-F238E27FC236}">
                <a16:creationId xmlns:a16="http://schemas.microsoft.com/office/drawing/2014/main" id="{78356A96-8EE4-47D0-BF3F-E944DAA3F0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1000" y="5954620"/>
            <a:ext cx="2937195" cy="694658"/>
          </a:xfrm>
          <a:prstGeom prst="rect">
            <a:avLst/>
          </a:prstGeom>
        </p:spPr>
      </p:pic>
      <p:sp>
        <p:nvSpPr>
          <p:cNvPr id="10" name="TextBox 9">
            <a:extLst>
              <a:ext uri="{FF2B5EF4-FFF2-40B4-BE49-F238E27FC236}">
                <a16:creationId xmlns:a16="http://schemas.microsoft.com/office/drawing/2014/main" id="{439E7111-B296-4916-8800-43A75E07984E}"/>
              </a:ext>
            </a:extLst>
          </p:cNvPr>
          <p:cNvSpPr txBox="1"/>
          <p:nvPr userDrawn="1"/>
        </p:nvSpPr>
        <p:spPr>
          <a:xfrm>
            <a:off x="3775395" y="6060212"/>
            <a:ext cx="4572001" cy="523220"/>
          </a:xfrm>
          <a:prstGeom prst="rect">
            <a:avLst/>
          </a:prstGeom>
          <a:noFill/>
        </p:spPr>
        <p:txBody>
          <a:bodyPr wrap="square" rtlCol="0">
            <a:spAutoFit/>
          </a:bodyPr>
          <a:lstStyle/>
          <a:p>
            <a:r>
              <a:rPr lang="en-GB" sz="1400" b="1" err="1">
                <a:solidFill>
                  <a:srgbClr val="325083"/>
                </a:solidFill>
                <a:latin typeface="Arial" panose="020B0604020202020204" pitchFamily="34" charset="0"/>
                <a:cs typeface="Arial" panose="020B0604020202020204" pitchFamily="34" charset="0"/>
              </a:rPr>
              <a:t>Trawsnewid</a:t>
            </a:r>
            <a:r>
              <a:rPr lang="en-GB" sz="1400" b="1">
                <a:solidFill>
                  <a:srgbClr val="325083"/>
                </a:solidFill>
                <a:latin typeface="Arial" panose="020B0604020202020204" pitchFamily="34" charset="0"/>
                <a:cs typeface="Arial" panose="020B0604020202020204" pitchFamily="34" charset="0"/>
              </a:rPr>
              <a:t> y </a:t>
            </a:r>
            <a:r>
              <a:rPr lang="en-GB" sz="1400" b="1" err="1">
                <a:solidFill>
                  <a:srgbClr val="325083"/>
                </a:solidFill>
                <a:latin typeface="Arial" panose="020B0604020202020204" pitchFamily="34" charset="0"/>
                <a:cs typeface="Arial" panose="020B0604020202020204" pitchFamily="34" charset="0"/>
              </a:rPr>
              <a:t>gweithlu</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ar</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gyfer</a:t>
            </a:r>
            <a:r>
              <a:rPr lang="en-GB" sz="1400" b="1">
                <a:solidFill>
                  <a:srgbClr val="325083"/>
                </a:solidFill>
                <a:latin typeface="Arial" panose="020B0604020202020204" pitchFamily="34" charset="0"/>
                <a:cs typeface="Arial" panose="020B0604020202020204" pitchFamily="34" charset="0"/>
              </a:rPr>
              <a:t> Cymru </a:t>
            </a:r>
            <a:r>
              <a:rPr lang="en-GB" sz="1400" b="1" err="1">
                <a:solidFill>
                  <a:srgbClr val="325083"/>
                </a:solidFill>
                <a:latin typeface="Arial" panose="020B0604020202020204" pitchFamily="34" charset="0"/>
                <a:cs typeface="Arial" panose="020B0604020202020204" pitchFamily="34" charset="0"/>
              </a:rPr>
              <a:t>iachach</a:t>
            </a:r>
            <a:endParaRPr lang="en-GB" sz="1400" b="1">
              <a:solidFill>
                <a:srgbClr val="325083"/>
              </a:solidFill>
              <a:latin typeface="Arial" panose="020B0604020202020204" pitchFamily="34" charset="0"/>
              <a:cs typeface="Arial" panose="020B0604020202020204" pitchFamily="34" charset="0"/>
            </a:endParaRPr>
          </a:p>
          <a:p>
            <a:r>
              <a:rPr lang="en-GB" sz="1400" b="1">
                <a:solidFill>
                  <a:srgbClr val="489CC9"/>
                </a:solidFill>
                <a:latin typeface="Arial" panose="020B0604020202020204" pitchFamily="34" charset="0"/>
                <a:cs typeface="Arial" panose="020B0604020202020204" pitchFamily="34" charset="0"/>
              </a:rPr>
              <a:t>Transforming the workforce for a healthier Wales</a:t>
            </a:r>
          </a:p>
        </p:txBody>
      </p:sp>
      <p:pic>
        <p:nvPicPr>
          <p:cNvPr id="11" name="Picture 10" descr="A close up of a piece of paper&#10;&#10;Description automatically generated">
            <a:extLst>
              <a:ext uri="{FF2B5EF4-FFF2-40B4-BE49-F238E27FC236}">
                <a16:creationId xmlns:a16="http://schemas.microsoft.com/office/drawing/2014/main" id="{779BA8D9-4E95-4CD4-B948-83DD8A5DD5B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67941" t="62708"/>
          <a:stretch/>
        </p:blipFill>
        <p:spPr>
          <a:xfrm>
            <a:off x="8073294" y="4026567"/>
            <a:ext cx="4118705" cy="2694907"/>
          </a:xfrm>
          <a:prstGeom prst="rect">
            <a:avLst/>
          </a:prstGeom>
        </p:spPr>
      </p:pic>
    </p:spTree>
    <p:extLst>
      <p:ext uri="{BB962C8B-B14F-4D97-AF65-F5344CB8AC3E}">
        <p14:creationId xmlns:p14="http://schemas.microsoft.com/office/powerpoint/2010/main" val="10802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06C27-12D0-489A-B710-85A6D86D56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6B8879-40A0-4BD5-B514-F023CEE5A2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63E19F-E381-49B6-B141-D930516181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B83AD7F-6BAD-40C2-8400-C0AE21FED759}"/>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6" name="Footer Placeholder 5">
            <a:extLst>
              <a:ext uri="{FF2B5EF4-FFF2-40B4-BE49-F238E27FC236}">
                <a16:creationId xmlns:a16="http://schemas.microsoft.com/office/drawing/2014/main" id="{C45DA710-4297-479F-A039-43D385F4792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FBCF6FF-3E0D-4D97-92BD-F8E125661DC3}"/>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3011874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7DE9B-4657-486E-ABFE-F9979DD5905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695A95-8E0D-45E6-B654-C468C4D070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DDED45-70FF-4CA9-9B52-F3638F3F2A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0ED3022-305C-43F6-B8F9-D944700454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A8286AB-C1E2-4EBF-B2FD-226F88D17A5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D26B2DC-D23A-48A6-9DA5-22B5B92905EB}"/>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8" name="Footer Placeholder 7">
            <a:extLst>
              <a:ext uri="{FF2B5EF4-FFF2-40B4-BE49-F238E27FC236}">
                <a16:creationId xmlns:a16="http://schemas.microsoft.com/office/drawing/2014/main" id="{70C09B37-45BB-4DC9-B525-420EC6FB44D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C165A6D-2AEB-4484-B9DC-044E082E6BBE}"/>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1742022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B1784-2444-46CD-A909-1F945BD3ABE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25F7DA4-D042-4218-8893-684A13B46FCE}"/>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4" name="Footer Placeholder 3">
            <a:extLst>
              <a:ext uri="{FF2B5EF4-FFF2-40B4-BE49-F238E27FC236}">
                <a16:creationId xmlns:a16="http://schemas.microsoft.com/office/drawing/2014/main" id="{1EFFC1F5-6168-4C21-8361-2692E581D8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084B6E5-4DA5-49BD-994B-F4D9746A373C}"/>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3854389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B3F62D-ECA7-4F09-917E-ED857890F75D}"/>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3" name="Footer Placeholder 2">
            <a:extLst>
              <a:ext uri="{FF2B5EF4-FFF2-40B4-BE49-F238E27FC236}">
                <a16:creationId xmlns:a16="http://schemas.microsoft.com/office/drawing/2014/main" id="{E7EC23DC-5641-469B-B510-5281708FCB0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7D17590-67B1-4EC4-A929-65C2569491D2}"/>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227913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6F6AD-2976-47A0-A263-686CB97B6B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7C0D6EC-A1AA-45ED-8906-F04A6A76EF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155DDD-7C10-40CB-9BFD-714120773B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6F921E-F75D-4CE0-98AD-D2C8BB9E1663}"/>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6" name="Footer Placeholder 5">
            <a:extLst>
              <a:ext uri="{FF2B5EF4-FFF2-40B4-BE49-F238E27FC236}">
                <a16:creationId xmlns:a16="http://schemas.microsoft.com/office/drawing/2014/main" id="{0855822D-7234-4196-907D-F38FD09519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F37577-5C3C-4083-B3DF-A72C16566BBE}"/>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990926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309F-7C81-4D0E-AFF5-D818231B61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18BA84B-062E-4670-8C70-7BC9EF5E1F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2B437D9-39F9-4832-913F-CDD99A05C6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C267F8-19A0-48EE-9FBA-2DB80155BC4C}"/>
              </a:ext>
            </a:extLst>
          </p:cNvPr>
          <p:cNvSpPr>
            <a:spLocks noGrp="1"/>
          </p:cNvSpPr>
          <p:nvPr>
            <p:ph type="dt" sz="half" idx="10"/>
          </p:nvPr>
        </p:nvSpPr>
        <p:spPr/>
        <p:txBody>
          <a:bodyPr/>
          <a:lstStyle/>
          <a:p>
            <a:fld id="{475F6F32-9A2F-4B78-A2F5-DE63303F8CA4}" type="datetimeFigureOut">
              <a:rPr lang="en-GB" smtClean="0"/>
              <a:t>24/09/2024</a:t>
            </a:fld>
            <a:endParaRPr lang="en-GB"/>
          </a:p>
        </p:txBody>
      </p:sp>
      <p:sp>
        <p:nvSpPr>
          <p:cNvPr id="6" name="Footer Placeholder 5">
            <a:extLst>
              <a:ext uri="{FF2B5EF4-FFF2-40B4-BE49-F238E27FC236}">
                <a16:creationId xmlns:a16="http://schemas.microsoft.com/office/drawing/2014/main" id="{6E251069-76D9-4C4A-A116-139C32EA8C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363CFDA-DE76-4595-BE6F-CC869DC2EE56}"/>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1193076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373A45-7DE3-41B8-848D-62645E14FA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23E814-DDCC-498A-B5EC-ACBC4EF03D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D534BE-D942-4DEB-B22C-90E1C91AA4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5F6F32-9A2F-4B78-A2F5-DE63303F8CA4}" type="datetimeFigureOut">
              <a:rPr lang="en-GB" smtClean="0"/>
              <a:t>24/09/2024</a:t>
            </a:fld>
            <a:endParaRPr lang="en-GB"/>
          </a:p>
        </p:txBody>
      </p:sp>
      <p:sp>
        <p:nvSpPr>
          <p:cNvPr id="5" name="Footer Placeholder 4">
            <a:extLst>
              <a:ext uri="{FF2B5EF4-FFF2-40B4-BE49-F238E27FC236}">
                <a16:creationId xmlns:a16="http://schemas.microsoft.com/office/drawing/2014/main" id="{15BDE46C-5AB6-45E5-9561-C4D852F597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2C67A35-F799-46A2-9B99-FEE8277DE5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40BFEC-67D1-46E0-8C1F-9D9E4B199DEE}" type="slidenum">
              <a:rPr lang="en-GB" smtClean="0"/>
              <a:t>‹#›</a:t>
            </a:fld>
            <a:endParaRPr lang="en-GB"/>
          </a:p>
        </p:txBody>
      </p:sp>
    </p:spTree>
    <p:extLst>
      <p:ext uri="{BB962C8B-B14F-4D97-AF65-F5344CB8AC3E}">
        <p14:creationId xmlns:p14="http://schemas.microsoft.com/office/powerpoint/2010/main" val="810611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foundationprogramme.nhs.uk/curriculum/" TargetMode="External"/><Relationship Id="rId2" Type="http://schemas.openxmlformats.org/officeDocument/2006/relationships/hyperlink" Target="https://healtheducationengland.sharepoint.com/:b:/s/UKFPOT/EcUhnFDHX9lEiClYks9yrwkBlt5reYy3KHilz9hP70l8ng?e=g6CVHO"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hyperlink" Target="https://www.scotlanddeanery.nhs.scot/trainee-information/scottish-foundation-school/foundation-teaching-f1-and-f2/turas-portfolio/" TargetMode="External"/><Relationship Id="rId2" Type="http://schemas.openxmlformats.org/officeDocument/2006/relationships/hyperlink" Target="https://turasportfoliowales.nes.digita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e-lfh.org.uk/home/" TargetMode="External"/><Relationship Id="rId2" Type="http://schemas.openxmlformats.org/officeDocument/2006/relationships/hyperlink" Target="http://portal.e-lfh.org.uk/register" TargetMode="External"/><Relationship Id="rId1" Type="http://schemas.openxmlformats.org/officeDocument/2006/relationships/slideLayout" Target="../slideLayouts/slideLayout2.xml"/><Relationship Id="rId4" Type="http://schemas.openxmlformats.org/officeDocument/2006/relationships/hyperlink" Target="https://support.e-lfh.org.uk/"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healtheducationengland.sharepoint.com/:b:/s/UKFPOT/EbC4IxC6-gRHvHRGkQN5HtYB3p3x9uBOn9o4WOl11MbS2w?e=QWy0ZJ"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foundationprogramme.nhs.uk/curriculum/arcp/"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SFNijAqKIcE" TargetMode="External"/><Relationship Id="rId2" Type="http://schemas.openxmlformats.org/officeDocument/2006/relationships/hyperlink" Target="https://healtheducationengland.sharepoint.com/:b:/s/UKFPOT/EcUhnFDHX9lEiClYks9yrwkBlt5reYy3KHilz9hP70l8ng?e=g6CVH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HEIW.FoundationSchool@wales.nhs.uk" TargetMode="External"/><Relationship Id="rId2" Type="http://schemas.openxmlformats.org/officeDocument/2006/relationships/hyperlink" Target="https://heiw.nhs.wales/education-and-training/foundation/"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gmc-uk.org/education/standards-guidance-and-curricula/position-statements/absences-from-training-in-the-foundation-programme"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heiw.nhs.wales/support/ltf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healtheducationengland.sharepoint.com/:b:/s/UKFPOT/ER4HmGRdPbFIqpJOWarfwiUBIhgGVsvyJubgcAffdQ5SwA?e=soyBF4"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healtheducationengland.sharepoint.com/:b:/s/UKFPOT/EYFOwHkqTQVIm_qREIwIHcUB_4r_cUK-V9Qs3RpRwJnFfA?e=YfSmC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healtheducationengland.sharepoint.com/:b:/s/UKFPOT/EaUc0nsd8BNMs012NSQCVcIB3PUZvqMXfZ0wmO3vRYnpCA?e=GRzuxq" TargetMode="External"/><Relationship Id="rId7" Type="http://schemas.openxmlformats.org/officeDocument/2006/relationships/hyperlink" Target="https://healtheducationengland.sharepoint.com/:b:/s/UKFPOT/EfTu5JejHG1Fmq1KhP7_-SkBvUgivk9owXj9zfp480HG2A?e=9ZABUc" TargetMode="External"/><Relationship Id="rId2" Type="http://schemas.openxmlformats.org/officeDocument/2006/relationships/hyperlink" Target="https://healtheducationengland.sharepoint.com/:b:/s/UKFPOT/EZGmh1qbzuNAmArr9hpQuWoBMQlzubAVTILzfPlUlrdoJw?e=Ya1w3w" TargetMode="External"/><Relationship Id="rId1" Type="http://schemas.openxmlformats.org/officeDocument/2006/relationships/slideLayout" Target="../slideLayouts/slideLayout2.xml"/><Relationship Id="rId6" Type="http://schemas.openxmlformats.org/officeDocument/2006/relationships/hyperlink" Target="https://healtheducationengland.sharepoint.com/:b:/s/UKFPOT/EYFapMwkhyRIjkdBBCn0LxkB4u1Dl_EmVqnSZXTz8lpZEQ?e=0n9kzX" TargetMode="External"/><Relationship Id="rId5" Type="http://schemas.openxmlformats.org/officeDocument/2006/relationships/hyperlink" Target="https://healtheducationengland.sharepoint.com/:b:/s/UKFPOT/EfxVkpPA91pOjdLLEF8f3mABvWSkNM9s8aBCSkt6jvcmlQ?e=uEnygR" TargetMode="External"/><Relationship Id="rId4" Type="http://schemas.openxmlformats.org/officeDocument/2006/relationships/hyperlink" Target="https://healtheducationengland.sharepoint.com/:b:/s/UKFPOT/EQ4XPydB4SFElU3ZKjpRj_8BJBwnVKvW06zC-v8vw9cB3g?e=CUbKO5"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https://healtheducationengland.sharepoint.com/:b:/s/UKFPOT/EW6UCMqi0JdHgc6vvEw2Ct0BVdGNy9ck1a7TGP3Ucysn-g?e=0G1ab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foundationprogramme.nhs.uk/curriculum/personal-learning-lo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heiw.nhs.wales/files/als-course-funding-policy-october-202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foundationprogramme.nhs.u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hyperlink" Target="mailto:NWSSPSLE.Foundation@wales.nhs.uk"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522884-CEE8-46C7-8878-F9A7D6142292}"/>
              </a:ext>
            </a:extLst>
          </p:cNvPr>
          <p:cNvSpPr>
            <a:spLocks noGrp="1"/>
          </p:cNvSpPr>
          <p:nvPr>
            <p:ph type="ctrTitle"/>
          </p:nvPr>
        </p:nvSpPr>
        <p:spPr>
          <a:xfrm>
            <a:off x="2995725" y="1775533"/>
            <a:ext cx="5935212" cy="2969303"/>
          </a:xfrm>
        </p:spPr>
        <p:txBody>
          <a:bodyPr>
            <a:normAutofit fontScale="90000"/>
          </a:bodyPr>
          <a:lstStyle/>
          <a:p>
            <a:r>
              <a:rPr lang="en-US" sz="2800" b="1" dirty="0" err="1">
                <a:effectLst/>
                <a:latin typeface="Verdana"/>
                <a:ea typeface="Times New Roman" panose="02020603050405020304" pitchFamily="18" charset="0"/>
                <a:cs typeface="Arial"/>
              </a:rPr>
              <a:t>Canllaw</a:t>
            </a:r>
            <a:r>
              <a:rPr lang="en-US" sz="2800" b="1" dirty="0">
                <a:effectLst/>
                <a:latin typeface="Verdana"/>
                <a:ea typeface="Times New Roman" panose="02020603050405020304" pitchFamily="18" charset="0"/>
                <a:cs typeface="Arial"/>
              </a:rPr>
              <a:t> </a:t>
            </a:r>
            <a:r>
              <a:rPr lang="en-US" sz="2800" b="1" dirty="0" err="1">
                <a:effectLst/>
                <a:latin typeface="Verdana"/>
                <a:ea typeface="Times New Roman" panose="02020603050405020304" pitchFamily="18" charset="0"/>
                <a:cs typeface="Arial"/>
              </a:rPr>
              <a:t>i</a:t>
            </a:r>
            <a:r>
              <a:rPr lang="en-US" sz="2800" b="1" dirty="0">
                <a:effectLst/>
                <a:latin typeface="Verdana"/>
                <a:ea typeface="Times New Roman" panose="02020603050405020304" pitchFamily="18" charset="0"/>
                <a:cs typeface="Arial"/>
              </a:rPr>
              <a:t> </a:t>
            </a:r>
            <a:r>
              <a:rPr lang="en-US" sz="2800" b="1" dirty="0" err="1">
                <a:effectLst/>
                <a:latin typeface="Verdana"/>
                <a:ea typeface="Times New Roman" panose="02020603050405020304" pitchFamily="18" charset="0"/>
                <a:cs typeface="Arial"/>
              </a:rPr>
              <a:t>Feddygon</a:t>
            </a:r>
            <a:r>
              <a:rPr lang="en-US" sz="2800" b="1" dirty="0">
                <a:effectLst/>
                <a:latin typeface="Verdana"/>
                <a:ea typeface="Times New Roman" panose="02020603050405020304" pitchFamily="18" charset="0"/>
                <a:cs typeface="Arial"/>
              </a:rPr>
              <a:t> Sylfaen </a:t>
            </a:r>
            <a:r>
              <a:rPr lang="en-US" sz="2800" b="1" dirty="0" err="1">
                <a:effectLst/>
                <a:latin typeface="Verdana"/>
                <a:ea typeface="Times New Roman" panose="02020603050405020304" pitchFamily="18" charset="0"/>
                <a:cs typeface="Arial"/>
              </a:rPr>
              <a:t>sy’n</a:t>
            </a:r>
            <a:r>
              <a:rPr lang="en-US" sz="2800" b="1" dirty="0">
                <a:effectLst/>
                <a:latin typeface="Verdana"/>
                <a:ea typeface="Times New Roman" panose="02020603050405020304" pitchFamily="18" charset="0"/>
                <a:cs typeface="Arial"/>
              </a:rPr>
              <a:t> </a:t>
            </a:r>
            <a:r>
              <a:rPr lang="en-US" sz="2800" dirty="0" err="1">
                <a:latin typeface="Verdana"/>
                <a:ea typeface="Times New Roman" panose="02020603050405020304" pitchFamily="18" charset="0"/>
                <a:cs typeface="Arial"/>
              </a:rPr>
              <a:t>Dechrau</a:t>
            </a:r>
            <a:r>
              <a:rPr lang="en-US" sz="2800" b="1" dirty="0">
                <a:effectLst/>
                <a:latin typeface="Verdana"/>
                <a:ea typeface="Times New Roman" panose="02020603050405020304" pitchFamily="18" charset="0"/>
                <a:cs typeface="Arial"/>
              </a:rPr>
              <a:t> </a:t>
            </a:r>
            <a:r>
              <a:rPr lang="en-US" sz="2800" b="1" dirty="0" err="1">
                <a:effectLst/>
                <a:latin typeface="Verdana"/>
                <a:ea typeface="Times New Roman" panose="02020603050405020304" pitchFamily="18" charset="0"/>
                <a:cs typeface="Arial"/>
              </a:rPr>
              <a:t>ym</a:t>
            </a:r>
            <a:r>
              <a:rPr lang="en-US" sz="2800" b="1" dirty="0">
                <a:effectLst/>
                <a:latin typeface="Verdana"/>
                <a:ea typeface="Times New Roman" panose="02020603050405020304" pitchFamily="18" charset="0"/>
                <a:cs typeface="Arial"/>
              </a:rPr>
              <a:t> mis Awst </a:t>
            </a:r>
            <a:r>
              <a:rPr lang="en-US" sz="2800" dirty="0">
                <a:latin typeface="Verdana"/>
                <a:ea typeface="Times New Roman" panose="02020603050405020304" pitchFamily="18" charset="0"/>
                <a:cs typeface="Arial"/>
              </a:rPr>
              <a:t>2024</a:t>
            </a:r>
            <a:br>
              <a:rPr lang="en-US" sz="2800" b="1" dirty="0">
                <a:effectLst/>
                <a:latin typeface="Verdana" panose="020B0604030504040204" pitchFamily="34" charset="0"/>
                <a:ea typeface="Times New Roman" panose="02020603050405020304" pitchFamily="18" charset="0"/>
                <a:cs typeface="Arial" panose="020B0604020202020204" pitchFamily="34" charset="0"/>
              </a:rPr>
            </a:br>
            <a:br>
              <a:rPr lang="en-US" sz="2800" b="1" dirty="0">
                <a:effectLst/>
                <a:latin typeface="Verdana" panose="020B0604030504040204" pitchFamily="34" charset="0"/>
                <a:ea typeface="Times New Roman" panose="02020603050405020304" pitchFamily="18" charset="0"/>
                <a:cs typeface="Arial" panose="020B0604020202020204" pitchFamily="34" charset="0"/>
              </a:rPr>
            </a:br>
            <a:r>
              <a:rPr lang="en-US" sz="2800" b="1" dirty="0">
                <a:solidFill>
                  <a:schemeClr val="accent5"/>
                </a:solidFill>
                <a:effectLst/>
                <a:latin typeface="Verdana"/>
                <a:ea typeface="Times New Roman" panose="02020603050405020304" pitchFamily="18" charset="0"/>
                <a:cs typeface="Arial"/>
              </a:rPr>
              <a:t>A </a:t>
            </a:r>
            <a:r>
              <a:rPr lang="en-US" sz="2800" dirty="0">
                <a:solidFill>
                  <a:schemeClr val="accent5"/>
                </a:solidFill>
                <a:latin typeface="Verdana"/>
                <a:ea typeface="Times New Roman" panose="02020603050405020304" pitchFamily="18" charset="0"/>
                <a:cs typeface="Arial"/>
              </a:rPr>
              <a:t>Guide</a:t>
            </a:r>
            <a:r>
              <a:rPr lang="en-US" sz="2800" b="1" dirty="0">
                <a:solidFill>
                  <a:schemeClr val="accent5"/>
                </a:solidFill>
                <a:effectLst/>
                <a:latin typeface="Verdana"/>
                <a:ea typeface="Times New Roman" panose="02020603050405020304" pitchFamily="18" charset="0"/>
                <a:cs typeface="Arial"/>
              </a:rPr>
              <a:t> for Foundation Doctors </a:t>
            </a:r>
            <a:r>
              <a:rPr lang="en-US" sz="2800" dirty="0">
                <a:solidFill>
                  <a:schemeClr val="accent5"/>
                </a:solidFill>
                <a:latin typeface="Verdana"/>
                <a:ea typeface="Times New Roman" panose="02020603050405020304" pitchFamily="18" charset="0"/>
                <a:cs typeface="Arial"/>
              </a:rPr>
              <a:t>Commencing</a:t>
            </a:r>
            <a:r>
              <a:rPr lang="en-US" sz="2800" b="1" dirty="0">
                <a:solidFill>
                  <a:schemeClr val="accent5"/>
                </a:solidFill>
                <a:effectLst/>
                <a:latin typeface="Verdana"/>
                <a:ea typeface="Times New Roman" panose="02020603050405020304" pitchFamily="18" charset="0"/>
                <a:cs typeface="Arial"/>
              </a:rPr>
              <a:t> August </a:t>
            </a:r>
            <a:r>
              <a:rPr lang="en-US" sz="2800" dirty="0">
                <a:solidFill>
                  <a:schemeClr val="accent5"/>
                </a:solidFill>
                <a:latin typeface="Verdana"/>
                <a:ea typeface="Times New Roman" panose="02020603050405020304" pitchFamily="18" charset="0"/>
                <a:cs typeface="Arial"/>
              </a:rPr>
              <a:t>2024</a:t>
            </a:r>
            <a:br>
              <a:rPr lang="en-GB" sz="3600" dirty="0">
                <a:effectLst/>
                <a:latin typeface="Calibri" panose="020F0502020204030204" pitchFamily="34" charset="0"/>
                <a:ea typeface="Times New Roman" panose="02020603050405020304" pitchFamily="18" charset="0"/>
                <a:cs typeface="Times New Roman" panose="02020603050405020304" pitchFamily="18" charset="0"/>
              </a:rPr>
            </a:br>
            <a:endParaRPr lang="en-US" sz="3600"/>
          </a:p>
        </p:txBody>
      </p:sp>
    </p:spTree>
    <p:extLst>
      <p:ext uri="{BB962C8B-B14F-4D97-AF65-F5344CB8AC3E}">
        <p14:creationId xmlns:p14="http://schemas.microsoft.com/office/powerpoint/2010/main" val="3006260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86BEF-F6F9-4263-9AE1-E03E37CFF8C3}"/>
              </a:ext>
            </a:extLst>
          </p:cNvPr>
          <p:cNvSpPr>
            <a:spLocks noGrp="1"/>
          </p:cNvSpPr>
          <p:nvPr>
            <p:ph type="title"/>
          </p:nvPr>
        </p:nvSpPr>
        <p:spPr>
          <a:xfrm>
            <a:off x="628650" y="113017"/>
            <a:ext cx="10515600" cy="1144284"/>
          </a:xfrm>
        </p:spPr>
        <p:txBody>
          <a:bodyPr>
            <a:noAutofit/>
          </a:bodyPr>
          <a:lstStyle/>
          <a:p>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Goruchwyliaeth</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Addysgol</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Chlinigol</a:t>
            </a:r>
            <a:br>
              <a:rPr lang="en-U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Educational and Clinical Supervision</a:t>
            </a:r>
            <a:br>
              <a:rPr lang="en-GB" sz="2800">
                <a:effectLst/>
                <a:latin typeface="Calibri" panose="020F0502020204030204" pitchFamily="34" charset="0"/>
                <a:ea typeface="Times New Roman" panose="02020603050405020304" pitchFamily="18" charset="0"/>
                <a:cs typeface="Times New Roman" panose="02020603050405020304" pitchFamily="18" charset="0"/>
              </a:rPr>
            </a:br>
            <a:endParaRPr lang="en-GB" sz="2800"/>
          </a:p>
        </p:txBody>
      </p:sp>
      <p:sp>
        <p:nvSpPr>
          <p:cNvPr id="3" name="Content Placeholder 2">
            <a:extLst>
              <a:ext uri="{FF2B5EF4-FFF2-40B4-BE49-F238E27FC236}">
                <a16:creationId xmlns:a16="http://schemas.microsoft.com/office/drawing/2014/main" id="{2AE52FB5-B3EF-4060-98FC-5D5740533CD1}"/>
              </a:ext>
            </a:extLst>
          </p:cNvPr>
          <p:cNvSpPr>
            <a:spLocks noGrp="1"/>
          </p:cNvSpPr>
          <p:nvPr>
            <p:ph idx="1"/>
          </p:nvPr>
        </p:nvSpPr>
        <p:spPr>
          <a:xfrm>
            <a:off x="628650" y="977699"/>
            <a:ext cx="10703746" cy="5186795"/>
          </a:xfrm>
        </p:spPr>
        <p:txBody>
          <a:bodyPr vert="horz" lIns="91440" tIns="45720" rIns="91440" bIns="45720" rtlCol="0" anchor="t">
            <a:normAutofit fontScale="25000" lnSpcReduction="20000"/>
          </a:bodyPr>
          <a:lstStyle/>
          <a:p>
            <a:pPr>
              <a:lnSpc>
                <a:spcPct val="115000"/>
              </a:lnSpc>
              <a:spcAft>
                <a:spcPts val="1000"/>
              </a:spcAft>
            </a:pPr>
            <a:r>
              <a:rPr lang="en-US" sz="7200">
                <a:solidFill>
                  <a:schemeClr val="tx1"/>
                </a:solidFill>
                <a:latin typeface="Verdana"/>
                <a:ea typeface="Verdana"/>
                <a:cs typeface="Arial"/>
              </a:rPr>
              <a:t>You will be assigned to an Educational Supervisor (ES) at the start of your F1 and F2 year, which will be for the duration of that year. </a:t>
            </a:r>
            <a:endParaRPr lang="en-US" sz="7200">
              <a:solidFill>
                <a:schemeClr val="tx1"/>
              </a:solidFill>
              <a:latin typeface="Verdana" panose="020B0604030504040204" pitchFamily="34" charset="0"/>
            </a:endParaRPr>
          </a:p>
          <a:p>
            <a:pPr>
              <a:lnSpc>
                <a:spcPct val="115000"/>
              </a:lnSpc>
              <a:spcAft>
                <a:spcPts val="1000"/>
              </a:spcAft>
            </a:pPr>
            <a:r>
              <a:rPr lang="en-US" sz="7200">
                <a:solidFill>
                  <a:schemeClr val="tx1"/>
                </a:solidFill>
                <a:latin typeface="Verdana"/>
                <a:ea typeface="Verdana"/>
                <a:cs typeface="Arial"/>
              </a:rPr>
              <a:t>For most </a:t>
            </a:r>
            <a:r>
              <a:rPr lang="en-US" sz="7200" err="1">
                <a:solidFill>
                  <a:schemeClr val="tx1"/>
                </a:solidFill>
                <a:latin typeface="Verdana"/>
                <a:ea typeface="Verdana"/>
                <a:cs typeface="Arial"/>
              </a:rPr>
              <a:t>programmes</a:t>
            </a:r>
            <a:r>
              <a:rPr lang="en-US" sz="7200">
                <a:solidFill>
                  <a:schemeClr val="tx1"/>
                </a:solidFill>
                <a:latin typeface="Verdana"/>
                <a:ea typeface="Verdana"/>
                <a:cs typeface="Arial"/>
              </a:rPr>
              <a:t>, your ES will also be your Clinical Supervisor (CS) for your first 4 month placement, however for GP LIFT </a:t>
            </a:r>
            <a:r>
              <a:rPr lang="en-US" sz="7200" err="1">
                <a:solidFill>
                  <a:schemeClr val="tx1"/>
                </a:solidFill>
                <a:latin typeface="Verdana"/>
                <a:ea typeface="Verdana"/>
                <a:cs typeface="Arial"/>
              </a:rPr>
              <a:t>programmes</a:t>
            </a:r>
            <a:r>
              <a:rPr lang="en-US" sz="7200">
                <a:solidFill>
                  <a:schemeClr val="tx1"/>
                </a:solidFill>
                <a:latin typeface="Verdana"/>
                <a:ea typeface="Verdana"/>
                <a:cs typeface="Arial"/>
              </a:rPr>
              <a:t>, your GP Supervisor will be your ES. </a:t>
            </a:r>
            <a:endParaRPr lang="en-US" sz="7200">
              <a:solidFill>
                <a:schemeClr val="tx1"/>
              </a:solidFill>
              <a:latin typeface="Verdana" panose="020B0604030504040204" pitchFamily="34" charset="0"/>
              <a:ea typeface="Verdana"/>
            </a:endParaRPr>
          </a:p>
          <a:p>
            <a:pPr>
              <a:lnSpc>
                <a:spcPct val="115000"/>
              </a:lnSpc>
              <a:spcAft>
                <a:spcPts val="1000"/>
              </a:spcAft>
            </a:pPr>
            <a:r>
              <a:rPr lang="en-GB" sz="7200">
                <a:solidFill>
                  <a:schemeClr val="tx1"/>
                </a:solidFill>
                <a:latin typeface="Verdana"/>
                <a:ea typeface="Verdana"/>
                <a:cs typeface="Arial"/>
              </a:rPr>
              <a:t>For each of your placements (including any LIFT placements) you will also have a named Clinical Supervisor. </a:t>
            </a:r>
            <a:endParaRPr lang="en-GB" sz="7200">
              <a:solidFill>
                <a:schemeClr val="tx1"/>
              </a:solidFill>
              <a:latin typeface="Verdana" panose="020B0604030504040204" pitchFamily="34" charset="0"/>
              <a:ea typeface="Verdana"/>
            </a:endParaRPr>
          </a:p>
          <a:p>
            <a:pPr>
              <a:lnSpc>
                <a:spcPct val="115000"/>
              </a:lnSpc>
              <a:spcAft>
                <a:spcPts val="1000"/>
              </a:spcAft>
            </a:pPr>
            <a:r>
              <a:rPr lang="en-US" sz="7200">
                <a:solidFill>
                  <a:schemeClr val="tx1"/>
                </a:solidFill>
                <a:latin typeface="Verdana"/>
                <a:ea typeface="Verdana"/>
                <a:cs typeface="Arial"/>
              </a:rPr>
              <a:t>You should meet with your Educational supervisor at the beginning of the year, then at the end of each placement, as a minimum.  The meeting towards the end of your final placement of the year will be to complete the end of year report ready for ARCP. </a:t>
            </a:r>
            <a:r>
              <a:rPr lang="en-US" sz="7200" b="1" i="1">
                <a:solidFill>
                  <a:schemeClr val="tx1"/>
                </a:solidFill>
                <a:latin typeface="Verdana"/>
                <a:ea typeface="Verdana"/>
                <a:cs typeface="Arial"/>
              </a:rPr>
              <a:t>This should be done in May for the June ARCPs.</a:t>
            </a:r>
            <a:endParaRPr lang="en-GB" sz="7200" b="1" i="1">
              <a:solidFill>
                <a:schemeClr val="tx1"/>
              </a:solidFill>
              <a:latin typeface="Verdana" panose="020B0604030504040204" pitchFamily="34" charset="0"/>
              <a:ea typeface="Verdana"/>
            </a:endParaRPr>
          </a:p>
          <a:p>
            <a:pPr>
              <a:lnSpc>
                <a:spcPct val="115000"/>
              </a:lnSpc>
              <a:spcAft>
                <a:spcPts val="1000"/>
              </a:spcAft>
            </a:pPr>
            <a:r>
              <a:rPr lang="en-US" sz="7200">
                <a:solidFill>
                  <a:schemeClr val="tx1"/>
                </a:solidFill>
                <a:latin typeface="Verdana"/>
                <a:ea typeface="Verdana"/>
                <a:cs typeface="Arial"/>
              </a:rPr>
              <a:t>Your Educational supervisor will liaise with your clinical supervisors throughout the year to review your progress and both will complete summative assessments in the form of Educational supervisor and Clinical supervisor reports.   </a:t>
            </a:r>
            <a:endParaRPr lang="en-GB" sz="7200">
              <a:solidFill>
                <a:schemeClr val="tx1"/>
              </a:solidFill>
              <a:latin typeface="Verdana" panose="020B0604030504040204" pitchFamily="34" charset="0"/>
            </a:endParaRPr>
          </a:p>
          <a:p>
            <a:pPr>
              <a:lnSpc>
                <a:spcPct val="115000"/>
              </a:lnSpc>
              <a:spcAft>
                <a:spcPts val="1000"/>
              </a:spcAft>
            </a:pP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br>
              <a:rPr lang="en-US" sz="1800" b="1">
                <a:effectLst/>
                <a:latin typeface="Verdana" panose="020B0604030504040204" pitchFamily="34" charset="0"/>
                <a:ea typeface="Times New Roman" panose="02020603050405020304" pitchFamily="18" charset="0"/>
                <a:cs typeface="Times New Roman" panose="02020603050405020304" pitchFamily="18" charset="0"/>
              </a:rPr>
            </a:br>
            <a:r>
              <a:rPr lang="en-US" sz="1800" b="1">
                <a:effectLst/>
                <a:latin typeface="Verdana"/>
                <a:ea typeface="Times New Roman" panose="02020603050405020304" pitchFamily="18" charset="0"/>
                <a:cs typeface="Times New Roman"/>
              </a:rPr>
              <a:t> </a:t>
            </a:r>
            <a:endParaRPr lang="en-GB" sz="1800">
              <a:effectLst/>
              <a:latin typeface="Verdana"/>
              <a:ea typeface="Times New Roman" panose="02020603050405020304" pitchFamily="18" charset="0"/>
              <a:cs typeface="Times New Roman"/>
            </a:endParaRPr>
          </a:p>
          <a:p>
            <a:endParaRPr lang="en-GB"/>
          </a:p>
        </p:txBody>
      </p:sp>
    </p:spTree>
    <p:extLst>
      <p:ext uri="{BB962C8B-B14F-4D97-AF65-F5344CB8AC3E}">
        <p14:creationId xmlns:p14="http://schemas.microsoft.com/office/powerpoint/2010/main" val="1890586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86AAA-0C7B-4E5A-ADFB-F063AA3E992E}"/>
              </a:ext>
            </a:extLst>
          </p:cNvPr>
          <p:cNvSpPr>
            <a:spLocks noGrp="1"/>
          </p:cNvSpPr>
          <p:nvPr>
            <p:ph type="title"/>
          </p:nvPr>
        </p:nvSpPr>
        <p:spPr>
          <a:xfrm>
            <a:off x="838200" y="274568"/>
            <a:ext cx="10515600" cy="1316107"/>
          </a:xfrm>
        </p:spPr>
        <p:txBody>
          <a:bodyPr/>
          <a:lstStyle/>
          <a:p>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Cwricwlwm</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Sylfaen</a:t>
            </a:r>
            <a:br>
              <a:rPr lang="en-U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Foundation Curriculum</a:t>
            </a:r>
            <a:br>
              <a:rPr lang="en-GB" sz="3200">
                <a:effectLst/>
                <a:latin typeface="Calibri" panose="020F0502020204030204" pitchFamily="34" charset="0"/>
                <a:ea typeface="Times New Roman" panose="02020603050405020304" pitchFamily="18" charset="0"/>
                <a:cs typeface="Times New Roman" panose="02020603050405020304" pitchFamily="18" charset="0"/>
              </a:rPr>
            </a:br>
            <a:endParaRPr lang="en-GB"/>
          </a:p>
        </p:txBody>
      </p:sp>
      <p:sp>
        <p:nvSpPr>
          <p:cNvPr id="3" name="Content Placeholder 2">
            <a:extLst>
              <a:ext uri="{FF2B5EF4-FFF2-40B4-BE49-F238E27FC236}">
                <a16:creationId xmlns:a16="http://schemas.microsoft.com/office/drawing/2014/main" id="{8F838174-2FA4-438D-B28F-40E333DE732A}"/>
              </a:ext>
            </a:extLst>
          </p:cNvPr>
          <p:cNvSpPr>
            <a:spLocks noGrp="1"/>
          </p:cNvSpPr>
          <p:nvPr>
            <p:ph idx="1"/>
          </p:nvPr>
        </p:nvSpPr>
        <p:spPr>
          <a:xfrm>
            <a:off x="642891" y="1310104"/>
            <a:ext cx="6485878" cy="4709913"/>
          </a:xfrm>
        </p:spPr>
        <p:txBody>
          <a:bodyPr>
            <a:normAutofit/>
          </a:bodyPr>
          <a:lstStyle/>
          <a:p>
            <a:pPr>
              <a:lnSpc>
                <a:spcPct val="115000"/>
              </a:lnSpc>
              <a:spcAft>
                <a:spcPts val="1000"/>
              </a:spcAft>
            </a:pP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All Foundation Doctors will follow the 2021 Foundatio</a:t>
            </a:r>
            <a:r>
              <a:rPr lang="en-US">
                <a:solidFill>
                  <a:schemeClr val="tx1"/>
                </a:solidFill>
                <a:latin typeface="Verdana" panose="020B0604030504040204" pitchFamily="34" charset="0"/>
                <a:ea typeface="Times New Roman" panose="02020603050405020304" pitchFamily="18" charset="0"/>
              </a:rPr>
              <a:t>n Curriculum. The curriculum is made up of 3 Higher Learning Outcomes (HLOs), which must be demonstrated by meeting each of the 13 Foundation Professional Capabilities (FPCs).</a:t>
            </a:r>
          </a:p>
          <a:p>
            <a:pPr>
              <a:lnSpc>
                <a:spcPct val="115000"/>
              </a:lnSpc>
              <a:spcAft>
                <a:spcPts val="1000"/>
              </a:spcAft>
            </a:pP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hlinkClick r:id="rId2"/>
              </a:rPr>
              <a:t>An interactive copy of the </a:t>
            </a:r>
            <a:r>
              <a:rPr lang="en-US" sz="1800" u="sng">
                <a:solidFill>
                  <a:srgbClr val="0000FF"/>
                </a:solidFill>
                <a:effectLst/>
                <a:latin typeface="Verdana" panose="020B0604030504040204" pitchFamily="34" charset="0"/>
                <a:ea typeface="Times New Roman" panose="02020603050405020304" pitchFamily="18" charset="0"/>
                <a:cs typeface="Arial" panose="020B0604020202020204" pitchFamily="34" charset="0"/>
                <a:hlinkClick r:id="rId2"/>
              </a:rPr>
              <a:t>Curriculum</a:t>
            </a:r>
            <a:r>
              <a:rPr lang="en-US" sz="1800">
                <a:effectLst/>
                <a:latin typeface="Verdana" panose="020B0604030504040204" pitchFamily="34" charset="0"/>
                <a:ea typeface="Times New Roman" panose="02020603050405020304" pitchFamily="18" charset="0"/>
                <a:cs typeface="Arial" panose="020B0604020202020204" pitchFamily="34" charset="0"/>
                <a:hlinkClick r:id="rId2"/>
              </a:rPr>
              <a:t> </a:t>
            </a: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hlinkClick r:id="rId2"/>
              </a:rPr>
              <a:t>can be found on the UKFPO website. </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 addition to the Curriculum a number of resources, including a series of YouTube videos, podcasts and factsheets can be found </a:t>
            </a: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hlinkClick r:id="rId3"/>
              </a:rPr>
              <a:t>on the UKFPO website</a:t>
            </a: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en-US" sz="1800">
              <a:effectLst/>
              <a:latin typeface="Verdana" panose="020B0604030504040204" pitchFamily="34" charset="0"/>
              <a:ea typeface="Times New Roman" panose="02020603050405020304" pitchFamily="18" charset="0"/>
              <a:cs typeface="Arial" panose="020B0604020202020204" pitchFamily="34" charset="0"/>
            </a:endParaRPr>
          </a:p>
          <a:p>
            <a:endParaRPr lang="en-GB"/>
          </a:p>
        </p:txBody>
      </p:sp>
      <p:pic>
        <p:nvPicPr>
          <p:cNvPr id="6" name="Picture 5">
            <a:extLst>
              <a:ext uri="{FF2B5EF4-FFF2-40B4-BE49-F238E27FC236}">
                <a16:creationId xmlns:a16="http://schemas.microsoft.com/office/drawing/2014/main" id="{8EE8957C-6FF6-0F67-C9DE-6A59500F2478}"/>
              </a:ext>
            </a:extLst>
          </p:cNvPr>
          <p:cNvPicPr>
            <a:picLocks noChangeAspect="1"/>
          </p:cNvPicPr>
          <p:nvPr/>
        </p:nvPicPr>
        <p:blipFill>
          <a:blip r:embed="rId4"/>
          <a:stretch>
            <a:fillRect/>
          </a:stretch>
        </p:blipFill>
        <p:spPr>
          <a:xfrm>
            <a:off x="7324078" y="590992"/>
            <a:ext cx="4282045" cy="5031050"/>
          </a:xfrm>
          <a:prstGeom prst="rect">
            <a:avLst/>
          </a:prstGeom>
        </p:spPr>
      </p:pic>
    </p:spTree>
    <p:extLst>
      <p:ext uri="{BB962C8B-B14F-4D97-AF65-F5344CB8AC3E}">
        <p14:creationId xmlns:p14="http://schemas.microsoft.com/office/powerpoint/2010/main" val="2229445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280E7-93E4-4064-9E2D-A2246C25CBE0}"/>
              </a:ext>
            </a:extLst>
          </p:cNvPr>
          <p:cNvSpPr>
            <a:spLocks noGrp="1"/>
          </p:cNvSpPr>
          <p:nvPr>
            <p:ph type="title"/>
          </p:nvPr>
        </p:nvSpPr>
        <p:spPr/>
        <p:txBody>
          <a:bodyPr>
            <a:normAutofit/>
          </a:bodyPr>
          <a:lstStyle/>
          <a:p>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eBortffolio</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Dysgu</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Sylfaen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Turas</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a:t>
            </a:r>
            <a:br>
              <a:rPr lang="en-U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Foundation Learning ePortfolio (</a:t>
            </a:r>
            <a:r>
              <a:rPr lang="en-US" sz="2800" b="1" err="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Turas</a:t>
            </a: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t>
            </a:r>
            <a:br>
              <a:rPr lang="en-GB" sz="2800">
                <a:effectLst/>
                <a:latin typeface="Calibri" panose="020F0502020204030204" pitchFamily="34" charset="0"/>
                <a:ea typeface="Times New Roman" panose="02020603050405020304" pitchFamily="18" charset="0"/>
                <a:cs typeface="Times New Roman" panose="02020603050405020304" pitchFamily="18" charset="0"/>
              </a:rPr>
            </a:br>
            <a:endParaRPr lang="en-GB" sz="2800"/>
          </a:p>
        </p:txBody>
      </p:sp>
      <p:sp>
        <p:nvSpPr>
          <p:cNvPr id="3" name="Content Placeholder 2">
            <a:extLst>
              <a:ext uri="{FF2B5EF4-FFF2-40B4-BE49-F238E27FC236}">
                <a16:creationId xmlns:a16="http://schemas.microsoft.com/office/drawing/2014/main" id="{2D4976DE-263C-4580-B6AA-4FF9CC9F28E2}"/>
              </a:ext>
            </a:extLst>
          </p:cNvPr>
          <p:cNvSpPr>
            <a:spLocks noGrp="1"/>
          </p:cNvSpPr>
          <p:nvPr>
            <p:ph idx="1"/>
          </p:nvPr>
        </p:nvSpPr>
        <p:spPr>
          <a:xfrm>
            <a:off x="745733" y="1253331"/>
            <a:ext cx="10515600" cy="4351338"/>
          </a:xfrm>
        </p:spPr>
        <p:txBody>
          <a:bodyPr vert="horz" lIns="91440" tIns="45720" rIns="91440" bIns="45720" rtlCol="0" anchor="t">
            <a:normAutofit lnSpcReduction="10000"/>
          </a:bodyPr>
          <a:lstStyle/>
          <a:p>
            <a:pPr>
              <a:lnSpc>
                <a:spcPct val="115000"/>
              </a:lnSpc>
              <a:spcAft>
                <a:spcPts val="1000"/>
              </a:spcAft>
            </a:pPr>
            <a:r>
              <a:rPr lang="en-US" sz="1800">
                <a:solidFill>
                  <a:schemeClr val="tx1"/>
                </a:solidFill>
                <a:effectLst/>
                <a:latin typeface="Verdana"/>
                <a:ea typeface="Times New Roman" panose="02020603050405020304" pitchFamily="18" charset="0"/>
                <a:cs typeface="Arial"/>
              </a:rPr>
              <a:t>To record evidence to satisfy the ARCP panel, you will use an electronic portfolio called Turas.</a:t>
            </a:r>
            <a:r>
              <a:rPr lang="en-US">
                <a:solidFill>
                  <a:schemeClr val="tx1"/>
                </a:solidFill>
                <a:latin typeface="Verdana"/>
                <a:ea typeface="Times New Roman" panose="02020603050405020304" pitchFamily="18" charset="0"/>
                <a:cs typeface="Arial"/>
              </a:rPr>
              <a:t>  </a:t>
            </a:r>
            <a:endPar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sz="1800">
                <a:solidFill>
                  <a:schemeClr val="tx1"/>
                </a:solidFill>
                <a:effectLst/>
                <a:latin typeface="Verdana"/>
                <a:ea typeface="Times New Roman" panose="02020603050405020304" pitchFamily="18" charset="0"/>
                <a:cs typeface="Arial"/>
              </a:rPr>
              <a:t>Turas can be accessed at: </a:t>
            </a:r>
            <a:r>
              <a:rPr lang="en-US" sz="1800" u="sng">
                <a:solidFill>
                  <a:schemeClr val="tx1"/>
                </a:solidFill>
                <a:effectLst/>
                <a:latin typeface="Verdana"/>
                <a:ea typeface="Times New Roman" panose="02020603050405020304" pitchFamily="18" charset="0"/>
                <a:cs typeface="Times New Roman"/>
                <a:hlinkClick r:id="rId2">
                  <a:extLst>
                    <a:ext uri="{A12FA001-AC4F-418D-AE19-62706E023703}">
                      <ahyp:hlinkClr xmlns:ahyp="http://schemas.microsoft.com/office/drawing/2018/hyperlinkcolor" val="tx"/>
                    </a:ext>
                  </a:extLst>
                </a:hlinkClick>
              </a:rPr>
              <a:t>https://turasportfoliowales.nes.digital/</a:t>
            </a:r>
            <a:r>
              <a:rPr lang="en-US">
                <a:solidFill>
                  <a:schemeClr val="tx1"/>
                </a:solidFill>
                <a:latin typeface="Verdana"/>
                <a:ea typeface="Times New Roman" panose="02020603050405020304" pitchFamily="18" charset="0"/>
                <a:cs typeface="Times New Roman"/>
              </a:rPr>
              <a:t> </a:t>
            </a:r>
            <a:r>
              <a:rPr lang="en-US" sz="1800">
                <a:solidFill>
                  <a:schemeClr val="tx1"/>
                </a:solidFill>
                <a:effectLst/>
                <a:latin typeface="Verdana"/>
                <a:ea typeface="Times New Roman" panose="02020603050405020304" pitchFamily="18" charset="0"/>
                <a:cs typeface="Times New Roman"/>
              </a:rPr>
              <a:t> and you </a:t>
            </a:r>
            <a:r>
              <a:rPr lang="en-US">
                <a:solidFill>
                  <a:schemeClr val="tx1"/>
                </a:solidFill>
                <a:latin typeface="Verdana"/>
                <a:ea typeface="Times New Roman" panose="02020603050405020304" pitchFamily="18" charset="0"/>
                <a:cs typeface="Arial"/>
              </a:rPr>
              <a:t>should have already received</a:t>
            </a:r>
            <a:r>
              <a:rPr lang="en-US" sz="1800">
                <a:solidFill>
                  <a:schemeClr val="tx1"/>
                </a:solidFill>
                <a:effectLst/>
                <a:latin typeface="Verdana"/>
                <a:ea typeface="Times New Roman" panose="02020603050405020304" pitchFamily="18" charset="0"/>
                <a:cs typeface="Arial"/>
              </a:rPr>
              <a:t> an email with your login details so that you may access </a:t>
            </a:r>
            <a:r>
              <a:rPr lang="en-US">
                <a:solidFill>
                  <a:schemeClr val="tx1"/>
                </a:solidFill>
                <a:latin typeface="Verdana"/>
                <a:ea typeface="Times New Roman" panose="02020603050405020304" pitchFamily="18" charset="0"/>
                <a:cs typeface="Arial"/>
              </a:rPr>
              <a:t>your account</a:t>
            </a:r>
            <a:r>
              <a:rPr lang="en-US" sz="1800">
                <a:solidFill>
                  <a:schemeClr val="tx1"/>
                </a:solidFill>
                <a:effectLst/>
                <a:latin typeface="Verdana"/>
                <a:ea typeface="Times New Roman" panose="02020603050405020304" pitchFamily="18" charset="0"/>
                <a:cs typeface="Arial"/>
              </a:rPr>
              <a:t> prior to commencement.</a:t>
            </a:r>
            <a:r>
              <a:rPr lang="en-US">
                <a:solidFill>
                  <a:schemeClr val="tx1"/>
                </a:solidFill>
                <a:latin typeface="Verdana"/>
                <a:ea typeface="Times New Roman" panose="02020603050405020304" pitchFamily="18" charset="0"/>
                <a:cs typeface="Arial"/>
              </a:rPr>
              <a:t> </a:t>
            </a:r>
            <a:endPar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GB" sz="1800">
                <a:solidFill>
                  <a:schemeClr val="tx1"/>
                </a:solidFill>
                <a:effectLst/>
                <a:latin typeface="Calibri"/>
                <a:ea typeface="Times New Roman" panose="02020603050405020304" pitchFamily="18" charset="0"/>
                <a:cs typeface="Times New Roman"/>
                <a:hlinkClick r:id="rId3">
                  <a:extLst>
                    <a:ext uri="{A12FA001-AC4F-418D-AE19-62706E023703}">
                      <ahyp:hlinkClr xmlns:ahyp="http://schemas.microsoft.com/office/drawing/2018/hyperlinkcolor" val="tx"/>
                    </a:ext>
                  </a:extLst>
                </a:hlinkClick>
              </a:rPr>
              <a:t>There is also some guidance available on the Scotland Foundation School website</a:t>
            </a:r>
            <a:r>
              <a:rPr lang="en-GB" sz="1800">
                <a:solidFill>
                  <a:schemeClr val="tx1"/>
                </a:solidFill>
                <a:effectLst/>
                <a:latin typeface="Calibri"/>
                <a:ea typeface="Times New Roman" panose="02020603050405020304" pitchFamily="18" charset="0"/>
                <a:cs typeface="Times New Roman"/>
              </a:rPr>
              <a:t>.</a:t>
            </a:r>
            <a:r>
              <a:rPr lang="en-GB">
                <a:solidFill>
                  <a:schemeClr val="tx1"/>
                </a:solidFill>
                <a:latin typeface="Calibri"/>
                <a:ea typeface="Times New Roman" panose="02020603050405020304" pitchFamily="18" charset="0"/>
                <a:cs typeface="Times New Roman"/>
              </a:rPr>
              <a:t> </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a:solidFill>
                  <a:schemeClr val="tx1"/>
                </a:solidFill>
                <a:effectLst/>
                <a:latin typeface="Verdana"/>
                <a:ea typeface="Times New Roman" panose="02020603050405020304" pitchFamily="18" charset="0"/>
                <a:cs typeface="Arial"/>
              </a:rPr>
              <a:t>Should you experience any difficulties accessing or using the system, advice can be sought from your local Foundation administrator in the first instance</a:t>
            </a:r>
            <a:r>
              <a:rPr lang="en-US">
                <a:solidFill>
                  <a:schemeClr val="tx1"/>
                </a:solidFill>
                <a:latin typeface="Verdana"/>
                <a:ea typeface="Times New Roman" panose="02020603050405020304" pitchFamily="18" charset="0"/>
                <a:cs typeface="Arial"/>
              </a:rPr>
              <a:t>.</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b="1">
                <a:solidFill>
                  <a:schemeClr val="tx1"/>
                </a:solidFill>
                <a:effectLst/>
                <a:latin typeface="Verdana"/>
                <a:ea typeface="Times New Roman" panose="02020603050405020304" pitchFamily="18" charset="0"/>
                <a:cs typeface="Arial"/>
              </a:rPr>
              <a:t>Please remember, it is your responsibility to maintain and develop your </a:t>
            </a:r>
            <a:r>
              <a:rPr lang="en-US" sz="1800" b="1" err="1">
                <a:solidFill>
                  <a:schemeClr val="tx1"/>
                </a:solidFill>
                <a:effectLst/>
                <a:latin typeface="Verdana"/>
                <a:ea typeface="Times New Roman" panose="02020603050405020304" pitchFamily="18" charset="0"/>
                <a:cs typeface="Arial"/>
              </a:rPr>
              <a:t>ePortfolio</a:t>
            </a:r>
            <a:r>
              <a:rPr lang="en-US" sz="1800" b="1">
                <a:solidFill>
                  <a:schemeClr val="tx1"/>
                </a:solidFill>
                <a:effectLst/>
                <a:latin typeface="Verdana"/>
                <a:ea typeface="Times New Roman" panose="02020603050405020304" pitchFamily="18" charset="0"/>
                <a:cs typeface="Arial"/>
              </a:rPr>
              <a:t> as a record of your professional development.</a:t>
            </a:r>
            <a:r>
              <a:rPr lang="en-US">
                <a:solidFill>
                  <a:schemeClr val="tx1"/>
                </a:solidFill>
                <a:latin typeface="Verdana"/>
                <a:ea typeface="Times New Roman" panose="02020603050405020304" pitchFamily="18" charset="0"/>
                <a:cs typeface="Arial"/>
              </a:rPr>
              <a:t>  </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a:p>
        </p:txBody>
      </p:sp>
    </p:spTree>
    <p:extLst>
      <p:ext uri="{BB962C8B-B14F-4D97-AF65-F5344CB8AC3E}">
        <p14:creationId xmlns:p14="http://schemas.microsoft.com/office/powerpoint/2010/main" val="3028433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7A820-E2AE-42C2-8F00-40AE78ED0125}"/>
              </a:ext>
            </a:extLst>
          </p:cNvPr>
          <p:cNvSpPr>
            <a:spLocks noGrp="1"/>
          </p:cNvSpPr>
          <p:nvPr>
            <p:ph type="title"/>
          </p:nvPr>
        </p:nvSpPr>
        <p:spPr>
          <a:xfrm>
            <a:off x="852326" y="436171"/>
            <a:ext cx="10487348" cy="512095"/>
          </a:xfrm>
        </p:spPr>
        <p:txBody>
          <a:bodyPr>
            <a:noAutofit/>
          </a:bodyPr>
          <a:lstStyle/>
          <a:p>
            <a:r>
              <a:rPr lang="en-US" sz="2800" b="1">
                <a:effectLst/>
                <a:latin typeface="Verdana" panose="020B0604030504040204" pitchFamily="34" charset="0"/>
                <a:ea typeface="Times New Roman" panose="02020603050405020304" pitchFamily="18" charset="0"/>
                <a:cs typeface="Times New Roman" panose="02020603050405020304" pitchFamily="18" charset="0"/>
              </a:rPr>
              <a:t>e-</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Ddysgu</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ar</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gyfer</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Gofal</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Iechyd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eLfH</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a:t>
            </a:r>
            <a:br>
              <a:rPr lang="en-U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e-Learning for Healthcare (</a:t>
            </a:r>
            <a:r>
              <a:rPr lang="en-US" sz="2800" b="1" err="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eLfH</a:t>
            </a: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en-GB" sz="2800">
              <a:solidFill>
                <a:schemeClr val="accent5"/>
              </a:solidFill>
            </a:endParaRPr>
          </a:p>
        </p:txBody>
      </p:sp>
      <p:sp>
        <p:nvSpPr>
          <p:cNvPr id="3" name="Content Placeholder 2">
            <a:extLst>
              <a:ext uri="{FF2B5EF4-FFF2-40B4-BE49-F238E27FC236}">
                <a16:creationId xmlns:a16="http://schemas.microsoft.com/office/drawing/2014/main" id="{5F733EBE-63CD-489C-99B4-2EF3FD8328EA}"/>
              </a:ext>
            </a:extLst>
          </p:cNvPr>
          <p:cNvSpPr>
            <a:spLocks noGrp="1"/>
          </p:cNvSpPr>
          <p:nvPr>
            <p:ph idx="1"/>
          </p:nvPr>
        </p:nvSpPr>
        <p:spPr>
          <a:xfrm>
            <a:off x="734557" y="1288841"/>
            <a:ext cx="10605117" cy="4632566"/>
          </a:xfrm>
        </p:spPr>
        <p:txBody>
          <a:bodyPr vert="horz" lIns="91440" tIns="45720" rIns="91440" bIns="45720" rtlCol="0" anchor="t">
            <a:normAutofit fontScale="70000" lnSpcReduction="20000"/>
          </a:bodyPr>
          <a:lstStyle/>
          <a:p>
            <a:pPr>
              <a:lnSpc>
                <a:spcPct val="115000"/>
              </a:lnSpc>
              <a:spcAft>
                <a:spcPts val="1000"/>
              </a:spcAft>
            </a:pPr>
            <a:r>
              <a:rPr lang="en-US" sz="2600">
                <a:solidFill>
                  <a:schemeClr val="tx1"/>
                </a:solidFill>
                <a:effectLst/>
                <a:latin typeface="Verdana"/>
                <a:ea typeface="Times New Roman" panose="02020603050405020304" pitchFamily="18" charset="0"/>
                <a:cs typeface="Arial"/>
              </a:rPr>
              <a:t>In addition to Turas, you will also have access to the e-Learning for Healthcare (</a:t>
            </a:r>
            <a:r>
              <a:rPr lang="en-US" sz="2600" err="1">
                <a:solidFill>
                  <a:schemeClr val="tx1"/>
                </a:solidFill>
                <a:effectLst/>
                <a:latin typeface="Verdana"/>
                <a:ea typeface="Times New Roman" panose="02020603050405020304" pitchFamily="18" charset="0"/>
                <a:cs typeface="Arial"/>
              </a:rPr>
              <a:t>eLfH</a:t>
            </a:r>
            <a:r>
              <a:rPr lang="en-US" sz="2600">
                <a:solidFill>
                  <a:schemeClr val="tx1"/>
                </a:solidFill>
                <a:effectLst/>
                <a:latin typeface="Verdana"/>
                <a:ea typeface="Times New Roman" panose="02020603050405020304" pitchFamily="18" charset="0"/>
                <a:cs typeface="Arial"/>
              </a:rPr>
              <a:t>) portal.</a:t>
            </a:r>
            <a:r>
              <a:rPr lang="en-US" sz="2600">
                <a:solidFill>
                  <a:schemeClr val="tx1"/>
                </a:solidFill>
                <a:latin typeface="Verdana"/>
                <a:ea typeface="Times New Roman" panose="02020603050405020304" pitchFamily="18" charset="0"/>
                <a:cs typeface="Arial"/>
              </a:rPr>
              <a:t>  </a:t>
            </a:r>
            <a:endParaRPr lang="en-US" sz="260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sz="2600" err="1">
                <a:solidFill>
                  <a:schemeClr val="tx1"/>
                </a:solidFill>
                <a:latin typeface="Verdana"/>
                <a:ea typeface="Times New Roman" panose="02020603050405020304" pitchFamily="18" charset="0"/>
                <a:cs typeface="Arial"/>
              </a:rPr>
              <a:t>eL</a:t>
            </a:r>
            <a:r>
              <a:rPr lang="en-US" sz="2600" err="1">
                <a:solidFill>
                  <a:schemeClr val="tx1"/>
                </a:solidFill>
                <a:effectLst/>
                <a:latin typeface="Verdana"/>
                <a:ea typeface="Times New Roman" panose="02020603050405020304" pitchFamily="18" charset="0"/>
                <a:cs typeface="Arial"/>
              </a:rPr>
              <a:t>fH</a:t>
            </a:r>
            <a:r>
              <a:rPr lang="en-US" sz="2600">
                <a:solidFill>
                  <a:schemeClr val="tx1"/>
                </a:solidFill>
                <a:effectLst/>
                <a:latin typeface="Verdana"/>
                <a:ea typeface="Times New Roman" panose="02020603050405020304" pitchFamily="18" charset="0"/>
                <a:cs typeface="Arial"/>
              </a:rPr>
              <a:t> is a Health Education England </a:t>
            </a:r>
            <a:r>
              <a:rPr lang="en-US" sz="2600" err="1">
                <a:solidFill>
                  <a:schemeClr val="tx1"/>
                </a:solidFill>
                <a:effectLst/>
                <a:latin typeface="Verdana"/>
                <a:ea typeface="Times New Roman" panose="02020603050405020304" pitchFamily="18" charset="0"/>
                <a:cs typeface="Arial"/>
              </a:rPr>
              <a:t>Programme</a:t>
            </a:r>
            <a:r>
              <a:rPr lang="en-US" sz="2600">
                <a:solidFill>
                  <a:schemeClr val="tx1"/>
                </a:solidFill>
                <a:effectLst/>
                <a:latin typeface="Verdana"/>
                <a:ea typeface="Times New Roman" panose="02020603050405020304" pitchFamily="18" charset="0"/>
                <a:cs typeface="Arial"/>
              </a:rPr>
              <a:t> in partnership with the NHS and Professional Bodies providing high quality content free of charge for the training of the NHS workforce across the UK.</a:t>
            </a:r>
            <a:endParaRPr lang="en-GB" sz="2600">
              <a:solidFill>
                <a:schemeClr val="tx1"/>
              </a:solidFill>
              <a:effectLst/>
              <a:latin typeface="Verdana"/>
              <a:ea typeface="Times New Roman" panose="02020603050405020304" pitchFamily="18" charset="0"/>
              <a:cs typeface="Arial"/>
            </a:endParaRPr>
          </a:p>
          <a:p>
            <a:pPr>
              <a:lnSpc>
                <a:spcPct val="115000"/>
              </a:lnSpc>
              <a:spcAft>
                <a:spcPts val="1000"/>
              </a:spcAft>
            </a:pPr>
            <a:r>
              <a:rPr lang="en-US" sz="2600">
                <a:solidFill>
                  <a:schemeClr val="tx1"/>
                </a:solidFill>
                <a:effectLst/>
                <a:latin typeface="Verdana"/>
                <a:ea typeface="Times New Roman" panose="02020603050405020304" pitchFamily="18" charset="0"/>
                <a:cs typeface="Arial"/>
              </a:rPr>
              <a:t>You will have been e-mailed your log in details for this directly from </a:t>
            </a:r>
            <a:r>
              <a:rPr lang="en-US" sz="2600" err="1">
                <a:solidFill>
                  <a:schemeClr val="tx1"/>
                </a:solidFill>
                <a:effectLst/>
                <a:latin typeface="Verdana"/>
                <a:ea typeface="Times New Roman" panose="02020603050405020304" pitchFamily="18" charset="0"/>
                <a:cs typeface="Arial"/>
              </a:rPr>
              <a:t>eLfH</a:t>
            </a:r>
            <a:r>
              <a:rPr lang="en-US" sz="2600">
                <a:solidFill>
                  <a:schemeClr val="tx1"/>
                </a:solidFill>
                <a:effectLst/>
                <a:latin typeface="Verdana"/>
                <a:ea typeface="Times New Roman" panose="02020603050405020304" pitchFamily="18" charset="0"/>
                <a:cs typeface="Arial"/>
              </a:rPr>
              <a:t>. The email used for the </a:t>
            </a:r>
            <a:r>
              <a:rPr lang="en-US" sz="2600" err="1">
                <a:solidFill>
                  <a:schemeClr val="tx1"/>
                </a:solidFill>
                <a:effectLst/>
                <a:latin typeface="Verdana"/>
                <a:ea typeface="Times New Roman" panose="02020603050405020304" pitchFamily="18" charset="0"/>
                <a:cs typeface="Arial"/>
              </a:rPr>
              <a:t>eLfh</a:t>
            </a:r>
            <a:r>
              <a:rPr lang="en-US" sz="2600">
                <a:solidFill>
                  <a:schemeClr val="tx1"/>
                </a:solidFill>
                <a:effectLst/>
                <a:latin typeface="Verdana"/>
                <a:ea typeface="Times New Roman" panose="02020603050405020304" pitchFamily="18" charset="0"/>
                <a:cs typeface="Arial"/>
              </a:rPr>
              <a:t> account is the same email that was used to register with the GMC.</a:t>
            </a:r>
            <a:endParaRPr lang="en-GB" sz="2600">
              <a:solidFill>
                <a:schemeClr val="tx1"/>
              </a:solidFill>
              <a:effectLst/>
              <a:latin typeface="Verdana"/>
              <a:ea typeface="Times New Roman" panose="02020603050405020304" pitchFamily="18" charset="0"/>
              <a:cs typeface="Arial"/>
            </a:endParaRPr>
          </a:p>
          <a:p>
            <a:pPr>
              <a:lnSpc>
                <a:spcPct val="115000"/>
              </a:lnSpc>
              <a:spcAft>
                <a:spcPts val="1000"/>
              </a:spcAft>
            </a:pPr>
            <a:r>
              <a:rPr lang="en-US" sz="2600">
                <a:solidFill>
                  <a:schemeClr val="tx1"/>
                </a:solidFill>
                <a:effectLst/>
                <a:latin typeface="Verdana"/>
                <a:ea typeface="Times New Roman" panose="02020603050405020304" pitchFamily="18" charset="0"/>
                <a:cs typeface="Arial"/>
              </a:rPr>
              <a:t>You can also register yourself at the following: </a:t>
            </a:r>
            <a:r>
              <a:rPr lang="en-US" sz="2600" u="sng">
                <a:solidFill>
                  <a:srgbClr val="0000FF"/>
                </a:solidFill>
                <a:effectLst/>
                <a:latin typeface="Verdana"/>
                <a:ea typeface="Times New Roman" panose="02020603050405020304" pitchFamily="18" charset="0"/>
                <a:cs typeface="Arial"/>
                <a:hlinkClick r:id="rId2"/>
              </a:rPr>
              <a:t>http://portal.e-lfh.org.uk/register</a:t>
            </a:r>
            <a:r>
              <a:rPr lang="en-US" sz="2600">
                <a:latin typeface="Verdana"/>
                <a:ea typeface="Times New Roman" panose="02020603050405020304" pitchFamily="18" charset="0"/>
                <a:cs typeface="Times New Roman"/>
              </a:rPr>
              <a:t> </a:t>
            </a:r>
            <a:endParaRPr lang="en-GB" sz="26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600">
                <a:solidFill>
                  <a:schemeClr val="tx1"/>
                </a:solidFill>
                <a:effectLst/>
                <a:latin typeface="Verdana"/>
                <a:ea typeface="Times New Roman" panose="02020603050405020304" pitchFamily="18" charset="0"/>
                <a:cs typeface="Arial"/>
              </a:rPr>
              <a:t>Further information on this can be found using this link </a:t>
            </a:r>
            <a:r>
              <a:rPr lang="en-US" sz="2600" u="sng">
                <a:solidFill>
                  <a:srgbClr val="0000FF"/>
                </a:solidFill>
                <a:effectLst/>
                <a:latin typeface="Verdana"/>
                <a:ea typeface="Times New Roman" panose="02020603050405020304" pitchFamily="18" charset="0"/>
                <a:cs typeface="Arial"/>
                <a:hlinkClick r:id="rId3"/>
              </a:rPr>
              <a:t>http://www.e-lfh.org.uk/home/</a:t>
            </a:r>
            <a:r>
              <a:rPr lang="en-US" sz="2600">
                <a:latin typeface="Verdana"/>
                <a:ea typeface="Times New Roman" panose="02020603050405020304" pitchFamily="18" charset="0"/>
                <a:cs typeface="Arial"/>
              </a:rPr>
              <a:t> </a:t>
            </a:r>
            <a:endParaRPr lang="en-GB" sz="26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600">
                <a:solidFill>
                  <a:schemeClr val="tx1"/>
                </a:solidFill>
                <a:effectLst/>
                <a:latin typeface="Verdana"/>
                <a:ea typeface="Times New Roman" panose="02020603050405020304" pitchFamily="18" charset="0"/>
                <a:cs typeface="Arial"/>
              </a:rPr>
              <a:t>Should you have any queries about access to your e-learning account, please contact the helpdesk via </a:t>
            </a:r>
            <a:r>
              <a:rPr lang="en-GB" sz="2600">
                <a:effectLst/>
                <a:latin typeface="Calibri" panose="020F0502020204030204" pitchFamily="34" charset="0"/>
                <a:ea typeface="Times New Roman" panose="02020603050405020304" pitchFamily="18" charset="0"/>
                <a:cs typeface="Times New Roman" panose="02020603050405020304" pitchFamily="18" charset="0"/>
                <a:hlinkClick r:id="rId4"/>
              </a:rPr>
              <a:t>https://support.e-lfh.org.uk/</a:t>
            </a:r>
            <a:r>
              <a:rPr lang="en-GB" sz="2600">
                <a:effectLst/>
                <a:latin typeface="Calibri" panose="020F0502020204030204" pitchFamily="34"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796667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30E93-9852-4EE0-9601-4C15C7ECD7E3}"/>
              </a:ext>
            </a:extLst>
          </p:cNvPr>
          <p:cNvSpPr>
            <a:spLocks noGrp="1"/>
          </p:cNvSpPr>
          <p:nvPr>
            <p:ph type="title"/>
          </p:nvPr>
        </p:nvSpPr>
        <p:spPr>
          <a:xfrm>
            <a:off x="723900" y="254019"/>
            <a:ext cx="10515600" cy="1325563"/>
          </a:xfrm>
        </p:spPr>
        <p:txBody>
          <a:bodyPr/>
          <a:lstStyle/>
          <a:p>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Amser</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hunanddatblygu</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(SDT)</a:t>
            </a:r>
            <a:br>
              <a:rPr lang="en-U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Self-development time (SDT)</a:t>
            </a:r>
            <a:br>
              <a:rPr lang="en-GB" sz="3200">
                <a:effectLst/>
                <a:latin typeface="Calibri" panose="020F0502020204030204" pitchFamily="34" charset="0"/>
                <a:ea typeface="Times New Roman" panose="02020603050405020304" pitchFamily="18" charset="0"/>
                <a:cs typeface="Times New Roman" panose="02020603050405020304" pitchFamily="18" charset="0"/>
              </a:rPr>
            </a:br>
            <a:endParaRPr lang="en-GB"/>
          </a:p>
        </p:txBody>
      </p:sp>
      <p:sp>
        <p:nvSpPr>
          <p:cNvPr id="3" name="Content Placeholder 2">
            <a:extLst>
              <a:ext uri="{FF2B5EF4-FFF2-40B4-BE49-F238E27FC236}">
                <a16:creationId xmlns:a16="http://schemas.microsoft.com/office/drawing/2014/main" id="{E4A0FAC7-B4CF-4FD5-9533-1D0042327E4A}"/>
              </a:ext>
            </a:extLst>
          </p:cNvPr>
          <p:cNvSpPr>
            <a:spLocks noGrp="1"/>
          </p:cNvSpPr>
          <p:nvPr>
            <p:ph idx="1"/>
          </p:nvPr>
        </p:nvSpPr>
        <p:spPr>
          <a:xfrm>
            <a:off x="723900" y="1473093"/>
            <a:ext cx="10515600" cy="4603950"/>
          </a:xfrm>
        </p:spPr>
        <p:txBody>
          <a:bodyPr>
            <a:noAutofit/>
          </a:bodyPr>
          <a:lstStyle/>
          <a:p>
            <a:pPr>
              <a:lnSpc>
                <a:spcPct val="115000"/>
              </a:lnSpc>
              <a:spcAft>
                <a:spcPts val="1000"/>
              </a:spcAft>
            </a:pPr>
            <a:r>
              <a:rPr lang="en-US">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This is time included within your job plan that should be used for non-clinical activities required to develop as a Foundation Doctor. Examples of this would be;</a:t>
            </a:r>
          </a:p>
          <a:p>
            <a:pPr marL="685800" indent="-685800">
              <a:lnSpc>
                <a:spcPct val="100000"/>
              </a:lnSpc>
              <a:spcAft>
                <a:spcPts val="1000"/>
              </a:spcAft>
              <a:buFontTx/>
              <a:buChar char="-"/>
            </a:pPr>
            <a:r>
              <a:rPr lang="en-US">
                <a:solidFill>
                  <a:schemeClr val="tx1"/>
                </a:solidFill>
                <a:latin typeface="Verdana" panose="020B0604030504040204" pitchFamily="34" charset="0"/>
                <a:ea typeface="Verdana" panose="020B0604030504040204" pitchFamily="34" charset="0"/>
                <a:cs typeface="Times New Roman" panose="02020603050405020304" pitchFamily="18" charset="0"/>
              </a:rPr>
              <a:t>Preparing or Delivering teaching</a:t>
            </a:r>
          </a:p>
          <a:p>
            <a:pPr marL="685800" indent="-685800">
              <a:lnSpc>
                <a:spcPct val="100000"/>
              </a:lnSpc>
              <a:spcAft>
                <a:spcPts val="1000"/>
              </a:spcAft>
              <a:buFontTx/>
              <a:buChar char="-"/>
            </a:pPr>
            <a:r>
              <a:rPr lang="en-US">
                <a:solidFill>
                  <a:schemeClr val="tx1"/>
                </a:solidFill>
                <a:latin typeface="Verdana" panose="020B0604030504040204" pitchFamily="34" charset="0"/>
                <a:ea typeface="Verdana" panose="020B0604030504040204" pitchFamily="34" charset="0"/>
                <a:cs typeface="Times New Roman" panose="02020603050405020304" pitchFamily="18" charset="0"/>
              </a:rPr>
              <a:t>Non-Core Learning</a:t>
            </a:r>
          </a:p>
          <a:p>
            <a:pPr marL="685800" indent="-685800">
              <a:lnSpc>
                <a:spcPct val="100000"/>
              </a:lnSpc>
              <a:spcAft>
                <a:spcPts val="1000"/>
              </a:spcAft>
              <a:buFontTx/>
              <a:buChar char="-"/>
            </a:pPr>
            <a:r>
              <a:rPr lang="en-US">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Quality Improvemen</a:t>
            </a:r>
            <a:r>
              <a:rPr lang="en-US">
                <a:solidFill>
                  <a:schemeClr val="tx1"/>
                </a:solidFill>
                <a:latin typeface="Verdana" panose="020B0604030504040204" pitchFamily="34" charset="0"/>
                <a:ea typeface="Verdana" panose="020B0604030504040204" pitchFamily="34" charset="0"/>
                <a:cs typeface="Times New Roman" panose="02020603050405020304" pitchFamily="18" charset="0"/>
              </a:rPr>
              <a:t>t activity</a:t>
            </a:r>
          </a:p>
          <a:p>
            <a:pPr marL="685800" indent="-685800">
              <a:lnSpc>
                <a:spcPct val="100000"/>
              </a:lnSpc>
              <a:spcAft>
                <a:spcPts val="1000"/>
              </a:spcAft>
              <a:buFontTx/>
              <a:buChar char="-"/>
            </a:pPr>
            <a:r>
              <a:rPr lang="en-US">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Career exp</a:t>
            </a:r>
            <a:r>
              <a:rPr lang="en-US">
                <a:solidFill>
                  <a:schemeClr val="tx1"/>
                </a:solidFill>
                <a:latin typeface="Verdana" panose="020B0604030504040204" pitchFamily="34" charset="0"/>
                <a:ea typeface="Verdana" panose="020B0604030504040204" pitchFamily="34" charset="0"/>
                <a:cs typeface="Times New Roman" panose="02020603050405020304" pitchFamily="18" charset="0"/>
              </a:rPr>
              <a:t>loration or research</a:t>
            </a:r>
          </a:p>
          <a:p>
            <a:pPr marL="685800" indent="-685800">
              <a:lnSpc>
                <a:spcPct val="100000"/>
              </a:lnSpc>
              <a:spcAft>
                <a:spcPts val="1000"/>
              </a:spcAft>
              <a:buFontTx/>
              <a:buChar char="-"/>
            </a:pPr>
            <a:r>
              <a:rPr lang="en-US">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Applications</a:t>
            </a:r>
          </a:p>
          <a:p>
            <a:pPr marL="685800" indent="-685800">
              <a:lnSpc>
                <a:spcPct val="100000"/>
              </a:lnSpc>
              <a:spcAft>
                <a:spcPts val="1000"/>
              </a:spcAft>
              <a:buFontTx/>
              <a:buChar char="-"/>
            </a:pPr>
            <a:r>
              <a:rPr lang="en-US">
                <a:solidFill>
                  <a:schemeClr val="tx1"/>
                </a:solidFill>
                <a:latin typeface="Verdana" panose="020B0604030504040204" pitchFamily="34" charset="0"/>
                <a:ea typeface="Verdana" panose="020B0604030504040204" pitchFamily="34" charset="0"/>
                <a:cs typeface="Times New Roman" panose="02020603050405020304" pitchFamily="18" charset="0"/>
              </a:rPr>
              <a:t>Supervisor meetings or updating your ePortfolio</a:t>
            </a:r>
          </a:p>
          <a:p>
            <a:pPr>
              <a:lnSpc>
                <a:spcPct val="115000"/>
              </a:lnSpc>
              <a:spcAft>
                <a:spcPts val="1000"/>
              </a:spcAft>
            </a:pPr>
            <a:br>
              <a:rPr lang="en-US" sz="1400" b="1">
                <a:effectLst/>
                <a:latin typeface="Verdana" panose="020B0604030504040204" pitchFamily="34" charset="0"/>
                <a:ea typeface="Times New Roman" panose="02020603050405020304" pitchFamily="18" charset="0"/>
                <a:cs typeface="Calibri" panose="020F0502020204030204" pitchFamily="34" charset="0"/>
              </a:rPr>
            </a:br>
            <a:r>
              <a:rPr lang="en-US" sz="1400" b="1">
                <a:effectLst/>
                <a:latin typeface="Verdana" panose="020B0604030504040204" pitchFamily="34" charset="0"/>
                <a:ea typeface="Times New Roman" panose="02020603050405020304" pitchFamily="18" charset="0"/>
                <a:cs typeface="Calibri" panose="020F0502020204030204" pitchFamily="34" charset="0"/>
              </a:rPr>
              <a:t> </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sz="1400"/>
          </a:p>
        </p:txBody>
      </p:sp>
      <p:graphicFrame>
        <p:nvGraphicFramePr>
          <p:cNvPr id="4" name="Table 4">
            <a:extLst>
              <a:ext uri="{FF2B5EF4-FFF2-40B4-BE49-F238E27FC236}">
                <a16:creationId xmlns:a16="http://schemas.microsoft.com/office/drawing/2014/main" id="{17411A7E-A30E-779C-51F5-1D73FD424D0C}"/>
              </a:ext>
            </a:extLst>
          </p:cNvPr>
          <p:cNvGraphicFramePr>
            <a:graphicFrameLocks noGrp="1"/>
          </p:cNvGraphicFramePr>
          <p:nvPr>
            <p:extLst>
              <p:ext uri="{D42A27DB-BD31-4B8C-83A1-F6EECF244321}">
                <p14:modId xmlns:p14="http://schemas.microsoft.com/office/powerpoint/2010/main" val="1944728184"/>
              </p:ext>
            </p:extLst>
          </p:nvPr>
        </p:nvGraphicFramePr>
        <p:xfrm>
          <a:off x="7140728" y="2652930"/>
          <a:ext cx="3414822" cy="1463040"/>
        </p:xfrm>
        <a:graphic>
          <a:graphicData uri="http://schemas.openxmlformats.org/drawingml/2006/table">
            <a:tbl>
              <a:tblPr firstRow="1" bandRow="1">
                <a:tableStyleId>{5C22544A-7EE6-4342-B048-85BDC9FD1C3A}</a:tableStyleId>
              </a:tblPr>
              <a:tblGrid>
                <a:gridCol w="1751860">
                  <a:extLst>
                    <a:ext uri="{9D8B030D-6E8A-4147-A177-3AD203B41FA5}">
                      <a16:colId xmlns:a16="http://schemas.microsoft.com/office/drawing/2014/main" val="539788999"/>
                    </a:ext>
                  </a:extLst>
                </a:gridCol>
                <a:gridCol w="1662962">
                  <a:extLst>
                    <a:ext uri="{9D8B030D-6E8A-4147-A177-3AD203B41FA5}">
                      <a16:colId xmlns:a16="http://schemas.microsoft.com/office/drawing/2014/main" val="1082295453"/>
                    </a:ext>
                  </a:extLst>
                </a:gridCol>
              </a:tblGrid>
              <a:tr h="286639">
                <a:tc>
                  <a:txBody>
                    <a:bodyPr/>
                    <a:lstStyle/>
                    <a:p>
                      <a:r>
                        <a:rPr lang="en-GB"/>
                        <a:t>Foundation Year</a:t>
                      </a:r>
                    </a:p>
                  </a:txBody>
                  <a:tcPr/>
                </a:tc>
                <a:tc>
                  <a:txBody>
                    <a:bodyPr/>
                    <a:lstStyle/>
                    <a:p>
                      <a:r>
                        <a:rPr lang="en-GB"/>
                        <a:t>SDT per week</a:t>
                      </a:r>
                    </a:p>
                  </a:txBody>
                  <a:tcPr/>
                </a:tc>
                <a:extLst>
                  <a:ext uri="{0D108BD9-81ED-4DB2-BD59-A6C34878D82A}">
                    <a16:rowId xmlns:a16="http://schemas.microsoft.com/office/drawing/2014/main" val="195193035"/>
                  </a:ext>
                </a:extLst>
              </a:tr>
              <a:tr h="286639">
                <a:tc>
                  <a:txBody>
                    <a:bodyPr/>
                    <a:lstStyle/>
                    <a:p>
                      <a:r>
                        <a:rPr lang="en-GB"/>
                        <a:t>F1</a:t>
                      </a:r>
                    </a:p>
                  </a:txBody>
                  <a:tcPr/>
                </a:tc>
                <a:tc>
                  <a:txBody>
                    <a:bodyPr/>
                    <a:lstStyle/>
                    <a:p>
                      <a:r>
                        <a:rPr lang="en-GB"/>
                        <a:t>1 hour</a:t>
                      </a:r>
                    </a:p>
                  </a:txBody>
                  <a:tcPr/>
                </a:tc>
                <a:extLst>
                  <a:ext uri="{0D108BD9-81ED-4DB2-BD59-A6C34878D82A}">
                    <a16:rowId xmlns:a16="http://schemas.microsoft.com/office/drawing/2014/main" val="3507033081"/>
                  </a:ext>
                </a:extLst>
              </a:tr>
              <a:tr h="286639">
                <a:tc>
                  <a:txBody>
                    <a:bodyPr/>
                    <a:lstStyle/>
                    <a:p>
                      <a:r>
                        <a:rPr lang="en-GB"/>
                        <a:t>F2</a:t>
                      </a:r>
                    </a:p>
                  </a:txBody>
                  <a:tcPr/>
                </a:tc>
                <a:tc>
                  <a:txBody>
                    <a:bodyPr/>
                    <a:lstStyle/>
                    <a:p>
                      <a:r>
                        <a:rPr lang="en-GB"/>
                        <a:t>3 hours</a:t>
                      </a:r>
                    </a:p>
                  </a:txBody>
                  <a:tcPr/>
                </a:tc>
                <a:extLst>
                  <a:ext uri="{0D108BD9-81ED-4DB2-BD59-A6C34878D82A}">
                    <a16:rowId xmlns:a16="http://schemas.microsoft.com/office/drawing/2014/main" val="4129931610"/>
                  </a:ext>
                </a:extLst>
              </a:tr>
              <a:tr h="286639">
                <a:tc gridSpan="2">
                  <a:txBody>
                    <a:bodyPr/>
                    <a:lstStyle/>
                    <a:p>
                      <a:r>
                        <a:rPr lang="en-GB" i="1"/>
                        <a:t>Pro-rata for LTFT trainees</a:t>
                      </a:r>
                    </a:p>
                  </a:txBody>
                  <a:tcPr/>
                </a:tc>
                <a:tc hMerge="1">
                  <a:txBody>
                    <a:bodyPr/>
                    <a:lstStyle/>
                    <a:p>
                      <a:endParaRPr lang="en-GB"/>
                    </a:p>
                  </a:txBody>
                  <a:tcPr/>
                </a:tc>
                <a:extLst>
                  <a:ext uri="{0D108BD9-81ED-4DB2-BD59-A6C34878D82A}">
                    <a16:rowId xmlns:a16="http://schemas.microsoft.com/office/drawing/2014/main" val="2280324035"/>
                  </a:ext>
                </a:extLst>
              </a:tr>
            </a:tbl>
          </a:graphicData>
        </a:graphic>
      </p:graphicFrame>
    </p:spTree>
    <p:extLst>
      <p:ext uri="{BB962C8B-B14F-4D97-AF65-F5344CB8AC3E}">
        <p14:creationId xmlns:p14="http://schemas.microsoft.com/office/powerpoint/2010/main" val="3138720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E3C92-BCD8-434C-A87C-0B08C7602776}"/>
              </a:ext>
            </a:extLst>
          </p:cNvPr>
          <p:cNvSpPr>
            <a:spLocks noGrp="1"/>
          </p:cNvSpPr>
          <p:nvPr>
            <p:ph type="title"/>
          </p:nvPr>
        </p:nvSpPr>
        <p:spPr>
          <a:xfrm>
            <a:off x="838200" y="212923"/>
            <a:ext cx="10515600" cy="1325563"/>
          </a:xfrm>
        </p:spPr>
        <p:txBody>
          <a:bodyPr>
            <a:normAutofit/>
          </a:bodyPr>
          <a:lstStyle/>
          <a:p>
            <a:r>
              <a:rPr lang="en-GB" err="1"/>
              <a:t>Amser</a:t>
            </a:r>
            <a:r>
              <a:rPr lang="en-GB"/>
              <a:t> </a:t>
            </a:r>
            <a:r>
              <a:rPr lang="en-GB" err="1"/>
              <a:t>hunanddatblygu</a:t>
            </a:r>
            <a:r>
              <a:rPr lang="en-GB"/>
              <a:t> (</a:t>
            </a:r>
            <a:r>
              <a:rPr lang="en-GB" err="1"/>
              <a:t>parhad</a:t>
            </a:r>
            <a:r>
              <a:rPr lang="en-GB"/>
              <a:t>)</a:t>
            </a:r>
            <a:br>
              <a:rPr lang="en-GB"/>
            </a:br>
            <a:r>
              <a:rPr lang="en-GB">
                <a:solidFill>
                  <a:schemeClr val="accent5"/>
                </a:solidFill>
              </a:rPr>
              <a:t>Self development time (continued)</a:t>
            </a:r>
          </a:p>
        </p:txBody>
      </p:sp>
      <p:sp>
        <p:nvSpPr>
          <p:cNvPr id="3" name="Content Placeholder 2">
            <a:extLst>
              <a:ext uri="{FF2B5EF4-FFF2-40B4-BE49-F238E27FC236}">
                <a16:creationId xmlns:a16="http://schemas.microsoft.com/office/drawing/2014/main" id="{80B52349-273F-405D-A977-527824DB0782}"/>
              </a:ext>
            </a:extLst>
          </p:cNvPr>
          <p:cNvSpPr>
            <a:spLocks noGrp="1"/>
          </p:cNvSpPr>
          <p:nvPr>
            <p:ph idx="1"/>
          </p:nvPr>
        </p:nvSpPr>
        <p:spPr>
          <a:xfrm>
            <a:off x="838200" y="1407559"/>
            <a:ext cx="10515600" cy="4827317"/>
          </a:xfrm>
        </p:spPr>
        <p:txBody>
          <a:bodyPr vert="horz" lIns="91440" tIns="45720" rIns="91440" bIns="45720" rtlCol="0" anchor="t">
            <a:normAutofit/>
          </a:bodyPr>
          <a:lstStyle/>
          <a:p>
            <a:r>
              <a:rPr lang="en-US" sz="1800">
                <a:solidFill>
                  <a:schemeClr val="tx1"/>
                </a:solidFill>
                <a:latin typeface="Verdana"/>
                <a:ea typeface="Verdana"/>
                <a:cs typeface="Times New Roman"/>
              </a:rPr>
              <a:t>This time is self-directed</a:t>
            </a:r>
            <a:r>
              <a:rPr lang="en-US">
                <a:solidFill>
                  <a:schemeClr val="tx1"/>
                </a:solidFill>
                <a:latin typeface="Verdana"/>
                <a:ea typeface="Verdana"/>
                <a:cs typeface="Times New Roman"/>
              </a:rPr>
              <a:t>; </a:t>
            </a:r>
            <a:r>
              <a:rPr lang="en-US" sz="1800">
                <a:solidFill>
                  <a:schemeClr val="tx1"/>
                </a:solidFill>
                <a:latin typeface="Verdana"/>
                <a:ea typeface="Verdana"/>
                <a:cs typeface="Times New Roman"/>
              </a:rPr>
              <a:t>however</a:t>
            </a:r>
            <a:r>
              <a:rPr lang="en-US">
                <a:solidFill>
                  <a:schemeClr val="tx1"/>
                </a:solidFill>
                <a:latin typeface="Verdana"/>
                <a:ea typeface="Verdana"/>
                <a:cs typeface="Times New Roman"/>
              </a:rPr>
              <a:t>,</a:t>
            </a:r>
            <a:r>
              <a:rPr lang="en-US" sz="1800">
                <a:solidFill>
                  <a:schemeClr val="tx1"/>
                </a:solidFill>
                <a:latin typeface="Verdana"/>
                <a:ea typeface="Verdana"/>
                <a:cs typeface="Times New Roman"/>
              </a:rPr>
              <a:t> areas of focus may be suggested by your supervisors and all SDT should take placed </a:t>
            </a:r>
            <a:r>
              <a:rPr lang="en-US" sz="1800" b="1">
                <a:solidFill>
                  <a:schemeClr val="tx1"/>
                </a:solidFill>
                <a:latin typeface="Verdana"/>
                <a:ea typeface="Verdana"/>
                <a:cs typeface="Times New Roman"/>
              </a:rPr>
              <a:t>within the clinical setting</a:t>
            </a:r>
            <a:r>
              <a:rPr lang="en-US" sz="1800">
                <a:solidFill>
                  <a:schemeClr val="tx1"/>
                </a:solidFill>
                <a:latin typeface="Verdana"/>
                <a:ea typeface="Verdana"/>
                <a:cs typeface="Times New Roman"/>
              </a:rPr>
              <a:t>. </a:t>
            </a:r>
            <a:r>
              <a:rPr lang="en-US" sz="1800">
                <a:solidFill>
                  <a:schemeClr val="tx1"/>
                </a:solidFill>
                <a:effectLst/>
                <a:latin typeface="Verdana"/>
                <a:ea typeface="Verdana"/>
                <a:cs typeface="Times New Roman"/>
              </a:rPr>
              <a:t>This time is not intended to replace time already available in schedules </a:t>
            </a:r>
            <a:r>
              <a:rPr lang="en-US">
                <a:solidFill>
                  <a:schemeClr val="tx1"/>
                </a:solidFill>
                <a:latin typeface="Verdana"/>
                <a:ea typeface="Verdana"/>
                <a:cs typeface="Times New Roman"/>
              </a:rPr>
              <a:t>for</a:t>
            </a:r>
            <a:r>
              <a:rPr lang="en-US" sz="1800">
                <a:solidFill>
                  <a:schemeClr val="tx1"/>
                </a:solidFill>
                <a:effectLst/>
                <a:latin typeface="Verdana"/>
                <a:ea typeface="Verdana"/>
                <a:cs typeface="Times New Roman"/>
              </a:rPr>
              <a:t> non-clinical work, such as Study Leave or departmental meetings.</a:t>
            </a:r>
            <a:r>
              <a:rPr lang="en-US">
                <a:solidFill>
                  <a:schemeClr val="tx1"/>
                </a:solidFill>
                <a:latin typeface="Verdana"/>
                <a:ea typeface="Verdana"/>
                <a:cs typeface="Times New Roman"/>
              </a:rPr>
              <a:t> </a:t>
            </a:r>
            <a:endParaRPr lang="en-US"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endParaRPr lang="en-US">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spcAft>
                <a:spcPts val="1000"/>
              </a:spcAft>
            </a:pPr>
            <a:r>
              <a:rPr lang="en-US"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There is an expectation that the commitment to SDT will be met by the local health boards but there may be times when other duties take precedence. </a:t>
            </a:r>
          </a:p>
          <a:p>
            <a:endParaRPr lang="en-US">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r>
              <a:rPr lang="en-US" sz="1800">
                <a:solidFill>
                  <a:schemeClr val="tx1"/>
                </a:solidFill>
                <a:effectLst/>
                <a:latin typeface="Verdana"/>
                <a:ea typeface="Verdana"/>
                <a:cs typeface="Times New Roman"/>
              </a:rPr>
              <a:t>SDT can be consolidated with the approval of your supervisor (e.g. an F1 taking 4 hours per month).</a:t>
            </a:r>
          </a:p>
          <a:p>
            <a:endParaRPr lang="en-US">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r>
              <a:rPr lang="en-US"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However, it is not envisaged that SDT missed due to annual leave or study leave         will be carried forward.</a:t>
            </a:r>
          </a:p>
          <a:p>
            <a:endParaRPr lang="en-US">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endParaRPr lang="en-US">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endParaRPr lang="en-US"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endParaRPr lang="en-GB"/>
          </a:p>
        </p:txBody>
      </p:sp>
    </p:spTree>
    <p:extLst>
      <p:ext uri="{BB962C8B-B14F-4D97-AF65-F5344CB8AC3E}">
        <p14:creationId xmlns:p14="http://schemas.microsoft.com/office/powerpoint/2010/main" val="2535109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E3C92-BCD8-434C-A87C-0B08C7602776}"/>
              </a:ext>
            </a:extLst>
          </p:cNvPr>
          <p:cNvSpPr>
            <a:spLocks noGrp="1"/>
          </p:cNvSpPr>
          <p:nvPr>
            <p:ph type="title"/>
          </p:nvPr>
        </p:nvSpPr>
        <p:spPr>
          <a:xfrm>
            <a:off x="838200" y="212923"/>
            <a:ext cx="10515600" cy="1325563"/>
          </a:xfrm>
        </p:spPr>
        <p:txBody>
          <a:bodyPr>
            <a:normAutofit/>
          </a:bodyPr>
          <a:lstStyle/>
          <a:p>
            <a:r>
              <a:rPr lang="en-GB" err="1"/>
              <a:t>Absenoldeb</a:t>
            </a:r>
            <a:r>
              <a:rPr lang="en-GB"/>
              <a:t> </a:t>
            </a:r>
            <a:r>
              <a:rPr lang="en-GB" err="1"/>
              <a:t>Astudio</a:t>
            </a:r>
            <a:br>
              <a:rPr lang="en-GB"/>
            </a:br>
            <a:r>
              <a:rPr lang="en-GB">
                <a:solidFill>
                  <a:schemeClr val="accent5"/>
                </a:solidFill>
              </a:rPr>
              <a:t>Study Leave</a:t>
            </a:r>
          </a:p>
        </p:txBody>
      </p:sp>
      <p:sp>
        <p:nvSpPr>
          <p:cNvPr id="3" name="Content Placeholder 2">
            <a:extLst>
              <a:ext uri="{FF2B5EF4-FFF2-40B4-BE49-F238E27FC236}">
                <a16:creationId xmlns:a16="http://schemas.microsoft.com/office/drawing/2014/main" id="{80B52349-273F-405D-A977-527824DB0782}"/>
              </a:ext>
            </a:extLst>
          </p:cNvPr>
          <p:cNvSpPr>
            <a:spLocks noGrp="1"/>
          </p:cNvSpPr>
          <p:nvPr>
            <p:ph idx="1"/>
          </p:nvPr>
        </p:nvSpPr>
        <p:spPr>
          <a:xfrm>
            <a:off x="744894" y="3429000"/>
            <a:ext cx="10515600" cy="2165767"/>
          </a:xfrm>
        </p:spPr>
        <p:txBody>
          <a:bodyPr>
            <a:normAutofit/>
          </a:bodyPr>
          <a:lstStyle/>
          <a:p>
            <a:r>
              <a:rPr lang="en-US" sz="1800">
                <a:solidFill>
                  <a:schemeClr val="tx1"/>
                </a:solidFill>
                <a:latin typeface="Verdana" panose="020B0604030504040204" pitchFamily="34" charset="0"/>
                <a:ea typeface="Verdana" panose="020B0604030504040204" pitchFamily="34" charset="0"/>
                <a:cs typeface="Times New Roman" panose="02020603050405020304" pitchFamily="18" charset="0"/>
              </a:rPr>
              <a:t>The Study Leave entitlement is split between your F1 and F2 year, with recommendations for what the leave can be used for. </a:t>
            </a:r>
          </a:p>
          <a:p>
            <a:r>
              <a:rPr lang="en-US">
                <a:solidFill>
                  <a:schemeClr val="tx1"/>
                </a:solidFill>
                <a:latin typeface="Verdana" panose="020B0604030504040204" pitchFamily="34" charset="0"/>
                <a:ea typeface="Verdana" panose="020B0604030504040204" pitchFamily="34" charset="0"/>
                <a:cs typeface="Times New Roman" panose="02020603050405020304" pitchFamily="18" charset="0"/>
              </a:rPr>
              <a:t>Please note in F1 your ALS course will be arranged for you, and in F2 the Study Days and Generic Teaching will also be pre-determined. </a:t>
            </a:r>
          </a:p>
          <a:p>
            <a:r>
              <a:rPr lang="en-US">
                <a:solidFill>
                  <a:schemeClr val="tx1"/>
                </a:solidFill>
                <a:latin typeface="Verdana" panose="020B0604030504040204" pitchFamily="34" charset="0"/>
                <a:ea typeface="Verdana" panose="020B0604030504040204" pitchFamily="34" charset="0"/>
                <a:cs typeface="Times New Roman" panose="02020603050405020304" pitchFamily="18" charset="0"/>
              </a:rPr>
              <a:t>All other leave can be taken at the approval of your supervisor; however we ask that the days are spread equally across placements when possible</a:t>
            </a:r>
          </a:p>
          <a:p>
            <a:endParaRPr lang="en-US">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endParaRPr lang="en-US"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endParaRPr lang="en-GB"/>
          </a:p>
        </p:txBody>
      </p:sp>
      <p:pic>
        <p:nvPicPr>
          <p:cNvPr id="9" name="Picture 8">
            <a:extLst>
              <a:ext uri="{FF2B5EF4-FFF2-40B4-BE49-F238E27FC236}">
                <a16:creationId xmlns:a16="http://schemas.microsoft.com/office/drawing/2014/main" id="{3E1E93C2-3BCE-82CC-E966-72A3FDC731CD}"/>
              </a:ext>
            </a:extLst>
          </p:cNvPr>
          <p:cNvPicPr>
            <a:picLocks noChangeAspect="1"/>
          </p:cNvPicPr>
          <p:nvPr/>
        </p:nvPicPr>
        <p:blipFill>
          <a:blip r:embed="rId2"/>
          <a:stretch>
            <a:fillRect/>
          </a:stretch>
        </p:blipFill>
        <p:spPr>
          <a:xfrm>
            <a:off x="791547" y="1325700"/>
            <a:ext cx="6248400" cy="2000250"/>
          </a:xfrm>
          <a:prstGeom prst="rect">
            <a:avLst/>
          </a:prstGeom>
        </p:spPr>
      </p:pic>
      <p:sp>
        <p:nvSpPr>
          <p:cNvPr id="10" name="TextBox 9">
            <a:extLst>
              <a:ext uri="{FF2B5EF4-FFF2-40B4-BE49-F238E27FC236}">
                <a16:creationId xmlns:a16="http://schemas.microsoft.com/office/drawing/2014/main" id="{2D764828-6971-EDFC-4B2D-ED493DBAA019}"/>
              </a:ext>
            </a:extLst>
          </p:cNvPr>
          <p:cNvSpPr txBox="1"/>
          <p:nvPr/>
        </p:nvSpPr>
        <p:spPr>
          <a:xfrm>
            <a:off x="7324530" y="1567231"/>
            <a:ext cx="4029270" cy="1200329"/>
          </a:xfrm>
          <a:prstGeom prst="rect">
            <a:avLst/>
          </a:prstGeom>
          <a:noFill/>
        </p:spPr>
        <p:txBody>
          <a:bodyPr wrap="square" lIns="91440" tIns="45720" rIns="91440" bIns="45720" rtlCol="0" anchor="t">
            <a:spAutoFit/>
          </a:bodyPr>
          <a:lstStyle/>
          <a:p>
            <a:r>
              <a:rPr lang="en-GB" dirty="0"/>
              <a:t>Study Budget Entitlement:</a:t>
            </a:r>
          </a:p>
          <a:p>
            <a:endParaRPr lang="en-GB"/>
          </a:p>
          <a:p>
            <a:r>
              <a:rPr lang="en-GB" b="1" dirty="0"/>
              <a:t>£250 for specialised F1s</a:t>
            </a:r>
            <a:endParaRPr lang="en-GB" b="1" dirty="0">
              <a:cs typeface="Calibri"/>
            </a:endParaRPr>
          </a:p>
          <a:p>
            <a:r>
              <a:rPr lang="en-GB" b="1" dirty="0"/>
              <a:t>£480 for F2s</a:t>
            </a:r>
            <a:endParaRPr lang="en-GB" b="1" dirty="0">
              <a:cs typeface="Calibri" panose="020F0502020204030204"/>
            </a:endParaRPr>
          </a:p>
        </p:txBody>
      </p:sp>
    </p:spTree>
    <p:extLst>
      <p:ext uri="{BB962C8B-B14F-4D97-AF65-F5344CB8AC3E}">
        <p14:creationId xmlns:p14="http://schemas.microsoft.com/office/powerpoint/2010/main" val="3027726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46807-F796-44AF-9569-D99DA00D1AAB}"/>
              </a:ext>
            </a:extLst>
          </p:cNvPr>
          <p:cNvSpPr>
            <a:spLocks noGrp="1"/>
          </p:cNvSpPr>
          <p:nvPr>
            <p:ph type="title"/>
          </p:nvPr>
        </p:nvSpPr>
        <p:spPr>
          <a:xfrm>
            <a:off x="325348" y="328675"/>
            <a:ext cx="11866652" cy="1325563"/>
          </a:xfrm>
        </p:spPr>
        <p:txBody>
          <a:bodyPr>
            <a:noAutofit/>
          </a:bodyPr>
          <a:lstStyle/>
          <a:p>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Adolygiad</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Blynyddol</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o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Gynnydd</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Cymhwysedd</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(ARCP) </a:t>
            </a: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Annual Review of Competence Progression (ARCP)</a:t>
            </a:r>
            <a:br>
              <a:rPr lang="en-GB" sz="2800">
                <a:effectLst/>
                <a:latin typeface="Calibri" panose="020F0502020204030204" pitchFamily="34" charset="0"/>
                <a:ea typeface="Times New Roman" panose="02020603050405020304" pitchFamily="18" charset="0"/>
                <a:cs typeface="Times New Roman" panose="02020603050405020304" pitchFamily="18" charset="0"/>
              </a:rPr>
            </a:br>
            <a:endParaRPr lang="en-GB" sz="2800"/>
          </a:p>
        </p:txBody>
      </p:sp>
      <p:sp>
        <p:nvSpPr>
          <p:cNvPr id="3" name="Content Placeholder 2">
            <a:extLst>
              <a:ext uri="{FF2B5EF4-FFF2-40B4-BE49-F238E27FC236}">
                <a16:creationId xmlns:a16="http://schemas.microsoft.com/office/drawing/2014/main" id="{58608E66-4830-418B-9ABE-B8DA361CD7F0}"/>
              </a:ext>
            </a:extLst>
          </p:cNvPr>
          <p:cNvSpPr>
            <a:spLocks noGrp="1"/>
          </p:cNvSpPr>
          <p:nvPr>
            <p:ph idx="1"/>
          </p:nvPr>
        </p:nvSpPr>
        <p:spPr>
          <a:xfrm>
            <a:off x="325348" y="1299806"/>
            <a:ext cx="11449692" cy="4620003"/>
          </a:xfrm>
        </p:spPr>
        <p:txBody>
          <a:bodyPr>
            <a:normAutofit/>
          </a:bodyPr>
          <a:lstStyle/>
          <a:p>
            <a:pPr>
              <a:lnSpc>
                <a:spcPct val="115000"/>
              </a:lnSpc>
              <a:spcAft>
                <a:spcPts val="1000"/>
              </a:spcAft>
            </a:pPr>
            <a:r>
              <a:rPr lang="en-US" sz="21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Towards the end of your F1 / F2 year, an ARCP panel will be convened, to review your progress. </a:t>
            </a:r>
            <a:r>
              <a:rPr lang="en-US" sz="21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rPr>
              <a:t>Details of the ARCP process can be found on the </a:t>
            </a:r>
            <a:r>
              <a:rPr lang="en-US" sz="2100">
                <a:solidFill>
                  <a:schemeClr val="tx1"/>
                </a:solidFill>
                <a:latin typeface="Verdana" panose="020B0604030504040204" pitchFamily="34" charset="0"/>
                <a:cs typeface="Times New Roman" panose="02020603050405020304" pitchFamily="18" charset="0"/>
                <a:hlinkClick r:id="rId2"/>
              </a:rPr>
              <a:t>UKFPO website.  </a:t>
            </a:r>
            <a:endParaRPr lang="en-US" sz="2100">
              <a:solidFill>
                <a:schemeClr val="tx1"/>
              </a:solidFill>
              <a:latin typeface="Verdana" panose="020B0604030504040204" pitchFamily="34" charset="0"/>
              <a:cs typeface="Times New Roman" panose="02020603050405020304" pitchFamily="18" charset="0"/>
            </a:endParaRPr>
          </a:p>
          <a:p>
            <a:pPr>
              <a:lnSpc>
                <a:spcPct val="115000"/>
              </a:lnSpc>
              <a:spcAft>
                <a:spcPts val="1000"/>
              </a:spcAft>
            </a:pPr>
            <a:r>
              <a:rPr lang="en-US" sz="21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The main ARCP Panels will be held in June, so you will only have until the end of May (partway through your 3</a:t>
            </a:r>
            <a:r>
              <a:rPr lang="en-US" sz="2100" baseline="300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rd</a:t>
            </a:r>
            <a:r>
              <a:rPr lang="en-US" sz="21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placement) to populate your ePortfolio with evidence </a:t>
            </a:r>
            <a:r>
              <a:rPr lang="en-GB" sz="21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to meet the requirements for sign off. </a:t>
            </a:r>
            <a:endParaRPr lang="en-GB" sz="2100">
              <a:solidFill>
                <a:schemeClr val="tx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1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If you are training “out of sync” (i.e. you will not be completing your F1 or F2 training in August) you will be given a “No Review” code by the June ARCP panel and have a subsequent ARCP at your transition point. Ad hoc information will be provided for those impacted.</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a:p>
        </p:txBody>
      </p:sp>
    </p:spTree>
    <p:extLst>
      <p:ext uri="{BB962C8B-B14F-4D97-AF65-F5344CB8AC3E}">
        <p14:creationId xmlns:p14="http://schemas.microsoft.com/office/powerpoint/2010/main" val="581104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C40B2-40B5-478D-AD9A-71A113DB229C}"/>
              </a:ext>
            </a:extLst>
          </p:cNvPr>
          <p:cNvSpPr>
            <a:spLocks noGrp="1"/>
          </p:cNvSpPr>
          <p:nvPr>
            <p:ph type="title"/>
          </p:nvPr>
        </p:nvSpPr>
        <p:spPr>
          <a:xfrm>
            <a:off x="612168" y="274568"/>
            <a:ext cx="10515600" cy="1325563"/>
          </a:xfrm>
        </p:spPr>
        <p:txBody>
          <a:bodyPr>
            <a:normAutofit/>
          </a:bodyPr>
          <a:lstStyle/>
          <a:p>
            <a:r>
              <a:rPr lang="en-GB" err="1"/>
              <a:t>Rhestr</a:t>
            </a:r>
            <a:r>
              <a:rPr lang="en-GB"/>
              <a:t> </a:t>
            </a:r>
            <a:r>
              <a:rPr lang="en-GB" err="1"/>
              <a:t>Wirio</a:t>
            </a:r>
            <a:r>
              <a:rPr lang="en-GB"/>
              <a:t> ARCP</a:t>
            </a:r>
            <a:br>
              <a:rPr lang="en-GB"/>
            </a:br>
            <a:r>
              <a:rPr lang="en-GB">
                <a:solidFill>
                  <a:schemeClr val="accent5"/>
                </a:solidFill>
              </a:rPr>
              <a:t>The ARCP Checklist</a:t>
            </a:r>
          </a:p>
        </p:txBody>
      </p:sp>
      <p:sp>
        <p:nvSpPr>
          <p:cNvPr id="3" name="Content Placeholder 2">
            <a:extLst>
              <a:ext uri="{FF2B5EF4-FFF2-40B4-BE49-F238E27FC236}">
                <a16:creationId xmlns:a16="http://schemas.microsoft.com/office/drawing/2014/main" id="{3586087A-BC30-4EFB-8DA8-AC79852F56F2}"/>
              </a:ext>
            </a:extLst>
          </p:cNvPr>
          <p:cNvSpPr>
            <a:spLocks noGrp="1"/>
          </p:cNvSpPr>
          <p:nvPr>
            <p:ph idx="1"/>
          </p:nvPr>
        </p:nvSpPr>
        <p:spPr>
          <a:xfrm>
            <a:off x="838200" y="1520574"/>
            <a:ext cx="10289568" cy="4100693"/>
          </a:xfrm>
        </p:spPr>
        <p:txBody>
          <a:bodyPr vert="horz" lIns="91440" tIns="45720" rIns="91440" bIns="45720" rtlCol="0" anchor="t">
            <a:normAutofit/>
          </a:bodyPr>
          <a:lstStyle/>
          <a:p>
            <a:r>
              <a:rPr lang="en-GB">
                <a:solidFill>
                  <a:schemeClr val="tx1"/>
                </a:solidFill>
                <a:latin typeface="Verdana" panose="020B0604030504040204" pitchFamily="34" charset="0"/>
                <a:ea typeface="Verdana" panose="020B0604030504040204" pitchFamily="34" charset="0"/>
                <a:hlinkClick r:id="rId2"/>
              </a:rPr>
              <a:t>Page 49 </a:t>
            </a:r>
            <a:r>
              <a:rPr lang="en-GB">
                <a:solidFill>
                  <a:schemeClr val="tx1"/>
                </a:solidFill>
                <a:latin typeface="Verdana" panose="020B0604030504040204" pitchFamily="34" charset="0"/>
                <a:ea typeface="Verdana" panose="020B0604030504040204" pitchFamily="34" charset="0"/>
              </a:rPr>
              <a:t>of the curriculum shows what is required for successful sign off at the end of the training period.</a:t>
            </a:r>
          </a:p>
          <a:p>
            <a:endParaRPr lang="en-GB">
              <a:solidFill>
                <a:srgbClr val="FF0000"/>
              </a:solidFill>
            </a:endParaRPr>
          </a:p>
          <a:p>
            <a:r>
              <a:rPr lang="en-GB" b="1">
                <a:solidFill>
                  <a:schemeClr val="tx1"/>
                </a:solidFill>
                <a:latin typeface="Verdana" panose="020B0604030504040204" pitchFamily="34" charset="0"/>
                <a:ea typeface="Verdana" panose="020B0604030504040204" pitchFamily="34" charset="0"/>
              </a:rPr>
              <a:t>In addition, the Wales Foundation Programme also requires:</a:t>
            </a:r>
          </a:p>
          <a:p>
            <a:pPr marL="285750" indent="-285750">
              <a:buFont typeface="Arial" panose="020B0604020202020204" pitchFamily="34" charset="0"/>
              <a:buChar char="•"/>
            </a:pPr>
            <a:r>
              <a:rPr lang="en-GB">
                <a:solidFill>
                  <a:schemeClr val="tx1"/>
                </a:solidFill>
                <a:latin typeface="Verdana"/>
                <a:ea typeface="Verdana"/>
                <a:cs typeface="Arial"/>
              </a:rPr>
              <a:t>Successful completion of Advanced Life Support (ALS) in F1</a:t>
            </a:r>
            <a:endParaRPr lang="en-GB">
              <a:solidFill>
                <a:schemeClr val="tx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a:solidFill>
                  <a:schemeClr val="tx1"/>
                </a:solidFill>
                <a:latin typeface="Verdana" panose="020B0604030504040204" pitchFamily="34" charset="0"/>
                <a:ea typeface="Verdana" panose="020B0604030504040204" pitchFamily="34" charset="0"/>
              </a:rPr>
              <a:t>A completed end of placement evaluation form (EPEF) for each 4-month placement.</a:t>
            </a:r>
          </a:p>
          <a:p>
            <a:pPr marL="285750" indent="-285750">
              <a:buFont typeface="Arial" panose="020B0604020202020204" pitchFamily="34" charset="0"/>
              <a:buChar char="•"/>
            </a:pPr>
            <a:endParaRPr lang="en-GB">
              <a:solidFill>
                <a:schemeClr val="tx1"/>
              </a:solidFill>
              <a:latin typeface="Verdana" panose="020B0604030504040204" pitchFamily="34" charset="0"/>
              <a:ea typeface="Verdana" panose="020B0604030504040204" pitchFamily="34" charset="0"/>
            </a:endParaRPr>
          </a:p>
          <a:p>
            <a:endParaRPr lang="en-GB"/>
          </a:p>
        </p:txBody>
      </p:sp>
    </p:spTree>
    <p:extLst>
      <p:ext uri="{BB962C8B-B14F-4D97-AF65-F5344CB8AC3E}">
        <p14:creationId xmlns:p14="http://schemas.microsoft.com/office/powerpoint/2010/main" val="3583320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B2869-36B4-49B5-8CD0-9F9904E4DC97}"/>
              </a:ext>
            </a:extLst>
          </p:cNvPr>
          <p:cNvSpPr>
            <a:spLocks noGrp="1"/>
          </p:cNvSpPr>
          <p:nvPr>
            <p:ph type="title"/>
          </p:nvPr>
        </p:nvSpPr>
        <p:spPr>
          <a:xfrm>
            <a:off x="324492" y="61118"/>
            <a:ext cx="10515600" cy="1325563"/>
          </a:xfrm>
        </p:spPr>
        <p:txBody>
          <a:bodyPr>
            <a:normAutofit/>
          </a:bodyPr>
          <a:lstStyle/>
          <a:p>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Asesu</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yn</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ystod</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Hyfforddiant</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Sylfaen</a:t>
            </a:r>
            <a:br>
              <a:rPr lang="en-U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Assessment during Foundation Training </a:t>
            </a:r>
            <a:br>
              <a:rPr lang="en-GB" sz="2800">
                <a:effectLst/>
                <a:latin typeface="Calibri" panose="020F0502020204030204" pitchFamily="34" charset="0"/>
                <a:ea typeface="Times New Roman" panose="02020603050405020304" pitchFamily="18" charset="0"/>
                <a:cs typeface="Times New Roman" panose="02020603050405020304" pitchFamily="18" charset="0"/>
              </a:rPr>
            </a:br>
            <a:endParaRPr lang="en-GB" sz="2800"/>
          </a:p>
        </p:txBody>
      </p:sp>
      <p:sp>
        <p:nvSpPr>
          <p:cNvPr id="3" name="Content Placeholder 2">
            <a:extLst>
              <a:ext uri="{FF2B5EF4-FFF2-40B4-BE49-F238E27FC236}">
                <a16:creationId xmlns:a16="http://schemas.microsoft.com/office/drawing/2014/main" id="{DE32D41A-EABF-45E2-82C2-F01D5CF445E4}"/>
              </a:ext>
            </a:extLst>
          </p:cNvPr>
          <p:cNvSpPr>
            <a:spLocks noGrp="1"/>
          </p:cNvSpPr>
          <p:nvPr>
            <p:ph idx="1"/>
          </p:nvPr>
        </p:nvSpPr>
        <p:spPr>
          <a:xfrm>
            <a:off x="324492" y="1106528"/>
            <a:ext cx="10620375" cy="5158651"/>
          </a:xfrm>
        </p:spPr>
        <p:txBody>
          <a:bodyPr>
            <a:normAutofit fontScale="25000" lnSpcReduction="20000"/>
          </a:bodyPr>
          <a:lstStyle/>
          <a:p>
            <a:pPr>
              <a:lnSpc>
                <a:spcPct val="115000"/>
              </a:lnSpc>
              <a:spcAft>
                <a:spcPts val="1000"/>
              </a:spcAft>
            </a:pPr>
            <a:r>
              <a:rPr lang="en-US"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 tools below will be used to inform your FPD, Educational and Clinical Supervisors of your progression and aid the completion of your placement reports.  Each of these areas are described briefly in this document, but you are strongly advised to </a:t>
            </a:r>
            <a:r>
              <a:rPr lang="en-US" sz="6800" b="1">
                <a:solidFill>
                  <a:schemeClr val="tx1"/>
                </a:solidFill>
                <a:effectLst/>
                <a:latin typeface="Verdana" panose="020B0604030504040204" pitchFamily="34" charset="0"/>
                <a:ea typeface="Verdana" panose="020B0604030504040204" pitchFamily="34" charset="0"/>
                <a:cs typeface="Times New Roman" panose="02020603050405020304" pitchFamily="18" charset="0"/>
                <a:hlinkClick r:id="rId2"/>
              </a:rPr>
              <a:t>read the </a:t>
            </a:r>
            <a:r>
              <a:rPr lang="en-US" sz="6800" b="1">
                <a:solidFill>
                  <a:schemeClr val="tx1"/>
                </a:solidFill>
                <a:latin typeface="Verdana" panose="020B0604030504040204" pitchFamily="34" charset="0"/>
                <a:ea typeface="Verdana" panose="020B0604030504040204" pitchFamily="34" charset="0"/>
                <a:cs typeface="Times New Roman" panose="02020603050405020304" pitchFamily="18" charset="0"/>
                <a:hlinkClick r:id="rId2"/>
              </a:rPr>
              <a:t>Curriculum</a:t>
            </a:r>
            <a:r>
              <a:rPr lang="en-US" sz="6800" b="1">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6800">
                <a:solidFill>
                  <a:schemeClr val="tx1"/>
                </a:solidFill>
                <a:latin typeface="Verdana" panose="020B0604030504040204" pitchFamily="34" charset="0"/>
                <a:ea typeface="Verdana" panose="020B0604030504040204" pitchFamily="34" charset="0"/>
                <a:cs typeface="Times New Roman" panose="02020603050405020304" pitchFamily="18" charset="0"/>
              </a:rPr>
              <a:t>or </a:t>
            </a:r>
            <a:r>
              <a:rPr lang="en-US" sz="6800" b="1">
                <a:solidFill>
                  <a:schemeClr val="tx1"/>
                </a:solidFill>
                <a:latin typeface="Verdana" panose="020B0604030504040204" pitchFamily="34" charset="0"/>
                <a:ea typeface="Verdana" panose="020B0604030504040204" pitchFamily="34" charset="0"/>
                <a:cs typeface="Times New Roman" panose="02020603050405020304" pitchFamily="18" charset="0"/>
                <a:hlinkClick r:id="rId3"/>
              </a:rPr>
              <a:t>watch the UKFPO’s video </a:t>
            </a:r>
            <a:r>
              <a:rPr lang="en-US"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for further information.</a:t>
            </a:r>
            <a:endParaRPr lang="en-GB"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indent="-342900" algn="just">
              <a:lnSpc>
                <a:spcPct val="115000"/>
              </a:lnSpc>
              <a:buFont typeface="Symbol" panose="05050102010706020507" pitchFamily="18" charset="2"/>
              <a:buChar char=""/>
            </a:pPr>
            <a:r>
              <a:rPr lang="en-US" sz="6800">
                <a:solidFill>
                  <a:schemeClr val="tx1"/>
                </a:solidFill>
                <a:latin typeface="Verdana" panose="020B0604030504040204" pitchFamily="34" charset="0"/>
                <a:ea typeface="Verdana" panose="020B0604030504040204" pitchFamily="34" charset="0"/>
                <a:cs typeface="Times New Roman" panose="02020603050405020304" pitchFamily="18" charset="0"/>
              </a:rPr>
              <a:t>Attendance record;</a:t>
            </a:r>
          </a:p>
          <a:p>
            <a:pPr marL="342900" indent="-342900" algn="just">
              <a:lnSpc>
                <a:spcPct val="115000"/>
              </a:lnSpc>
              <a:buFont typeface="Symbol" panose="05050102010706020507" pitchFamily="18" charset="2"/>
              <a:buChar char=""/>
            </a:pPr>
            <a:r>
              <a:rPr lang="en-US" sz="6800">
                <a:solidFill>
                  <a:schemeClr val="tx1"/>
                </a:solidFill>
                <a:latin typeface="Verdana" panose="020B0604030504040204" pitchFamily="34" charset="0"/>
                <a:ea typeface="Verdana" panose="020B0604030504040204" pitchFamily="34" charset="0"/>
                <a:cs typeface="Times New Roman" panose="02020603050405020304" pitchFamily="18" charset="0"/>
              </a:rPr>
              <a:t>Multi-Source Feedback (in the form of a PSG and TAB) </a:t>
            </a:r>
            <a:endParaRPr lang="en-GB" sz="680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US"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Regular completion of SLEs to demonstrate learning; </a:t>
            </a:r>
            <a:endParaRPr lang="en-GB"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US"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Regular reflections/completion of the summary narrative; </a:t>
            </a:r>
            <a:endParaRPr lang="en-GB"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indent="-342900" algn="just">
              <a:lnSpc>
                <a:spcPct val="115000"/>
              </a:lnSpc>
              <a:buFont typeface="Symbol" panose="05050102010706020507" pitchFamily="18" charset="2"/>
              <a:buChar char=""/>
            </a:pPr>
            <a:r>
              <a:rPr lang="en-US" sz="6800">
                <a:solidFill>
                  <a:schemeClr val="tx1"/>
                </a:solidFill>
                <a:latin typeface="Verdana" panose="020B0604030504040204" pitchFamily="34" charset="0"/>
                <a:ea typeface="Verdana" panose="020B0604030504040204" pitchFamily="34" charset="0"/>
                <a:cs typeface="Times New Roman" panose="02020603050405020304" pitchFamily="18" charset="0"/>
              </a:rPr>
              <a:t>Satisfactory attendance at delivered ‘core’ learning and ‘non-core’ learning record;</a:t>
            </a:r>
            <a:endParaRPr lang="en-GB" sz="680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US"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Engagement with the programme</a:t>
            </a:r>
            <a:r>
              <a:rPr lang="en-US" sz="6800">
                <a:solidFill>
                  <a:schemeClr val="tx1"/>
                </a:solidFill>
                <a:latin typeface="Verdana" panose="020B0604030504040204" pitchFamily="34" charset="0"/>
                <a:ea typeface="Verdana" panose="020B0604030504040204" pitchFamily="34" charset="0"/>
                <a:cs typeface="Times New Roman" panose="02020603050405020304" pitchFamily="18" charset="0"/>
              </a:rPr>
              <a:t> (i.e. </a:t>
            </a:r>
            <a:r>
              <a:rPr lang="en-US"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maintenance of a contemporaneous e-portfolio, participation in feedback on training, and completing the necessary records for revalidation); </a:t>
            </a:r>
          </a:p>
          <a:p>
            <a:pPr marL="342900" lvl="0" indent="-342900" algn="just">
              <a:lnSpc>
                <a:spcPct val="115000"/>
              </a:lnSpc>
              <a:buFont typeface="Symbol" panose="05050102010706020507" pitchFamily="18" charset="2"/>
              <a:buChar char=""/>
            </a:pPr>
            <a:r>
              <a:rPr lang="en-US"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Passing the required qualifications (i.e. PSA and ALS for F1)</a:t>
            </a:r>
            <a:endParaRPr lang="en-GB"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just">
              <a:lnSpc>
                <a:spcPct val="115000"/>
              </a:lnSpc>
            </a:pPr>
            <a:endParaRPr lang="en-GB" sz="6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endParaRPr lang="en-GB" sz="72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ctr">
              <a:lnSpc>
                <a:spcPct val="115000"/>
              </a:lnSpc>
              <a:spcAft>
                <a:spcPts val="1000"/>
              </a:spcAft>
            </a:pPr>
            <a:r>
              <a:rPr lang="en-US" sz="180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a:p>
        </p:txBody>
      </p:sp>
    </p:spTree>
    <p:extLst>
      <p:ext uri="{BB962C8B-B14F-4D97-AF65-F5344CB8AC3E}">
        <p14:creationId xmlns:p14="http://schemas.microsoft.com/office/powerpoint/2010/main" val="3687196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499E6-7316-4817-85B5-6844F4B45475}"/>
              </a:ext>
            </a:extLst>
          </p:cNvPr>
          <p:cNvSpPr>
            <a:spLocks noGrp="1"/>
          </p:cNvSpPr>
          <p:nvPr>
            <p:ph type="title"/>
          </p:nvPr>
        </p:nvSpPr>
        <p:spPr/>
        <p:txBody>
          <a:bodyPr>
            <a:normAutofit/>
          </a:bodyPr>
          <a:lstStyle/>
          <a:p>
            <a:r>
              <a:rPr lang="en-US" err="1"/>
              <a:t>Croeso</a:t>
            </a:r>
            <a:r>
              <a:rPr lang="en-US"/>
              <a:t> 	</a:t>
            </a:r>
            <a:r>
              <a:rPr lang="en-US">
                <a:solidFill>
                  <a:schemeClr val="accent5"/>
                </a:solidFill>
              </a:rPr>
              <a:t>Welcome </a:t>
            </a:r>
          </a:p>
        </p:txBody>
      </p:sp>
      <p:sp>
        <p:nvSpPr>
          <p:cNvPr id="3" name="Content Placeholder 2">
            <a:extLst>
              <a:ext uri="{FF2B5EF4-FFF2-40B4-BE49-F238E27FC236}">
                <a16:creationId xmlns:a16="http://schemas.microsoft.com/office/drawing/2014/main" id="{4920AE4B-559C-4212-AFD2-CD172707E0E9}"/>
              </a:ext>
            </a:extLst>
          </p:cNvPr>
          <p:cNvSpPr>
            <a:spLocks noGrp="1"/>
          </p:cNvSpPr>
          <p:nvPr>
            <p:ph idx="1"/>
          </p:nvPr>
        </p:nvSpPr>
        <p:spPr>
          <a:xfrm>
            <a:off x="838200" y="1294544"/>
            <a:ext cx="10515600" cy="4796494"/>
          </a:xfrm>
        </p:spPr>
        <p:txBody>
          <a:bodyPr vert="horz" lIns="91440" tIns="45720" rIns="91440" bIns="45720" rtlCol="0" anchor="t">
            <a:normAutofit/>
          </a:bodyPr>
          <a:lstStyle/>
          <a:p>
            <a:pPr algn="just">
              <a:lnSpc>
                <a:spcPct val="115000"/>
              </a:lnSpc>
              <a:spcAft>
                <a:spcPts val="1000"/>
              </a:spcAft>
            </a:pPr>
            <a:r>
              <a:rPr lang="en-US" sz="1800" dirty="0">
                <a:solidFill>
                  <a:schemeClr val="tx1"/>
                </a:solidFill>
                <a:effectLst/>
                <a:latin typeface="Verdana"/>
                <a:ea typeface="Times New Roman" panose="02020603050405020304" pitchFamily="18" charset="0"/>
                <a:cs typeface="Arial"/>
              </a:rPr>
              <a:t>We aim to ensure that you enjoy your time as a Foundation Doctor with the Wales Foundation School and have written this guide so you are aware of what you can expect and what is expected of you as a Foundation Doctor.</a:t>
            </a:r>
            <a:r>
              <a:rPr lang="en-US" dirty="0">
                <a:solidFill>
                  <a:schemeClr val="tx1"/>
                </a:solidFill>
                <a:latin typeface="Verdana"/>
                <a:ea typeface="Times New Roman" panose="02020603050405020304" pitchFamily="18" charset="0"/>
                <a:cs typeface="Arial"/>
              </a:rPr>
              <a:t> </a:t>
            </a:r>
            <a:r>
              <a:rPr lang="en-US" sz="1800" dirty="0">
                <a:solidFill>
                  <a:schemeClr val="tx1"/>
                </a:solidFill>
                <a:effectLst/>
                <a:latin typeface="Verdana"/>
                <a:ea typeface="Times New Roman" panose="02020603050405020304" pitchFamily="18" charset="0"/>
                <a:cs typeface="Arial"/>
              </a:rPr>
              <a:t> This guide contains just some of the key information that you will need throughout your Foundation training.</a:t>
            </a:r>
            <a:r>
              <a:rPr lang="en-US" dirty="0">
                <a:solidFill>
                  <a:schemeClr val="tx1"/>
                </a:solidFill>
                <a:latin typeface="Verdana"/>
                <a:ea typeface="Times New Roman" panose="02020603050405020304" pitchFamily="18" charset="0"/>
                <a:cs typeface="Arial"/>
              </a:rPr>
              <a:t> </a:t>
            </a:r>
            <a:r>
              <a:rPr lang="en-US" sz="1800" dirty="0">
                <a:solidFill>
                  <a:schemeClr val="tx1"/>
                </a:solidFill>
                <a:effectLst/>
                <a:latin typeface="Verdana"/>
                <a:ea typeface="Times New Roman" panose="02020603050405020304" pitchFamily="18" charset="0"/>
                <a:cs typeface="Arial"/>
              </a:rPr>
              <a:t> In addition to the guide, the Wales Foundation </a:t>
            </a:r>
            <a:r>
              <a:rPr lang="en-US" dirty="0">
                <a:solidFill>
                  <a:schemeClr val="tx1"/>
                </a:solidFill>
                <a:latin typeface="Verdana"/>
                <a:ea typeface="Times New Roman" panose="02020603050405020304" pitchFamily="18" charset="0"/>
                <a:cs typeface="Arial"/>
              </a:rPr>
              <a:t>school</a:t>
            </a:r>
            <a:r>
              <a:rPr lang="en-US" sz="1800" dirty="0">
                <a:solidFill>
                  <a:schemeClr val="tx1"/>
                </a:solidFill>
                <a:effectLst/>
                <a:latin typeface="Verdana"/>
                <a:ea typeface="Times New Roman" panose="02020603050405020304" pitchFamily="18" charset="0"/>
                <a:cs typeface="Arial"/>
              </a:rPr>
              <a:t> will send monthly email bulletins and other updates.</a:t>
            </a:r>
            <a:endParaRPr lang="en-GB" sz="1800" dirty="0">
              <a:solidFill>
                <a:schemeClr val="tx1"/>
              </a:solidFill>
              <a:effectLst/>
              <a:latin typeface="Verdana"/>
              <a:ea typeface="Times New Roman" panose="02020603050405020304" pitchFamily="18" charset="0"/>
              <a:cs typeface="Arial"/>
            </a:endParaRPr>
          </a:p>
          <a:p>
            <a:pPr>
              <a:lnSpc>
                <a:spcPct val="115000"/>
              </a:lnSpc>
              <a:spcAft>
                <a:spcPts val="1000"/>
              </a:spcAft>
            </a:pPr>
            <a:r>
              <a:rPr lang="en-US" sz="1800" dirty="0">
                <a:solidFill>
                  <a:schemeClr val="tx1"/>
                </a:solidFill>
                <a:effectLst/>
                <a:latin typeface="Verdana"/>
                <a:ea typeface="Times New Roman" panose="02020603050405020304" pitchFamily="18" charset="0"/>
                <a:cs typeface="Arial"/>
              </a:rPr>
              <a:t>Your local Foundation </a:t>
            </a:r>
            <a:r>
              <a:rPr lang="en-US" sz="1800" dirty="0" err="1">
                <a:solidFill>
                  <a:schemeClr val="tx1"/>
                </a:solidFill>
                <a:effectLst/>
                <a:latin typeface="Verdana"/>
                <a:ea typeface="Times New Roman" panose="02020603050405020304" pitchFamily="18" charset="0"/>
                <a:cs typeface="Arial"/>
              </a:rPr>
              <a:t>Programme</a:t>
            </a:r>
            <a:r>
              <a:rPr lang="en-US" sz="1800" dirty="0">
                <a:solidFill>
                  <a:schemeClr val="tx1"/>
                </a:solidFill>
                <a:effectLst/>
                <a:latin typeface="Verdana"/>
                <a:ea typeface="Times New Roman" panose="02020603050405020304" pitchFamily="18" charset="0"/>
                <a:cs typeface="Arial"/>
              </a:rPr>
              <a:t> Director (FPD) and administrator will provide you with key local information throughout the </a:t>
            </a:r>
            <a:r>
              <a:rPr lang="en-US" sz="1800" dirty="0" err="1">
                <a:solidFill>
                  <a:schemeClr val="tx1"/>
                </a:solidFill>
                <a:effectLst/>
                <a:latin typeface="Verdana"/>
                <a:ea typeface="Times New Roman" panose="02020603050405020304" pitchFamily="18" charset="0"/>
                <a:cs typeface="Arial"/>
              </a:rPr>
              <a:t>Programme</a:t>
            </a:r>
            <a:r>
              <a:rPr lang="en-US" sz="1800" dirty="0">
                <a:solidFill>
                  <a:schemeClr val="tx1"/>
                </a:solidFill>
                <a:effectLst/>
                <a:latin typeface="Verdana"/>
                <a:ea typeface="Times New Roman" panose="02020603050405020304" pitchFamily="18" charset="0"/>
                <a:cs typeface="Arial"/>
              </a:rPr>
              <a:t>, but should you have any queries, the team in the Wales Foundation School are only too happy to help.</a:t>
            </a:r>
            <a:r>
              <a:rPr lang="en-US" dirty="0">
                <a:solidFill>
                  <a:schemeClr val="tx1"/>
                </a:solidFill>
                <a:latin typeface="Verdana"/>
                <a:ea typeface="Times New Roman" panose="02020603050405020304" pitchFamily="18" charset="0"/>
                <a:cs typeface="Arial"/>
              </a:rPr>
              <a:t> </a:t>
            </a:r>
            <a:r>
              <a:rPr lang="en-US" sz="1800" dirty="0">
                <a:solidFill>
                  <a:schemeClr val="tx1"/>
                </a:solidFill>
                <a:effectLst/>
                <a:latin typeface="Verdana"/>
                <a:ea typeface="Times New Roman" panose="02020603050405020304" pitchFamily="18" charset="0"/>
                <a:cs typeface="Arial"/>
              </a:rPr>
              <a:t> In the first instance please visit our website:- </a:t>
            </a:r>
            <a:r>
              <a:rPr lang="en-US" sz="1800" u="sng" dirty="0">
                <a:solidFill>
                  <a:schemeClr val="tx1"/>
                </a:solidFill>
                <a:effectLst/>
                <a:latin typeface="Verdana"/>
                <a:ea typeface="Times New Roman" panose="02020603050405020304" pitchFamily="18" charset="0"/>
                <a:cs typeface="Arial"/>
                <a:hlinkClick r:id="rId2">
                  <a:extLst>
                    <a:ext uri="{A12FA001-AC4F-418D-AE19-62706E023703}">
                      <ahyp:hlinkClr xmlns:ahyp="http://schemas.microsoft.com/office/drawing/2018/hyperlinkcolor" val="tx"/>
                    </a:ext>
                  </a:extLst>
                </a:hlinkClick>
              </a:rPr>
              <a:t>https://heiw.nhs.wales/education-and-training/foundation/</a:t>
            </a:r>
            <a:r>
              <a:rPr lang="en-US" u="sng" dirty="0">
                <a:solidFill>
                  <a:schemeClr val="tx1"/>
                </a:solidFill>
                <a:latin typeface="Verdana"/>
                <a:ea typeface="Times New Roman" panose="02020603050405020304" pitchFamily="18" charset="0"/>
                <a:cs typeface="Arial"/>
              </a:rPr>
              <a:t>  </a:t>
            </a:r>
            <a:r>
              <a:rPr lang="en-US" dirty="0">
                <a:solidFill>
                  <a:schemeClr val="tx1"/>
                </a:solidFill>
                <a:latin typeface="Verdana"/>
                <a:ea typeface="Times New Roman" panose="02020603050405020304" pitchFamily="18" charset="0"/>
                <a:cs typeface="Arial"/>
              </a:rPr>
              <a:t>  </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a:ea typeface="Times New Roman" panose="02020603050405020304" pitchFamily="18" charset="0"/>
                <a:cs typeface="Arial"/>
              </a:rPr>
              <a:t>If you are unable to find the answer on our website, please contact </a:t>
            </a:r>
            <a:r>
              <a:rPr lang="en-US" u="sng" dirty="0">
                <a:solidFill>
                  <a:schemeClr val="tx1"/>
                </a:solidFill>
                <a:latin typeface="Verdana"/>
                <a:ea typeface="Times New Roman" panose="02020603050405020304" pitchFamily="18" charset="0"/>
                <a:cs typeface="Calibri"/>
                <a:hlinkClick r:id="rId3">
                  <a:extLst>
                    <a:ext uri="{A12FA001-AC4F-418D-AE19-62706E023703}">
                      <ahyp:hlinkClr xmlns:ahyp="http://schemas.microsoft.com/office/drawing/2018/hyperlinkcolor" val="tx"/>
                    </a:ext>
                  </a:extLst>
                </a:hlinkClick>
              </a:rPr>
              <a:t>HEIW.FoundationSchool@wales.nhs.uk</a:t>
            </a:r>
            <a:r>
              <a:rPr lang="en-US" u="sng" dirty="0">
                <a:solidFill>
                  <a:schemeClr val="tx1"/>
                </a:solidFill>
                <a:latin typeface="Verdana"/>
                <a:ea typeface="Times New Roman" panose="02020603050405020304" pitchFamily="18" charset="0"/>
                <a:cs typeface="Calibri"/>
              </a:rPr>
              <a:t>  </a:t>
            </a:r>
            <a:r>
              <a:rPr lang="en-US" dirty="0">
                <a:solidFill>
                  <a:schemeClr val="tx1"/>
                </a:solidFill>
                <a:latin typeface="Verdana"/>
                <a:ea typeface="Times New Roman" panose="02020603050405020304" pitchFamily="18" charset="0"/>
                <a:cs typeface="Arial"/>
              </a:rPr>
              <a:t>  </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a:p>
        </p:txBody>
      </p:sp>
    </p:spTree>
    <p:extLst>
      <p:ext uri="{BB962C8B-B14F-4D97-AF65-F5344CB8AC3E}">
        <p14:creationId xmlns:p14="http://schemas.microsoft.com/office/powerpoint/2010/main" val="2857864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8B43A-06B0-4B7A-B157-4D9DB35A6D62}"/>
              </a:ext>
            </a:extLst>
          </p:cNvPr>
          <p:cNvSpPr>
            <a:spLocks noGrp="1"/>
          </p:cNvSpPr>
          <p:nvPr>
            <p:ph type="title"/>
          </p:nvPr>
        </p:nvSpPr>
        <p:spPr>
          <a:xfrm>
            <a:off x="704850" y="295116"/>
            <a:ext cx="10515600" cy="1325563"/>
          </a:xfrm>
        </p:spPr>
        <p:txBody>
          <a:bodyPr>
            <a:normAutofit fontScale="90000"/>
          </a:bodyPr>
          <a:lstStyle/>
          <a:p>
            <a:r>
              <a:rPr lang="en-US" b="1" err="1">
                <a:effectLst/>
                <a:latin typeface="Verdana" panose="020B0604030504040204" pitchFamily="34" charset="0"/>
                <a:ea typeface="Times New Roman" panose="02020603050405020304" pitchFamily="18" charset="0"/>
                <a:cs typeface="Times New Roman" panose="02020603050405020304" pitchFamily="18" charset="0"/>
              </a:rPr>
              <a:t>Absenoldeb</a:t>
            </a:r>
            <a:r>
              <a:rPr lang="en-US" b="1">
                <a:effectLst/>
                <a:latin typeface="Verdana" panose="020B0604030504040204" pitchFamily="34" charset="0"/>
                <a:ea typeface="Times New Roman" panose="02020603050405020304" pitchFamily="18" charset="0"/>
                <a:cs typeface="Times New Roman" panose="02020603050405020304" pitchFamily="18" charset="0"/>
              </a:rPr>
              <a:t> o </a:t>
            </a:r>
            <a:r>
              <a:rPr lang="en-US" b="1" err="1">
                <a:effectLst/>
                <a:latin typeface="Verdana" panose="020B0604030504040204" pitchFamily="34" charset="0"/>
                <a:ea typeface="Times New Roman" panose="02020603050405020304" pitchFamily="18" charset="0"/>
                <a:cs typeface="Times New Roman" panose="02020603050405020304" pitchFamily="18" charset="0"/>
              </a:rPr>
              <a:t>Hyfforddiant</a:t>
            </a:r>
            <a:br>
              <a:rPr lang="en-US" b="1">
                <a:effectLst/>
                <a:latin typeface="Verdana" panose="020B0604030504040204" pitchFamily="34" charset="0"/>
                <a:ea typeface="Times New Roman" panose="02020603050405020304" pitchFamily="18" charset="0"/>
                <a:cs typeface="Times New Roman" panose="02020603050405020304" pitchFamily="18" charset="0"/>
              </a:rPr>
            </a:br>
            <a:r>
              <a:rPr lang="en-US"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Absence from Training</a:t>
            </a:r>
            <a:br>
              <a:rPr lang="en-GB" sz="3200">
                <a:effectLst/>
                <a:latin typeface="Calibri" panose="020F0502020204030204" pitchFamily="34" charset="0"/>
                <a:ea typeface="Times New Roman" panose="02020603050405020304" pitchFamily="18" charset="0"/>
                <a:cs typeface="Times New Roman" panose="02020603050405020304" pitchFamily="18" charset="0"/>
              </a:rPr>
            </a:br>
            <a:endParaRPr lang="en-GB"/>
          </a:p>
        </p:txBody>
      </p:sp>
      <p:sp>
        <p:nvSpPr>
          <p:cNvPr id="3" name="Content Placeholder 2">
            <a:extLst>
              <a:ext uri="{FF2B5EF4-FFF2-40B4-BE49-F238E27FC236}">
                <a16:creationId xmlns:a16="http://schemas.microsoft.com/office/drawing/2014/main" id="{2AFB6E44-2651-4733-90C4-1BF504660062}"/>
              </a:ext>
            </a:extLst>
          </p:cNvPr>
          <p:cNvSpPr>
            <a:spLocks noGrp="1"/>
          </p:cNvSpPr>
          <p:nvPr>
            <p:ph idx="1"/>
          </p:nvPr>
        </p:nvSpPr>
        <p:spPr>
          <a:xfrm>
            <a:off x="704850" y="1304818"/>
            <a:ext cx="10515600" cy="4119470"/>
          </a:xfrm>
        </p:spPr>
        <p:txBody>
          <a:bodyPr>
            <a:normAutofit/>
          </a:bodyPr>
          <a:lstStyle/>
          <a:p>
            <a:pPr>
              <a:lnSpc>
                <a:spcPct val="115000"/>
              </a:lnSpc>
              <a:spcAft>
                <a:spcPts val="1000"/>
              </a:spcAft>
            </a:pP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Foundation Programme is both time and competency-based and any absence*, other than annual and study leave needs to be recorded. When a doctor’s absence goes above 20 working days, this will trigger a review of whether they need to have an extra period of training (see GMC position statement on absences). </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a:solidFill>
                  <a:schemeClr val="bg1">
                    <a:lumMod val="65000"/>
                  </a:schemeClr>
                </a:solidFill>
                <a:effectLst/>
                <a:latin typeface="Verdana" panose="020B0604030504040204" pitchFamily="34" charset="0"/>
                <a:ea typeface="Times New Roman" panose="02020603050405020304" pitchFamily="18" charset="0"/>
                <a:cs typeface="Arial" panose="020B0604020202020204" pitchFamily="34" charset="0"/>
              </a:rPr>
              <a:t>*Such as sickness, maternity, compassionate paid/unpaid leave.</a:t>
            </a:r>
            <a:endParaRPr lang="en-GB" sz="1800">
              <a:solidFill>
                <a:schemeClr val="bg1">
                  <a:lumMod val="6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All absences should be recorded in your e-portfolio account throughout the year. Please ensure that you inform NWSSP and your local Foundation administrator of any absences, as well as following as departmental absence reporting procedures. </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GMC guidance on this can be found on the </a:t>
            </a:r>
            <a:r>
              <a:rPr lang="en-US" sz="1800" u="sng">
                <a:solidFill>
                  <a:schemeClr val="tx1"/>
                </a:solidFill>
                <a:effectLst/>
                <a:latin typeface="Verdana" panose="020B0604030504040204" pitchFamily="34" charset="0"/>
                <a:ea typeface="Times New Roman" panose="02020603050405020304" pitchFamily="18" charset="0"/>
                <a:hlinkClick r:id="rId2"/>
              </a:rPr>
              <a:t>GMC websit</a:t>
            </a:r>
            <a:r>
              <a:rPr lang="en-US" u="sng">
                <a:solidFill>
                  <a:schemeClr val="tx1"/>
                </a:solidFill>
                <a:latin typeface="Verdana" panose="020B0604030504040204" pitchFamily="34" charset="0"/>
                <a:ea typeface="Times New Roman" panose="02020603050405020304" pitchFamily="18" charset="0"/>
                <a:hlinkClick r:id="rId2"/>
              </a:rPr>
              <a:t>e</a:t>
            </a: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a:p>
        </p:txBody>
      </p:sp>
    </p:spTree>
    <p:extLst>
      <p:ext uri="{BB962C8B-B14F-4D97-AF65-F5344CB8AC3E}">
        <p14:creationId xmlns:p14="http://schemas.microsoft.com/office/powerpoint/2010/main" val="3062229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6C328-7FC8-415D-B77E-91595855666E}"/>
              </a:ext>
            </a:extLst>
          </p:cNvPr>
          <p:cNvSpPr>
            <a:spLocks noGrp="1"/>
          </p:cNvSpPr>
          <p:nvPr>
            <p:ph type="title"/>
          </p:nvPr>
        </p:nvSpPr>
        <p:spPr>
          <a:xfrm>
            <a:off x="838200" y="304625"/>
            <a:ext cx="10515600" cy="1325563"/>
          </a:xfrm>
        </p:spPr>
        <p:txBody>
          <a:bodyPr>
            <a:noAutofit/>
          </a:bodyPr>
          <a:lstStyle/>
          <a:p>
            <a:r>
              <a:rPr lang="en-US" b="1" err="1">
                <a:effectLst/>
                <a:latin typeface="Verdana" panose="020B0604030504040204" pitchFamily="34" charset="0"/>
                <a:ea typeface="Times New Roman" panose="02020603050405020304" pitchFamily="18" charset="0"/>
                <a:cs typeface="Arial" panose="020B0604020202020204" pitchFamily="34" charset="0"/>
              </a:rPr>
              <a:t>Hyfforddiant</a:t>
            </a:r>
            <a:r>
              <a:rPr lang="en-US" b="1">
                <a:effectLst/>
                <a:latin typeface="Verdana" panose="020B0604030504040204" pitchFamily="34" charset="0"/>
                <a:ea typeface="Times New Roman" panose="02020603050405020304" pitchFamily="18" charset="0"/>
                <a:cs typeface="Arial" panose="020B0604020202020204" pitchFamily="34" charset="0"/>
              </a:rPr>
              <a:t> </a:t>
            </a:r>
            <a:r>
              <a:rPr lang="en-US" b="1" err="1">
                <a:effectLst/>
                <a:latin typeface="Verdana" panose="020B0604030504040204" pitchFamily="34" charset="0"/>
                <a:ea typeface="Times New Roman" panose="02020603050405020304" pitchFamily="18" charset="0"/>
                <a:cs typeface="Arial" panose="020B0604020202020204" pitchFamily="34" charset="0"/>
              </a:rPr>
              <a:t>Llai</a:t>
            </a:r>
            <a:r>
              <a:rPr lang="en-US" b="1">
                <a:effectLst/>
                <a:latin typeface="Verdana" panose="020B0604030504040204" pitchFamily="34" charset="0"/>
                <a:ea typeface="Times New Roman" panose="02020603050405020304" pitchFamily="18" charset="0"/>
                <a:cs typeface="Arial" panose="020B0604020202020204" pitchFamily="34" charset="0"/>
              </a:rPr>
              <a:t> </a:t>
            </a:r>
            <a:r>
              <a:rPr lang="en-US" b="1" err="1">
                <a:effectLst/>
                <a:latin typeface="Verdana" panose="020B0604030504040204" pitchFamily="34" charset="0"/>
                <a:ea typeface="Times New Roman" panose="02020603050405020304" pitchFamily="18" charset="0"/>
                <a:cs typeface="Arial" panose="020B0604020202020204" pitchFamily="34" charset="0"/>
              </a:rPr>
              <a:t>na</a:t>
            </a:r>
            <a:r>
              <a:rPr lang="en-US" b="1">
                <a:effectLst/>
                <a:latin typeface="Verdana" panose="020B0604030504040204" pitchFamily="34" charset="0"/>
                <a:ea typeface="Times New Roman" panose="02020603050405020304" pitchFamily="18" charset="0"/>
                <a:cs typeface="Arial" panose="020B0604020202020204" pitchFamily="34" charset="0"/>
              </a:rPr>
              <a:t> </a:t>
            </a:r>
            <a:r>
              <a:rPr lang="en-US" b="1" err="1">
                <a:effectLst/>
                <a:latin typeface="Verdana" panose="020B0604030504040204" pitchFamily="34" charset="0"/>
                <a:ea typeface="Times New Roman" panose="02020603050405020304" pitchFamily="18" charset="0"/>
                <a:cs typeface="Arial" panose="020B0604020202020204" pitchFamily="34" charset="0"/>
              </a:rPr>
              <a:t>Llawn</a:t>
            </a:r>
            <a:r>
              <a:rPr lang="en-US" b="1">
                <a:effectLst/>
                <a:latin typeface="Verdana" panose="020B0604030504040204" pitchFamily="34" charset="0"/>
                <a:ea typeface="Times New Roman" panose="02020603050405020304" pitchFamily="18" charset="0"/>
                <a:cs typeface="Arial" panose="020B0604020202020204" pitchFamily="34" charset="0"/>
              </a:rPr>
              <a:t> </a:t>
            </a:r>
            <a:r>
              <a:rPr lang="en-US" b="1" err="1">
                <a:effectLst/>
                <a:latin typeface="Verdana" panose="020B0604030504040204" pitchFamily="34" charset="0"/>
                <a:ea typeface="Times New Roman" panose="02020603050405020304" pitchFamily="18" charset="0"/>
                <a:cs typeface="Arial" panose="020B0604020202020204" pitchFamily="34" charset="0"/>
              </a:rPr>
              <a:t>Amser</a:t>
            </a:r>
            <a:r>
              <a:rPr lang="en-US" b="1">
                <a:effectLst/>
                <a:latin typeface="Verdana" panose="020B0604030504040204" pitchFamily="34" charset="0"/>
                <a:ea typeface="Times New Roman" panose="02020603050405020304" pitchFamily="18" charset="0"/>
                <a:cs typeface="Arial" panose="020B0604020202020204" pitchFamily="34" charset="0"/>
              </a:rPr>
              <a:t> (LTFT)</a:t>
            </a:r>
            <a:br>
              <a:rPr lang="en-US" b="1">
                <a:effectLst/>
                <a:latin typeface="Verdana" panose="020B0604030504040204" pitchFamily="34" charset="0"/>
                <a:ea typeface="Times New Roman" panose="02020603050405020304" pitchFamily="18" charset="0"/>
                <a:cs typeface="Arial" panose="020B0604020202020204" pitchFamily="34" charset="0"/>
              </a:rPr>
            </a:br>
            <a:r>
              <a:rPr lang="en-US" b="1">
                <a:solidFill>
                  <a:schemeClr val="accent5"/>
                </a:solidFill>
                <a:effectLst/>
                <a:latin typeface="Verdana" panose="020B0604030504040204" pitchFamily="34" charset="0"/>
                <a:ea typeface="Times New Roman" panose="02020603050405020304" pitchFamily="18" charset="0"/>
                <a:cs typeface="Arial" panose="020B0604020202020204" pitchFamily="34" charset="0"/>
              </a:rPr>
              <a:t>Less than Full Time Training (LTFT)</a:t>
            </a:r>
            <a:br>
              <a:rPr lang="en-GB">
                <a:effectLst/>
                <a:latin typeface="Calibri" panose="020F0502020204030204" pitchFamily="34" charset="0"/>
                <a:ea typeface="Times New Roman" panose="02020603050405020304" pitchFamily="18" charset="0"/>
                <a:cs typeface="Times New Roman" panose="02020603050405020304" pitchFamily="18" charset="0"/>
              </a:rPr>
            </a:br>
            <a:endParaRPr lang="en-GB"/>
          </a:p>
        </p:txBody>
      </p:sp>
      <p:sp>
        <p:nvSpPr>
          <p:cNvPr id="3" name="Content Placeholder 2">
            <a:extLst>
              <a:ext uri="{FF2B5EF4-FFF2-40B4-BE49-F238E27FC236}">
                <a16:creationId xmlns:a16="http://schemas.microsoft.com/office/drawing/2014/main" id="{93B125F3-0A26-48C7-8147-357B5AFF5830}"/>
              </a:ext>
            </a:extLst>
          </p:cNvPr>
          <p:cNvSpPr>
            <a:spLocks noGrp="1"/>
          </p:cNvSpPr>
          <p:nvPr>
            <p:ph idx="1"/>
          </p:nvPr>
        </p:nvSpPr>
        <p:spPr>
          <a:xfrm>
            <a:off x="745732" y="1729426"/>
            <a:ext cx="10515600" cy="4351338"/>
          </a:xfrm>
        </p:spPr>
        <p:txBody>
          <a:bodyPr/>
          <a:lstStyle/>
          <a:p>
            <a:pPr>
              <a:lnSpc>
                <a:spcPct val="115000"/>
              </a:lnSpc>
              <a:spcAft>
                <a:spcPts val="1000"/>
              </a:spcAft>
            </a:pP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Information on Less than Full Time Training can be found </a:t>
            </a:r>
            <a:r>
              <a:rPr lang="en-US" u="sng">
                <a:solidFill>
                  <a:srgbClr val="0000FF"/>
                </a:solidFill>
                <a:latin typeface="Verdana" panose="020B0604030504040204" pitchFamily="34" charset="0"/>
                <a:ea typeface="Times New Roman" panose="02020603050405020304" pitchFamily="18" charset="0"/>
                <a:hlinkClick r:id="rId2"/>
              </a:rPr>
              <a:t>on the HEIW website</a:t>
            </a:r>
            <a:r>
              <a:rPr lang="en-US" u="sng">
                <a:solidFill>
                  <a:srgbClr val="0000FF"/>
                </a:solidFill>
                <a:latin typeface="Verdana" panose="020B0604030504040204" pitchFamily="34" charset="0"/>
                <a:ea typeface="Times New Roman" panose="02020603050405020304" pitchFamily="18" charset="0"/>
              </a:rPr>
              <a:t>.</a:t>
            </a:r>
            <a:r>
              <a:rPr lang="en-US" sz="1800">
                <a:solidFill>
                  <a:schemeClr val="tx1"/>
                </a:solidFill>
                <a:effectLst/>
                <a:latin typeface="Verdana" panose="020B0604030504040204" pitchFamily="34" charset="0"/>
                <a:ea typeface="Times New Roman" panose="02020603050405020304" pitchFamily="18" charset="0"/>
              </a:rPr>
              <a:t>  </a:t>
            </a:r>
          </a:p>
          <a:p>
            <a:pPr>
              <a:lnSpc>
                <a:spcPct val="115000"/>
              </a:lnSpc>
              <a:spcAft>
                <a:spcPts val="1000"/>
              </a:spcAft>
            </a:pP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Please</a:t>
            </a:r>
            <a:r>
              <a:rPr lang="en-US" sz="1800">
                <a:effectLst/>
                <a:latin typeface="Verdana" panose="020B0604030504040204" pitchFamily="34" charset="0"/>
                <a:ea typeface="Times New Roman" panose="02020603050405020304" pitchFamily="18" charset="0"/>
                <a:cs typeface="Arial" panose="020B0604020202020204" pitchFamily="34" charset="0"/>
              </a:rPr>
              <a:t> </a:t>
            </a:r>
            <a:r>
              <a:rPr lang="en-US" sz="18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note that if you chose to work on a Less than full time basis your Foundation Programme will be extended accordingly.</a:t>
            </a:r>
          </a:p>
          <a:p>
            <a:pPr>
              <a:lnSpc>
                <a:spcPct val="115000"/>
              </a:lnSpc>
              <a:spcAft>
                <a:spcPts val="1000"/>
              </a:spcAft>
            </a:pPr>
            <a:br>
              <a:rPr lang="en-US" sz="1800">
                <a:effectLst/>
                <a:latin typeface="Verdana" panose="020B0604030504040204" pitchFamily="34" charset="0"/>
                <a:ea typeface="Times New Roman" panose="02020603050405020304" pitchFamily="18" charset="0"/>
                <a:cs typeface="Arial" panose="020B0604020202020204" pitchFamily="34" charset="0"/>
              </a:rPr>
            </a:br>
            <a:r>
              <a:rPr lang="en-US" sz="1800">
                <a:effectLst/>
                <a:latin typeface="Verdana" panose="020B0604030504040204" pitchFamily="34" charset="0"/>
                <a:ea typeface="Times New Roman" panose="02020603050405020304" pitchFamily="18" charset="0"/>
                <a:cs typeface="Arial" panose="020B0604020202020204" pitchFamily="34" charset="0"/>
              </a:rPr>
              <a:t>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a:p>
        </p:txBody>
      </p:sp>
    </p:spTree>
    <p:extLst>
      <p:ext uri="{BB962C8B-B14F-4D97-AF65-F5344CB8AC3E}">
        <p14:creationId xmlns:p14="http://schemas.microsoft.com/office/powerpoint/2010/main" val="2034673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CA3DB-8071-44B3-960F-E447EE17BCAE}"/>
              </a:ext>
            </a:extLst>
          </p:cNvPr>
          <p:cNvSpPr>
            <a:spLocks noGrp="1"/>
          </p:cNvSpPr>
          <p:nvPr>
            <p:ph type="title"/>
          </p:nvPr>
        </p:nvSpPr>
        <p:spPr/>
        <p:txBody>
          <a:bodyPr>
            <a:noAutofit/>
          </a:bodyPr>
          <a:lstStyle/>
          <a:p>
            <a:r>
              <a:rPr lang="en-US" b="1" err="1">
                <a:effectLst/>
                <a:latin typeface="Verdana" panose="020B0604030504040204" pitchFamily="34" charset="0"/>
                <a:ea typeface="Times New Roman" panose="02020603050405020304" pitchFamily="18" charset="0"/>
                <a:cs typeface="Times New Roman" panose="02020603050405020304" pitchFamily="18" charset="0"/>
              </a:rPr>
              <a:t>Grŵp</a:t>
            </a:r>
            <a:r>
              <a:rPr lang="en-US" b="1">
                <a:effectLst/>
                <a:latin typeface="Verdana" panose="020B0604030504040204" pitchFamily="34" charset="0"/>
                <a:ea typeface="Times New Roman" panose="02020603050405020304" pitchFamily="18" charset="0"/>
                <a:cs typeface="Times New Roman" panose="02020603050405020304" pitchFamily="18" charset="0"/>
              </a:rPr>
              <a:t> </a:t>
            </a:r>
            <a:r>
              <a:rPr lang="en-US" b="1" err="1">
                <a:effectLst/>
                <a:latin typeface="Verdana" panose="020B0604030504040204" pitchFamily="34" charset="0"/>
                <a:ea typeface="Times New Roman" panose="02020603050405020304" pitchFamily="18" charset="0"/>
                <a:cs typeface="Times New Roman" panose="02020603050405020304" pitchFamily="18" charset="0"/>
              </a:rPr>
              <a:t>Goruchwylio</a:t>
            </a:r>
            <a:r>
              <a:rPr lang="en-US" b="1">
                <a:effectLst/>
                <a:latin typeface="Verdana" panose="020B0604030504040204" pitchFamily="34" charset="0"/>
                <a:ea typeface="Times New Roman" panose="02020603050405020304" pitchFamily="18" charset="0"/>
                <a:cs typeface="Times New Roman" panose="02020603050405020304" pitchFamily="18" charset="0"/>
              </a:rPr>
              <a:t> </a:t>
            </a:r>
            <a:r>
              <a:rPr lang="en-US" b="1" err="1">
                <a:effectLst/>
                <a:latin typeface="Verdana" panose="020B0604030504040204" pitchFamily="34" charset="0"/>
                <a:ea typeface="Times New Roman" panose="02020603050405020304" pitchFamily="18" charset="0"/>
                <a:cs typeface="Times New Roman" panose="02020603050405020304" pitchFamily="18" charset="0"/>
              </a:rPr>
              <a:t>Lleoliadau</a:t>
            </a:r>
            <a:r>
              <a:rPr lang="en-US" b="1">
                <a:effectLst/>
                <a:latin typeface="Verdana" panose="020B0604030504040204" pitchFamily="34" charset="0"/>
                <a:ea typeface="Times New Roman" panose="02020603050405020304" pitchFamily="18" charset="0"/>
                <a:cs typeface="Times New Roman" panose="02020603050405020304" pitchFamily="18" charset="0"/>
              </a:rPr>
              <a:t> (PSG)</a:t>
            </a:r>
            <a:br>
              <a:rPr lang="en-US" b="1">
                <a:effectLst/>
                <a:latin typeface="Verdana" panose="020B0604030504040204" pitchFamily="34" charset="0"/>
                <a:ea typeface="Times New Roman" panose="02020603050405020304" pitchFamily="18" charset="0"/>
                <a:cs typeface="Times New Roman" panose="02020603050405020304" pitchFamily="18" charset="0"/>
              </a:rPr>
            </a:br>
            <a:r>
              <a:rPr lang="en-US"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Placement Supervision Group (PSG)</a:t>
            </a:r>
            <a:br>
              <a:rPr lang="en-GB">
                <a:effectLst/>
                <a:latin typeface="Calibri" panose="020F0502020204030204" pitchFamily="34" charset="0"/>
                <a:ea typeface="Times New Roman" panose="02020603050405020304" pitchFamily="18" charset="0"/>
                <a:cs typeface="Times New Roman" panose="02020603050405020304" pitchFamily="18" charset="0"/>
              </a:rPr>
            </a:br>
            <a:endParaRPr lang="en-GB"/>
          </a:p>
        </p:txBody>
      </p:sp>
      <p:sp>
        <p:nvSpPr>
          <p:cNvPr id="3" name="Content Placeholder 2">
            <a:extLst>
              <a:ext uri="{FF2B5EF4-FFF2-40B4-BE49-F238E27FC236}">
                <a16:creationId xmlns:a16="http://schemas.microsoft.com/office/drawing/2014/main" id="{C19819F4-835D-41FE-83E9-DD2185B8ED45}"/>
              </a:ext>
            </a:extLst>
          </p:cNvPr>
          <p:cNvSpPr>
            <a:spLocks noGrp="1"/>
          </p:cNvSpPr>
          <p:nvPr>
            <p:ph idx="1"/>
          </p:nvPr>
        </p:nvSpPr>
        <p:spPr>
          <a:xfrm>
            <a:off x="838200" y="1243173"/>
            <a:ext cx="10515600" cy="4847865"/>
          </a:xfrm>
        </p:spPr>
        <p:txBody>
          <a:bodyPr vert="horz" lIns="91440" tIns="45720" rIns="91440" bIns="45720" rtlCol="0" anchor="t">
            <a:normAutofit/>
          </a:bodyPr>
          <a:lstStyle/>
          <a:p>
            <a:pPr>
              <a:lnSpc>
                <a:spcPct val="115000"/>
              </a:lnSpc>
              <a:spcAft>
                <a:spcPts val="1000"/>
              </a:spcAft>
            </a:pPr>
            <a:r>
              <a:rPr lang="en-US" sz="1800">
                <a:solidFill>
                  <a:schemeClr val="tx1"/>
                </a:solidFill>
                <a:effectLst/>
                <a:latin typeface="Calibri"/>
                <a:ea typeface="Times New Roman" panose="02020603050405020304" pitchFamily="18" charset="0"/>
                <a:cs typeface="Times New Roman"/>
              </a:rPr>
              <a:t>We recommend that this is completed in your first F1 or F2 placement.</a:t>
            </a:r>
            <a:r>
              <a:rPr lang="en-US">
                <a:solidFill>
                  <a:schemeClr val="tx1"/>
                </a:solidFill>
                <a:latin typeface="Calibri"/>
                <a:ea typeface="Times New Roman" panose="02020603050405020304" pitchFamily="18" charset="0"/>
                <a:cs typeface="Times New Roman"/>
              </a:rPr>
              <a:t> </a:t>
            </a:r>
            <a:endParaRPr lang="en-US" sz="1800">
              <a:solidFill>
                <a:schemeClr val="tx1"/>
              </a:solidFill>
              <a:effectLst/>
              <a:latin typeface="Calibri"/>
              <a:ea typeface="Times New Roman" panose="02020603050405020304" pitchFamily="18" charset="0"/>
              <a:cs typeface="Times New Roman" panose="02020603050405020304" pitchFamily="18" charset="0"/>
            </a:endParaRPr>
          </a:p>
          <a:p>
            <a:pPr>
              <a:lnSpc>
                <a:spcPct val="115000"/>
              </a:lnSpc>
              <a:spcAft>
                <a:spcPts val="1000"/>
              </a:spcAft>
            </a:pPr>
            <a:r>
              <a:rPr lang="en-US" sz="1800">
                <a:solidFill>
                  <a:schemeClr val="tx1"/>
                </a:solidFill>
                <a:effectLst/>
                <a:latin typeface="Calibri"/>
                <a:ea typeface="Times New Roman" panose="02020603050405020304" pitchFamily="18" charset="0"/>
                <a:cs typeface="Times New Roman"/>
              </a:rPr>
              <a:t>Your named Clinical supervisor will identify a group of senior healthcare professionals to make up a ‘Placement Supervision Group’ as part of your initial meeting and will then send out feedback requests towards the end of the placement.</a:t>
            </a:r>
            <a:r>
              <a:rPr lang="en-US">
                <a:solidFill>
                  <a:schemeClr val="tx1"/>
                </a:solidFill>
                <a:latin typeface="Calibri"/>
                <a:ea typeface="Times New Roman" panose="02020603050405020304" pitchFamily="18" charset="0"/>
                <a:cs typeface="Times New Roman"/>
              </a:rPr>
              <a:t> </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a:solidFill>
                  <a:schemeClr val="tx1"/>
                </a:solidFill>
                <a:effectLst/>
                <a:latin typeface="Calibri"/>
                <a:ea typeface="Times New Roman" panose="02020603050405020304" pitchFamily="18" charset="0"/>
                <a:cs typeface="Times New Roman"/>
              </a:rPr>
              <a:t>The purpose of the PSG is to provide constructive senior feedback on your performance, which will be rated as Satisfactory or Unsatisfactory by your supervisor.</a:t>
            </a:r>
            <a:endParaRPr lang="en-GB" sz="1800">
              <a:solidFill>
                <a:schemeClr val="tx1"/>
              </a:solidFill>
              <a:effectLst/>
              <a:latin typeface="Calibri"/>
              <a:ea typeface="Times New Roman" panose="02020603050405020304" pitchFamily="18" charset="0"/>
              <a:cs typeface="Times New Roman"/>
            </a:endParaRPr>
          </a:p>
          <a:p>
            <a:pPr>
              <a:lnSpc>
                <a:spcPct val="115000"/>
              </a:lnSpc>
              <a:spcAft>
                <a:spcPts val="1000"/>
              </a:spcAft>
            </a:pPr>
            <a:r>
              <a:rPr lang="en-US" sz="1800" dirty="0">
                <a:solidFill>
                  <a:schemeClr val="tx1"/>
                </a:solidFill>
                <a:effectLst/>
                <a:latin typeface="Calibri"/>
                <a:ea typeface="Times New Roman" panose="02020603050405020304" pitchFamily="18" charset="0"/>
                <a:cs typeface="Times New Roman"/>
                <a:hlinkClick r:id="rId2">
                  <a:extLst>
                    <a:ext uri="{A12FA001-AC4F-418D-AE19-62706E023703}">
                      <ahyp:hlinkClr xmlns:ahyp="http://schemas.microsoft.com/office/drawing/2018/hyperlinkcolor" val="tx"/>
                    </a:ext>
                  </a:extLst>
                </a:hlinkClick>
              </a:rPr>
              <a:t>Further information on the make up and role of the Placement Supervision Group can be found in the </a:t>
            </a:r>
            <a:r>
              <a:rPr lang="en-US" dirty="0">
                <a:solidFill>
                  <a:schemeClr val="tx1"/>
                </a:solidFill>
                <a:latin typeface="Calibri"/>
                <a:cs typeface="Times New Roman"/>
                <a:hlinkClick r:id="rId2">
                  <a:extLst>
                    <a:ext uri="{A12FA001-AC4F-418D-AE19-62706E023703}">
                      <ahyp:hlinkClr xmlns:ahyp="http://schemas.microsoft.com/office/drawing/2018/hyperlinkcolor" val="tx"/>
                    </a:ext>
                  </a:extLst>
                </a:hlinkClick>
              </a:rPr>
              <a:t>Curriculum.</a:t>
            </a:r>
            <a:endParaRPr lang="en-GB" dirty="0">
              <a:solidFill>
                <a:schemeClr val="tx1"/>
              </a:solidFill>
              <a:latin typeface="Calibri"/>
              <a:cs typeface="Times New Roman"/>
            </a:endParaRPr>
          </a:p>
          <a:p>
            <a:pPr>
              <a:lnSpc>
                <a:spcPct val="115000"/>
              </a:lnSpc>
              <a:spcAft>
                <a:spcPts val="1000"/>
              </a:spcAft>
            </a:pPr>
            <a:r>
              <a:rPr lang="en-US" sz="1800">
                <a:solidFill>
                  <a:schemeClr val="tx1"/>
                </a:solidFill>
                <a:effectLst/>
                <a:latin typeface="Calibri"/>
                <a:ea typeface="Times New Roman" panose="02020603050405020304" pitchFamily="18" charset="0"/>
                <a:cs typeface="Times New Roman"/>
              </a:rPr>
              <a:t>A satisfactory PSG is required for completion of your training. If problems are identified within the PSG report, another will need to be carried out in a following placement.</a:t>
            </a:r>
            <a:endParaRPr lang="en-GB" sz="1800">
              <a:solidFill>
                <a:schemeClr val="tx1"/>
              </a:solidFill>
              <a:effectLst/>
              <a:latin typeface="Calibri"/>
              <a:ea typeface="Times New Roman" panose="02020603050405020304" pitchFamily="18" charset="0"/>
              <a:cs typeface="Times New Roman"/>
            </a:endParaRPr>
          </a:p>
          <a:p>
            <a:endParaRPr lang="en-GB"/>
          </a:p>
        </p:txBody>
      </p:sp>
    </p:spTree>
    <p:extLst>
      <p:ext uri="{BB962C8B-B14F-4D97-AF65-F5344CB8AC3E}">
        <p14:creationId xmlns:p14="http://schemas.microsoft.com/office/powerpoint/2010/main" val="24218599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8D70E-4EC7-4C92-9618-47A0637501E2}"/>
              </a:ext>
            </a:extLst>
          </p:cNvPr>
          <p:cNvSpPr>
            <a:spLocks noGrp="1"/>
          </p:cNvSpPr>
          <p:nvPr>
            <p:ph type="title"/>
          </p:nvPr>
        </p:nvSpPr>
        <p:spPr/>
        <p:txBody>
          <a:bodyPr/>
          <a:lstStyle/>
          <a:p>
            <a:r>
              <a:rPr lang="es-ES" sz="2800" b="1" err="1">
                <a:effectLst/>
                <a:latin typeface="Verdana" panose="020B0604030504040204" pitchFamily="34" charset="0"/>
                <a:ea typeface="Times New Roman" panose="02020603050405020304" pitchFamily="18" charset="0"/>
                <a:cs typeface="Times New Roman" panose="02020603050405020304" pitchFamily="18" charset="0"/>
              </a:rPr>
              <a:t>Asesiad</a:t>
            </a:r>
            <a:r>
              <a:rPr lang="es-ES" sz="2800" b="1">
                <a:effectLst/>
                <a:latin typeface="Verdana" panose="020B0604030504040204" pitchFamily="34" charset="0"/>
                <a:ea typeface="Times New Roman" panose="02020603050405020304" pitchFamily="18" charset="0"/>
                <a:cs typeface="Times New Roman" panose="02020603050405020304" pitchFamily="18" charset="0"/>
              </a:rPr>
              <a:t> </a:t>
            </a:r>
            <a:r>
              <a:rPr lang="es-ES" sz="2800" b="1" err="1">
                <a:effectLst/>
                <a:latin typeface="Verdana" panose="020B0604030504040204" pitchFamily="34" charset="0"/>
                <a:ea typeface="Times New Roman" panose="02020603050405020304" pitchFamily="18" charset="0"/>
                <a:cs typeface="Times New Roman" panose="02020603050405020304" pitchFamily="18" charset="0"/>
              </a:rPr>
              <a:t>Tîm</a:t>
            </a:r>
            <a:r>
              <a:rPr lang="es-ES" sz="2800" b="1">
                <a:effectLst/>
                <a:latin typeface="Verdana" panose="020B0604030504040204" pitchFamily="34" charset="0"/>
                <a:ea typeface="Times New Roman" panose="02020603050405020304" pitchFamily="18" charset="0"/>
                <a:cs typeface="Times New Roman" panose="02020603050405020304" pitchFamily="18" charset="0"/>
              </a:rPr>
              <a:t> o </a:t>
            </a:r>
            <a:r>
              <a:rPr lang="es-ES" sz="2800" b="1" err="1">
                <a:effectLst/>
                <a:latin typeface="Verdana" panose="020B0604030504040204" pitchFamily="34" charset="0"/>
                <a:ea typeface="Times New Roman" panose="02020603050405020304" pitchFamily="18" charset="0"/>
                <a:cs typeface="Times New Roman" panose="02020603050405020304" pitchFamily="18" charset="0"/>
              </a:rPr>
              <a:t>Ymddygiad</a:t>
            </a:r>
            <a:r>
              <a:rPr lang="es-ES" sz="2800" b="1">
                <a:effectLst/>
                <a:latin typeface="Verdana" panose="020B0604030504040204" pitchFamily="34" charset="0"/>
                <a:ea typeface="Times New Roman" panose="02020603050405020304" pitchFamily="18" charset="0"/>
                <a:cs typeface="Times New Roman" panose="02020603050405020304" pitchFamily="18" charset="0"/>
              </a:rPr>
              <a:t> (TAB)</a:t>
            </a:r>
            <a:br>
              <a:rPr lang="es-E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Team Assessment of </a:t>
            </a:r>
            <a:r>
              <a:rPr lang="en-US" sz="2800" b="1" err="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Behaviour</a:t>
            </a: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 (TAB) </a:t>
            </a:r>
            <a:br>
              <a:rPr lang="en-GB" sz="1800">
                <a:effectLst/>
                <a:latin typeface="Calibri" panose="020F0502020204030204" pitchFamily="34" charset="0"/>
                <a:ea typeface="Times New Roman" panose="02020603050405020304" pitchFamily="18" charset="0"/>
                <a:cs typeface="Times New Roman" panose="02020603050405020304" pitchFamily="18" charset="0"/>
              </a:rPr>
            </a:br>
            <a:endParaRPr lang="en-GB"/>
          </a:p>
        </p:txBody>
      </p:sp>
      <p:sp>
        <p:nvSpPr>
          <p:cNvPr id="6" name="Content Placeholder 2">
            <a:extLst>
              <a:ext uri="{FF2B5EF4-FFF2-40B4-BE49-F238E27FC236}">
                <a16:creationId xmlns:a16="http://schemas.microsoft.com/office/drawing/2014/main" id="{CB0C8B7D-A5D0-6D49-E548-2DE4AAA3AC73}"/>
              </a:ext>
            </a:extLst>
          </p:cNvPr>
          <p:cNvSpPr>
            <a:spLocks noGrp="1"/>
          </p:cNvSpPr>
          <p:nvPr>
            <p:ph idx="1"/>
          </p:nvPr>
        </p:nvSpPr>
        <p:spPr>
          <a:xfrm>
            <a:off x="838200" y="1243174"/>
            <a:ext cx="10515600" cy="4802520"/>
          </a:xfrm>
        </p:spPr>
        <p:txBody>
          <a:bodyPr vert="horz" lIns="91440" tIns="45720" rIns="91440" bIns="45720" rtlCol="0" anchor="t">
            <a:normAutofit lnSpcReduction="10000"/>
          </a:bodyPr>
          <a:lstStyle/>
          <a:p>
            <a:pPr>
              <a:lnSpc>
                <a:spcPct val="115000"/>
              </a:lnSpc>
              <a:spcAft>
                <a:spcPts val="1000"/>
              </a:spcAft>
            </a:pPr>
            <a:r>
              <a:rPr lang="en-US" sz="1600" dirty="0">
                <a:solidFill>
                  <a:schemeClr val="tx1"/>
                </a:solidFill>
                <a:effectLst/>
                <a:latin typeface="Verdana"/>
                <a:ea typeface="Times New Roman" panose="02020603050405020304" pitchFamily="18" charset="0"/>
                <a:cs typeface="Times New Roman"/>
              </a:rPr>
              <a:t>We recommend that this is completed in your second F1 or F2 placement, although some placements may struggle to obtain the required split of respondents so confirm whether this should be varied for your rotatio</a:t>
            </a:r>
            <a:r>
              <a:rPr lang="en-US" sz="1600" dirty="0">
                <a:solidFill>
                  <a:schemeClr val="tx1"/>
                </a:solidFill>
                <a:latin typeface="Verdana"/>
                <a:ea typeface="Times New Roman" panose="02020603050405020304" pitchFamily="18" charset="0"/>
                <a:cs typeface="Times New Roman"/>
              </a:rPr>
              <a:t>n </a:t>
            </a:r>
            <a:r>
              <a:rPr lang="en-US" sz="1600" dirty="0">
                <a:solidFill>
                  <a:schemeClr val="tx1"/>
                </a:solidFill>
                <a:effectLst/>
                <a:latin typeface="Verdana"/>
                <a:ea typeface="Times New Roman" panose="02020603050405020304" pitchFamily="18" charset="0"/>
                <a:cs typeface="Times New Roman"/>
              </a:rPr>
              <a:t>with your Educational and Clinical Supervisor.</a:t>
            </a:r>
          </a:p>
          <a:p>
            <a:pPr>
              <a:lnSpc>
                <a:spcPct val="115000"/>
              </a:lnSpc>
              <a:spcAft>
                <a:spcPts val="1000"/>
              </a:spcAft>
            </a:pPr>
            <a:r>
              <a:rPr lang="en-GB" sz="1600" dirty="0">
                <a:solidFill>
                  <a:schemeClr val="tx1"/>
                </a:solidFill>
                <a:effectLst/>
                <a:latin typeface="Verdana"/>
                <a:ea typeface="Times New Roman" panose="02020603050405020304" pitchFamily="18" charset="0"/>
                <a:cs typeface="Times New Roman"/>
              </a:rPr>
              <a:t>Feedback should be requested by you via the </a:t>
            </a:r>
            <a:r>
              <a:rPr lang="en-GB" sz="1600" dirty="0" err="1">
                <a:solidFill>
                  <a:schemeClr val="tx1"/>
                </a:solidFill>
                <a:effectLst/>
                <a:latin typeface="Verdana"/>
                <a:ea typeface="Times New Roman" panose="02020603050405020304" pitchFamily="18" charset="0"/>
                <a:cs typeface="Times New Roman"/>
              </a:rPr>
              <a:t>ePortfolio</a:t>
            </a:r>
            <a:r>
              <a:rPr lang="en-GB" sz="1600" dirty="0">
                <a:solidFill>
                  <a:schemeClr val="tx1"/>
                </a:solidFill>
                <a:effectLst/>
                <a:latin typeface="Verdana"/>
                <a:ea typeface="Times New Roman" panose="02020603050405020304" pitchFamily="18" charset="0"/>
                <a:cs typeface="Times New Roman"/>
              </a:rPr>
              <a:t> and a </a:t>
            </a:r>
            <a:r>
              <a:rPr lang="en-GB" sz="1600" dirty="0">
                <a:solidFill>
                  <a:schemeClr val="tx1"/>
                </a:solidFill>
                <a:latin typeface="Verdana"/>
                <a:ea typeface="Times New Roman" panose="02020603050405020304" pitchFamily="18" charset="0"/>
                <a:cs typeface="Times New Roman"/>
              </a:rPr>
              <a:t>self-assessment </a:t>
            </a:r>
            <a:r>
              <a:rPr lang="en-GB" sz="1600" dirty="0">
                <a:solidFill>
                  <a:schemeClr val="tx1"/>
                </a:solidFill>
                <a:effectLst/>
                <a:latin typeface="Verdana"/>
                <a:ea typeface="Times New Roman" panose="02020603050405020304" pitchFamily="18" charset="0"/>
                <a:cs typeface="Times New Roman"/>
              </a:rPr>
              <a:t>also completed. This is then reviewed and rated Satisfactory or Unsatisfactory by your supervisor.</a:t>
            </a:r>
            <a:r>
              <a:rPr lang="en-GB" sz="1600" dirty="0">
                <a:solidFill>
                  <a:schemeClr val="tx1"/>
                </a:solidFill>
                <a:latin typeface="Verdana"/>
                <a:ea typeface="Times New Roman" panose="02020603050405020304" pitchFamily="18" charset="0"/>
                <a:cs typeface="Times New Roman"/>
              </a:rPr>
              <a:t> </a:t>
            </a:r>
            <a:endParaRPr lang="en-GB"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GB" sz="1600" dirty="0">
                <a:solidFill>
                  <a:schemeClr val="tx1"/>
                </a:solidFill>
                <a:effectLst/>
                <a:latin typeface="Verdana"/>
                <a:ea typeface="Times New Roman" panose="02020603050405020304" pitchFamily="18" charset="0"/>
                <a:cs typeface="Times New Roman"/>
              </a:rPr>
              <a:t>It is recommended that a TAB is completed after 10 weeks of your placement start (for your 3</a:t>
            </a:r>
            <a:r>
              <a:rPr lang="en-GB" sz="1600" baseline="30000" dirty="0">
                <a:solidFill>
                  <a:schemeClr val="tx1"/>
                </a:solidFill>
                <a:effectLst/>
                <a:latin typeface="Verdana"/>
                <a:ea typeface="Times New Roman" panose="02020603050405020304" pitchFamily="18" charset="0"/>
                <a:cs typeface="Times New Roman"/>
              </a:rPr>
              <a:t>rd</a:t>
            </a:r>
            <a:r>
              <a:rPr lang="en-GB" sz="1600" dirty="0">
                <a:solidFill>
                  <a:schemeClr val="tx1"/>
                </a:solidFill>
                <a:effectLst/>
                <a:latin typeface="Verdana"/>
                <a:ea typeface="Times New Roman" panose="02020603050405020304" pitchFamily="18" charset="0"/>
                <a:cs typeface="Times New Roman"/>
              </a:rPr>
              <a:t> placement </a:t>
            </a:r>
            <a:r>
              <a:rPr lang="en-GB" sz="1600" dirty="0">
                <a:solidFill>
                  <a:schemeClr val="tx1"/>
                </a:solidFill>
                <a:latin typeface="Verdana"/>
                <a:ea typeface="Times New Roman" panose="02020603050405020304" pitchFamily="18" charset="0"/>
                <a:cs typeface="Times New Roman"/>
              </a:rPr>
              <a:t>this will result in an Outcome 5 due to the timing of the ARCPs</a:t>
            </a:r>
            <a:r>
              <a:rPr lang="en-GB" sz="1600" dirty="0">
                <a:solidFill>
                  <a:schemeClr val="tx1"/>
                </a:solidFill>
                <a:effectLst/>
                <a:latin typeface="Verdana"/>
                <a:ea typeface="Times New Roman" panose="02020603050405020304" pitchFamily="18" charset="0"/>
                <a:cs typeface="Times New Roman"/>
              </a:rPr>
              <a:t>);</a:t>
            </a:r>
          </a:p>
          <a:p>
            <a:pPr>
              <a:lnSpc>
                <a:spcPct val="115000"/>
              </a:lnSpc>
              <a:spcAft>
                <a:spcPts val="1000"/>
              </a:spcAft>
            </a:pPr>
            <a:endParaRPr lang="en-GB" sz="1600">
              <a:solidFill>
                <a:schemeClr val="tx1"/>
              </a:solidFill>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GB" sz="1600">
              <a:solidFill>
                <a:schemeClr val="tx1"/>
              </a:solidFill>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GB" sz="16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endParaRPr>
          </a:p>
          <a:p>
            <a:pPr>
              <a:lnSpc>
                <a:spcPct val="115000"/>
              </a:lnSpc>
              <a:spcAft>
                <a:spcPts val="1000"/>
              </a:spcAft>
            </a:pPr>
            <a:r>
              <a:rPr lang="en-GB" sz="1600" dirty="0">
                <a:solidFill>
                  <a:schemeClr val="tx1"/>
                </a:solidFill>
                <a:effectLst/>
                <a:latin typeface="Verdana"/>
                <a:ea typeface="Times New Roman" panose="02020603050405020304" pitchFamily="18" charset="0"/>
                <a:cs typeface="Times New Roman"/>
                <a:hlinkClick r:id="rId2">
                  <a:extLst>
                    <a:ext uri="{A12FA001-AC4F-418D-AE19-62706E023703}">
                      <ahyp:hlinkClr xmlns:ahyp="http://schemas.microsoft.com/office/drawing/2018/hyperlinkcolor" val="tx"/>
                    </a:ext>
                  </a:extLst>
                </a:hlinkClick>
              </a:rPr>
              <a:t>Further information on the TAB can be found on the UKFPO website.</a:t>
            </a:r>
            <a:r>
              <a:rPr lang="en-GB" sz="1600" dirty="0">
                <a:solidFill>
                  <a:schemeClr val="tx1"/>
                </a:solidFill>
                <a:latin typeface="Verdana"/>
                <a:ea typeface="Times New Roman" panose="02020603050405020304" pitchFamily="18" charset="0"/>
                <a:cs typeface="Times New Roman"/>
                <a:hlinkClick r:id="rId2">
                  <a:extLst>
                    <a:ext uri="{A12FA001-AC4F-418D-AE19-62706E023703}">
                      <ahyp:hlinkClr xmlns:ahyp="http://schemas.microsoft.com/office/drawing/2018/hyperlinkcolor" val="tx"/>
                    </a:ext>
                  </a:extLst>
                </a:hlinkClick>
              </a:rPr>
              <a:t> </a:t>
            </a:r>
            <a:endParaRPr lang="en-GB" sz="16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GB">
              <a:solidFill>
                <a:schemeClr val="tx1"/>
              </a:solidFill>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GB" sz="18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GB" sz="18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GB" sz="18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GB">
              <a:solidFill>
                <a:schemeClr val="tx1"/>
              </a:solidFill>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a:p>
        </p:txBody>
      </p:sp>
      <p:graphicFrame>
        <p:nvGraphicFramePr>
          <p:cNvPr id="7" name="Table 6">
            <a:extLst>
              <a:ext uri="{FF2B5EF4-FFF2-40B4-BE49-F238E27FC236}">
                <a16:creationId xmlns:a16="http://schemas.microsoft.com/office/drawing/2014/main" id="{7017B3C9-27E3-5E7E-EF60-7D0CCAC48631}"/>
              </a:ext>
            </a:extLst>
          </p:cNvPr>
          <p:cNvGraphicFramePr>
            <a:graphicFrameLocks noGrp="1"/>
          </p:cNvGraphicFramePr>
          <p:nvPr>
            <p:extLst>
              <p:ext uri="{D42A27DB-BD31-4B8C-83A1-F6EECF244321}">
                <p14:modId xmlns:p14="http://schemas.microsoft.com/office/powerpoint/2010/main" val="1334036384"/>
              </p:ext>
            </p:extLst>
          </p:nvPr>
        </p:nvGraphicFramePr>
        <p:xfrm>
          <a:off x="984408" y="3897925"/>
          <a:ext cx="5482724" cy="1202076"/>
        </p:xfrm>
        <a:graphic>
          <a:graphicData uri="http://schemas.openxmlformats.org/drawingml/2006/table">
            <a:tbl>
              <a:tblPr firstRow="1" firstCol="1" bandRow="1">
                <a:tableStyleId>{5C22544A-7EE6-4342-B048-85BDC9FD1C3A}</a:tableStyleId>
              </a:tblPr>
              <a:tblGrid>
                <a:gridCol w="1755357">
                  <a:extLst>
                    <a:ext uri="{9D8B030D-6E8A-4147-A177-3AD203B41FA5}">
                      <a16:colId xmlns:a16="http://schemas.microsoft.com/office/drawing/2014/main" val="1559749764"/>
                    </a:ext>
                  </a:extLst>
                </a:gridCol>
                <a:gridCol w="1477978">
                  <a:extLst>
                    <a:ext uri="{9D8B030D-6E8A-4147-A177-3AD203B41FA5}">
                      <a16:colId xmlns:a16="http://schemas.microsoft.com/office/drawing/2014/main" val="1322135365"/>
                    </a:ext>
                  </a:extLst>
                </a:gridCol>
                <a:gridCol w="2249389">
                  <a:extLst>
                    <a:ext uri="{9D8B030D-6E8A-4147-A177-3AD203B41FA5}">
                      <a16:colId xmlns:a16="http://schemas.microsoft.com/office/drawing/2014/main" val="4256200066"/>
                    </a:ext>
                  </a:extLst>
                </a:gridCol>
              </a:tblGrid>
              <a:tr h="300519">
                <a:tc>
                  <a:txBody>
                    <a:bodyPr/>
                    <a:lstStyle/>
                    <a:p>
                      <a:pPr>
                        <a:lnSpc>
                          <a:spcPct val="115000"/>
                        </a:lnSpc>
                        <a:spcAft>
                          <a:spcPts val="1000"/>
                        </a:spcAft>
                      </a:pPr>
                      <a:r>
                        <a:rPr lang="en-US" sz="1200" dirty="0">
                          <a:effectLst/>
                        </a:rPr>
                        <a:t>Placement</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dirty="0">
                          <a:effectLst/>
                        </a:rPr>
                        <a:t>TAB created</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dirty="0">
                          <a:effectLst/>
                        </a:rPr>
                        <a:t>Response Submission deadline</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85078065"/>
                  </a:ext>
                </a:extLst>
              </a:tr>
              <a:tr h="300519">
                <a:tc>
                  <a:txBody>
                    <a:bodyPr/>
                    <a:lstStyle/>
                    <a:p>
                      <a:pPr>
                        <a:lnSpc>
                          <a:spcPct val="115000"/>
                        </a:lnSpc>
                        <a:spcAft>
                          <a:spcPts val="1000"/>
                        </a:spcAft>
                      </a:pPr>
                      <a:r>
                        <a:rPr lang="en-GB" sz="1100" dirty="0">
                          <a:effectLst/>
                          <a:latin typeface="Calibri"/>
                          <a:ea typeface="Times New Roman" panose="02020603050405020304" pitchFamily="18" charset="0"/>
                          <a:cs typeface="Times New Roman"/>
                        </a:rPr>
                        <a:t>Placement 1 (if required)</a:t>
                      </a:r>
                    </a:p>
                  </a:txBody>
                  <a:tcPr marL="68580" marR="68580" marT="0" marB="0"/>
                </a:tc>
                <a:tc>
                  <a:txBody>
                    <a:bodyPr/>
                    <a:lstStyle/>
                    <a:p>
                      <a:pPr>
                        <a:lnSpc>
                          <a:spcPct val="115000"/>
                        </a:lnSpc>
                        <a:spcAft>
                          <a:spcPts val="1000"/>
                        </a:spcAft>
                      </a:pPr>
                      <a:r>
                        <a:rPr lang="en-GB" sz="1100" dirty="0">
                          <a:effectLst/>
                          <a:latin typeface="Calibri"/>
                          <a:ea typeface="Times New Roman" panose="02020603050405020304" pitchFamily="18" charset="0"/>
                          <a:cs typeface="Times New Roman"/>
                        </a:rPr>
                        <a:t>2</a:t>
                      </a:r>
                      <a:r>
                        <a:rPr lang="en-GB" sz="1100" baseline="30000" dirty="0">
                          <a:effectLst/>
                          <a:latin typeface="Calibri"/>
                          <a:ea typeface="Times New Roman" panose="02020603050405020304" pitchFamily="18" charset="0"/>
                          <a:cs typeface="Times New Roman"/>
                        </a:rPr>
                        <a:t>nd</a:t>
                      </a:r>
                      <a:r>
                        <a:rPr lang="en-GB" sz="1100" dirty="0">
                          <a:effectLst/>
                          <a:latin typeface="Calibri"/>
                          <a:ea typeface="Times New Roman" panose="02020603050405020304" pitchFamily="18" charset="0"/>
                          <a:cs typeface="Times New Roman"/>
                        </a:rPr>
                        <a:t> week of October</a:t>
                      </a:r>
                    </a:p>
                  </a:txBody>
                  <a:tcPr marL="68580" marR="68580" marT="0" marB="0"/>
                </a:tc>
                <a:tc>
                  <a:txBody>
                    <a:bodyPr/>
                    <a:lstStyle/>
                    <a:p>
                      <a:pPr>
                        <a:lnSpc>
                          <a:spcPct val="115000"/>
                        </a:lnSpc>
                        <a:spcAft>
                          <a:spcPts val="1000"/>
                        </a:spcAft>
                      </a:pPr>
                      <a:r>
                        <a:rPr lang="en-GB" sz="1100" dirty="0">
                          <a:effectLst/>
                          <a:latin typeface="Calibri"/>
                          <a:ea typeface="Times New Roman" panose="02020603050405020304" pitchFamily="18" charset="0"/>
                          <a:cs typeface="Times New Roman"/>
                        </a:rPr>
                        <a:t>End of October</a:t>
                      </a:r>
                    </a:p>
                  </a:txBody>
                  <a:tcPr marL="68580" marR="68580" marT="0" marB="0"/>
                </a:tc>
                <a:extLst>
                  <a:ext uri="{0D108BD9-81ED-4DB2-BD59-A6C34878D82A}">
                    <a16:rowId xmlns:a16="http://schemas.microsoft.com/office/drawing/2014/main" val="4184569373"/>
                  </a:ext>
                </a:extLst>
              </a:tr>
              <a:tr h="300519">
                <a:tc>
                  <a:txBody>
                    <a:bodyPr/>
                    <a:lstStyle/>
                    <a:p>
                      <a:pPr>
                        <a:lnSpc>
                          <a:spcPct val="115000"/>
                        </a:lnSpc>
                        <a:spcAft>
                          <a:spcPts val="1000"/>
                        </a:spcAft>
                      </a:pPr>
                      <a:r>
                        <a:rPr lang="en-US" sz="1200" dirty="0">
                          <a:effectLst/>
                        </a:rPr>
                        <a:t>Placement 2 (expected)</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dirty="0">
                          <a:effectLst/>
                        </a:rPr>
                        <a:t>2</a:t>
                      </a:r>
                      <a:r>
                        <a:rPr lang="en-US" sz="1200" baseline="30000" dirty="0">
                          <a:effectLst/>
                        </a:rPr>
                        <a:t>nd</a:t>
                      </a:r>
                      <a:r>
                        <a:rPr lang="en-US" sz="1200" dirty="0">
                          <a:effectLst/>
                        </a:rPr>
                        <a:t> week of February</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dirty="0">
                          <a:effectLst/>
                        </a:rPr>
                        <a:t>End of February</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28299694"/>
                  </a:ext>
                </a:extLst>
              </a:tr>
              <a:tr h="300519">
                <a:tc>
                  <a:txBody>
                    <a:bodyPr/>
                    <a:lstStyle/>
                    <a:p>
                      <a:pPr>
                        <a:lnSpc>
                          <a:spcPct val="115000"/>
                        </a:lnSpc>
                        <a:spcAft>
                          <a:spcPts val="1000"/>
                        </a:spcAft>
                      </a:pPr>
                      <a:r>
                        <a:rPr lang="en-US" sz="1200" dirty="0">
                          <a:effectLst/>
                        </a:rPr>
                        <a:t>Placement 3 (if required)</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dirty="0">
                          <a:effectLst/>
                        </a:rPr>
                        <a:t>2</a:t>
                      </a:r>
                      <a:r>
                        <a:rPr lang="en-US" sz="1200" baseline="30000" dirty="0">
                          <a:effectLst/>
                        </a:rPr>
                        <a:t>nd</a:t>
                      </a:r>
                      <a:r>
                        <a:rPr lang="en-US" sz="1200" dirty="0">
                          <a:effectLst/>
                        </a:rPr>
                        <a:t> week of June</a:t>
                      </a:r>
                      <a:endParaRPr lang="en-GB" sz="1100">
                        <a:effectLst/>
                        <a:latin typeface="Calibri"/>
                        <a:ea typeface="Times New Roman" panose="02020603050405020304" pitchFamily="18" charset="0"/>
                        <a:cs typeface="Times New Roman"/>
                      </a:endParaRPr>
                    </a:p>
                  </a:txBody>
                  <a:tcPr marL="68580" marR="68580" marT="0" marB="0"/>
                </a:tc>
                <a:tc>
                  <a:txBody>
                    <a:bodyPr/>
                    <a:lstStyle/>
                    <a:p>
                      <a:pPr>
                        <a:lnSpc>
                          <a:spcPct val="115000"/>
                        </a:lnSpc>
                        <a:spcAft>
                          <a:spcPts val="1000"/>
                        </a:spcAft>
                      </a:pPr>
                      <a:r>
                        <a:rPr lang="en-US" sz="1200" dirty="0">
                          <a:effectLst/>
                        </a:rPr>
                        <a:t>End of June</a:t>
                      </a:r>
                      <a:endParaRPr lang="en-GB" sz="1100">
                        <a:effectLst/>
                        <a:latin typeface="Calibri"/>
                        <a:ea typeface="Times New Roman" panose="02020603050405020304" pitchFamily="18" charset="0"/>
                        <a:cs typeface="Times New Roman"/>
                      </a:endParaRPr>
                    </a:p>
                  </a:txBody>
                  <a:tcPr marL="68580" marR="68580" marT="0" marB="0"/>
                </a:tc>
                <a:extLst>
                  <a:ext uri="{0D108BD9-81ED-4DB2-BD59-A6C34878D82A}">
                    <a16:rowId xmlns:a16="http://schemas.microsoft.com/office/drawing/2014/main" val="4168465903"/>
                  </a:ext>
                </a:extLst>
              </a:tr>
            </a:tbl>
          </a:graphicData>
        </a:graphic>
      </p:graphicFrame>
    </p:spTree>
    <p:extLst>
      <p:ext uri="{BB962C8B-B14F-4D97-AF65-F5344CB8AC3E}">
        <p14:creationId xmlns:p14="http://schemas.microsoft.com/office/powerpoint/2010/main" val="36320552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895C9-D59F-4ED1-94B8-A2DCFD964870}"/>
              </a:ext>
            </a:extLst>
          </p:cNvPr>
          <p:cNvSpPr>
            <a:spLocks noGrp="1"/>
          </p:cNvSpPr>
          <p:nvPr>
            <p:ph type="title"/>
          </p:nvPr>
        </p:nvSpPr>
        <p:spPr>
          <a:xfrm>
            <a:off x="472611" y="267128"/>
            <a:ext cx="10881189" cy="758197"/>
          </a:xfrm>
        </p:spPr>
        <p:txBody>
          <a:bodyPr>
            <a:noAutofit/>
          </a:bodyPr>
          <a:lstStyle/>
          <a:p>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Digwyddiadau</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dysgu</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dan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oruchwyliaeth</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(SLEs)</a:t>
            </a:r>
            <a:br>
              <a:rPr lang="en-U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Supervised learning Events (SLEs)</a:t>
            </a:r>
            <a:br>
              <a:rPr lang="en-GB" sz="2800">
                <a:effectLst/>
                <a:latin typeface="Calibri" panose="020F0502020204030204" pitchFamily="34" charset="0"/>
                <a:ea typeface="Times New Roman" panose="02020603050405020304" pitchFamily="18" charset="0"/>
                <a:cs typeface="Times New Roman" panose="02020603050405020304" pitchFamily="18" charset="0"/>
              </a:rPr>
            </a:br>
            <a:endParaRPr lang="en-GB" sz="2800"/>
          </a:p>
        </p:txBody>
      </p:sp>
      <p:sp>
        <p:nvSpPr>
          <p:cNvPr id="3" name="Content Placeholder 2">
            <a:extLst>
              <a:ext uri="{FF2B5EF4-FFF2-40B4-BE49-F238E27FC236}">
                <a16:creationId xmlns:a16="http://schemas.microsoft.com/office/drawing/2014/main" id="{5C36BF2E-E28A-479F-9646-E9663CF22B72}"/>
              </a:ext>
            </a:extLst>
          </p:cNvPr>
          <p:cNvSpPr>
            <a:spLocks noGrp="1"/>
          </p:cNvSpPr>
          <p:nvPr>
            <p:ph idx="1"/>
          </p:nvPr>
        </p:nvSpPr>
        <p:spPr>
          <a:xfrm>
            <a:off x="472610" y="879374"/>
            <a:ext cx="10881189" cy="5099251"/>
          </a:xfrm>
        </p:spPr>
        <p:txBody>
          <a:bodyPr>
            <a:noAutofit/>
          </a:bodyPr>
          <a:lstStyle/>
          <a:p>
            <a:pPr>
              <a:lnSpc>
                <a:spcPct val="115000"/>
              </a:lnSpc>
              <a:spcAft>
                <a:spcPts val="1000"/>
              </a:spcAft>
            </a:pPr>
            <a:r>
              <a:rPr lang="en-US"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SLEs are used to provide a more formal way of recording feedback, and to allow it to be presented within the e-portfolio at ARCP, as evidence to support your progress against the curriculum. The following SLEs are used in the Foundation Programme: </a:t>
            </a:r>
            <a:endParaRPr lang="en-GB"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hlinkClick r:id="rId2"/>
              </a:rPr>
              <a:t>Mini-CEX</a:t>
            </a:r>
            <a:r>
              <a:rPr lang="en-US"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 mini clinical evaluation exercise: direct observation of the Foundation Doctor (FD) undertaking an interaction while at work on the ward; </a:t>
            </a:r>
            <a:endParaRPr lang="en-GB" sz="130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hlinkClick r:id="rId3"/>
              </a:rPr>
              <a:t>CBD</a:t>
            </a:r>
            <a:r>
              <a:rPr lang="en-US"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 case-based discussion: the discussion of a case presentation after an (unobserved) encounter in the workplace environment; </a:t>
            </a:r>
            <a:endParaRPr lang="en-GB" sz="130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hlinkClick r:id="rId4"/>
              </a:rPr>
              <a:t>DCT</a:t>
            </a: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en-US"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developing the clinical teacher: used for feedback on a formal teaching session or presentation the FD has delivered; </a:t>
            </a:r>
            <a:endParaRPr lang="en-GB" sz="130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hlinkClick r:id="rId5"/>
              </a:rPr>
              <a:t>DOPS</a:t>
            </a:r>
            <a:r>
              <a:rPr lang="en-US"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 direct observation of procedural skills: completion of which should, ideally, include observation of the explanation to the patient of why the procedure is being performed, the process of consent including an understanding of complications, and technical capability of the procedure itself;  </a:t>
            </a:r>
            <a:endParaRPr lang="en-GB" sz="130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hlinkClick r:id="rId6"/>
              </a:rPr>
              <a:t>LEARN</a:t>
            </a: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en-US"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learning encounter and reflection note: a form for recording the above and other forms of evidence, such as performance in simulation; </a:t>
            </a:r>
            <a:endParaRPr lang="en-GB" sz="130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hlinkClick r:id="rId7"/>
              </a:rPr>
              <a:t>LEADER</a:t>
            </a: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en-US"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for recording feedback following an event where the FD has used leadership skills</a:t>
            </a:r>
            <a:endParaRPr lang="en-GB"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3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600" b="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600" b="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br>
              <a:rPr lang="en-US" sz="1600" b="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br>
            <a:r>
              <a:rPr lang="en-US" sz="1600" b="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endParaRPr lang="en-GB" sz="1600">
              <a:solidFill>
                <a:schemeClr val="tx1"/>
              </a:solidFill>
            </a:endParaRPr>
          </a:p>
        </p:txBody>
      </p:sp>
    </p:spTree>
    <p:extLst>
      <p:ext uri="{BB962C8B-B14F-4D97-AF65-F5344CB8AC3E}">
        <p14:creationId xmlns:p14="http://schemas.microsoft.com/office/powerpoint/2010/main" val="1673943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CE6DF-D4CA-447F-B044-C176DB537FCE}"/>
              </a:ext>
            </a:extLst>
          </p:cNvPr>
          <p:cNvSpPr>
            <a:spLocks noGrp="1"/>
          </p:cNvSpPr>
          <p:nvPr>
            <p:ph type="title"/>
          </p:nvPr>
        </p:nvSpPr>
        <p:spPr>
          <a:xfrm>
            <a:off x="590550" y="465069"/>
            <a:ext cx="10534650" cy="636456"/>
          </a:xfrm>
        </p:spPr>
        <p:txBody>
          <a:bodyPr>
            <a:normAutofit fontScale="90000"/>
          </a:bodyPr>
          <a:lstStyle/>
          <a:p>
            <a:r>
              <a:rPr lang="en-US" sz="3100" b="1" err="1">
                <a:effectLst/>
                <a:latin typeface="Verdana" panose="020B0604030504040204" pitchFamily="34" charset="0"/>
                <a:ea typeface="Times New Roman" panose="02020603050405020304" pitchFamily="18" charset="0"/>
                <a:cs typeface="Calibri" panose="020F0502020204030204" pitchFamily="34" charset="0"/>
              </a:rPr>
              <a:t>Myfyrdod</a:t>
            </a:r>
            <a:r>
              <a:rPr lang="en-US" sz="3100" b="1">
                <a:effectLst/>
                <a:latin typeface="Verdana" panose="020B0604030504040204" pitchFamily="34" charset="0"/>
                <a:ea typeface="Times New Roman" panose="02020603050405020304" pitchFamily="18" charset="0"/>
                <a:cs typeface="Calibri" panose="020F0502020204030204" pitchFamily="34" charset="0"/>
              </a:rPr>
              <a:t> </a:t>
            </a:r>
            <a:r>
              <a:rPr lang="en-US" sz="3100" b="1" err="1">
                <a:effectLst/>
                <a:latin typeface="Verdana" panose="020B0604030504040204" pitchFamily="34" charset="0"/>
                <a:ea typeface="Times New Roman" panose="02020603050405020304" pitchFamily="18" charset="0"/>
                <a:cs typeface="Calibri" panose="020F0502020204030204" pitchFamily="34" charset="0"/>
              </a:rPr>
              <a:t>Boddhaol</a:t>
            </a:r>
            <a:r>
              <a:rPr lang="en-US" sz="3100" b="1">
                <a:effectLst/>
                <a:latin typeface="Verdana" panose="020B0604030504040204" pitchFamily="34" charset="0"/>
                <a:ea typeface="Times New Roman" panose="02020603050405020304" pitchFamily="18" charset="0"/>
                <a:cs typeface="Calibri" panose="020F0502020204030204" pitchFamily="34" charset="0"/>
              </a:rPr>
              <a:t>/ </a:t>
            </a:r>
            <a:r>
              <a:rPr lang="en-US" sz="3100" b="1" err="1">
                <a:effectLst/>
                <a:latin typeface="Verdana" panose="020B0604030504040204" pitchFamily="34" charset="0"/>
                <a:ea typeface="Times New Roman" panose="02020603050405020304" pitchFamily="18" charset="0"/>
                <a:cs typeface="Calibri" panose="020F0502020204030204" pitchFamily="34" charset="0"/>
              </a:rPr>
              <a:t>Naratif</a:t>
            </a:r>
            <a:r>
              <a:rPr lang="en-US" sz="3100" b="1">
                <a:effectLst/>
                <a:latin typeface="Verdana" panose="020B0604030504040204" pitchFamily="34" charset="0"/>
                <a:ea typeface="Times New Roman" panose="02020603050405020304" pitchFamily="18" charset="0"/>
                <a:cs typeface="Calibri" panose="020F0502020204030204" pitchFamily="34" charset="0"/>
              </a:rPr>
              <a:t> </a:t>
            </a:r>
            <a:r>
              <a:rPr lang="en-US" sz="3100" b="1" err="1">
                <a:effectLst/>
                <a:latin typeface="Verdana" panose="020B0604030504040204" pitchFamily="34" charset="0"/>
                <a:ea typeface="Times New Roman" panose="02020603050405020304" pitchFamily="18" charset="0"/>
                <a:cs typeface="Calibri" panose="020F0502020204030204" pitchFamily="34" charset="0"/>
              </a:rPr>
              <a:t>Cryno</a:t>
            </a:r>
            <a:br>
              <a:rPr lang="en-US" sz="3100" b="1">
                <a:effectLst/>
                <a:latin typeface="Verdana" panose="020B0604030504040204" pitchFamily="34" charset="0"/>
                <a:ea typeface="Times New Roman" panose="02020603050405020304" pitchFamily="18" charset="0"/>
                <a:cs typeface="Calibri" panose="020F0502020204030204" pitchFamily="34" charset="0"/>
              </a:rPr>
            </a:br>
            <a:r>
              <a:rPr lang="en-US" sz="3100" b="1">
                <a:solidFill>
                  <a:schemeClr val="accent5"/>
                </a:solidFill>
                <a:effectLst/>
                <a:latin typeface="Verdana" panose="020B0604030504040204" pitchFamily="34" charset="0"/>
                <a:ea typeface="Times New Roman" panose="02020603050405020304" pitchFamily="18" charset="0"/>
                <a:cs typeface="Calibri" panose="020F0502020204030204" pitchFamily="34" charset="0"/>
              </a:rPr>
              <a:t>Satisfactory Reflection/ Summary Narrative </a:t>
            </a:r>
            <a:br>
              <a:rPr lang="en-GB" sz="2400">
                <a:effectLst/>
                <a:latin typeface="Calibri" panose="020F0502020204030204" pitchFamily="34" charset="0"/>
                <a:ea typeface="Times New Roman" panose="02020603050405020304" pitchFamily="18" charset="0"/>
                <a:cs typeface="Times New Roman" panose="02020603050405020304" pitchFamily="18" charset="0"/>
              </a:rPr>
            </a:br>
            <a:endParaRPr lang="en-GB" sz="2400"/>
          </a:p>
        </p:txBody>
      </p:sp>
      <p:sp>
        <p:nvSpPr>
          <p:cNvPr id="3" name="Content Placeholder 2">
            <a:extLst>
              <a:ext uri="{FF2B5EF4-FFF2-40B4-BE49-F238E27FC236}">
                <a16:creationId xmlns:a16="http://schemas.microsoft.com/office/drawing/2014/main" id="{12B31CA1-7483-4577-AC04-CBCF26FE8B4A}"/>
              </a:ext>
            </a:extLst>
          </p:cNvPr>
          <p:cNvSpPr>
            <a:spLocks noGrp="1"/>
          </p:cNvSpPr>
          <p:nvPr>
            <p:ph idx="1"/>
          </p:nvPr>
        </p:nvSpPr>
        <p:spPr>
          <a:xfrm>
            <a:off x="590550" y="1101525"/>
            <a:ext cx="10515600" cy="4351338"/>
          </a:xfrm>
        </p:spPr>
        <p:txBody>
          <a:bodyPr>
            <a:normAutofit lnSpcReduction="10000"/>
          </a:bodyPr>
          <a:lstStyle/>
          <a:p>
            <a:pPr>
              <a:lnSpc>
                <a:spcPct val="115000"/>
              </a:lnSpc>
              <a:spcAft>
                <a:spcPts val="1000"/>
              </a:spcAft>
            </a:pPr>
            <a:r>
              <a:rPr lang="en-US">
                <a:solidFill>
                  <a:schemeClr val="tx1"/>
                </a:solidFill>
                <a:latin typeface="Verdana" panose="020B0604030504040204" pitchFamily="34" charset="0"/>
                <a:ea typeface="Times New Roman" panose="02020603050405020304" pitchFamily="18" charset="0"/>
                <a:cs typeface="Calibri" panose="020F0502020204030204" pitchFamily="34" charset="0"/>
              </a:rPr>
              <a:t>Reflection forms can also be created by you to demonstrate your achievements or self improvement and can be mapped to specific HLOs on the Curriculum. These are set as private on your ePortfolio until they are shared with your supervisors. </a:t>
            </a:r>
          </a:p>
          <a:p>
            <a:pPr>
              <a:lnSpc>
                <a:spcPct val="115000"/>
              </a:lnSpc>
              <a:spcAft>
                <a:spcPts val="1000"/>
              </a:spcAft>
            </a:pPr>
            <a:r>
              <a:rPr lang="en-US" b="1">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 Summary Narrative </a:t>
            </a:r>
            <a:r>
              <a:rPr lang="en-US">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is another form of written reflection intended to assist your Educational Supervisor (and eventually the ARCP panel) in identifying your progress and achievements. </a:t>
            </a:r>
          </a:p>
          <a:p>
            <a:pPr>
              <a:lnSpc>
                <a:spcPct val="115000"/>
              </a:lnSpc>
              <a:spcAft>
                <a:spcPts val="1000"/>
              </a:spcAft>
            </a:pPr>
            <a:r>
              <a:rPr lang="en-US">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This should be initiated towards the end of your 1</a:t>
            </a:r>
            <a:r>
              <a:rPr lang="en-US" baseline="3000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st</a:t>
            </a:r>
            <a:r>
              <a:rPr lang="en-US">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placement and updated towards the end of each placement until your ARCP. There is a 300 word limit for each HLO.</a:t>
            </a:r>
          </a:p>
          <a:p>
            <a:pPr>
              <a:lnSpc>
                <a:spcPct val="115000"/>
              </a:lnSpc>
              <a:spcAft>
                <a:spcPts val="1000"/>
              </a:spcAft>
            </a:pPr>
            <a:r>
              <a:rPr lang="en-US">
                <a:effectLst/>
                <a:latin typeface="Verdana" panose="020B0604030504040204" pitchFamily="34" charset="0"/>
                <a:ea typeface="Times New Roman" panose="02020603050405020304" pitchFamily="18" charset="0"/>
                <a:cs typeface="Calibri" panose="020F0502020204030204" pitchFamily="34" charset="0"/>
                <a:hlinkClick r:id="rId2"/>
              </a:rPr>
              <a:t>More information on Curriculum Mapping and the Summar</a:t>
            </a:r>
            <a:r>
              <a:rPr lang="en-US">
                <a:latin typeface="Verdana" panose="020B0604030504040204" pitchFamily="34" charset="0"/>
                <a:ea typeface="Times New Roman" panose="02020603050405020304" pitchFamily="18" charset="0"/>
                <a:cs typeface="Calibri" panose="020F0502020204030204" pitchFamily="34" charset="0"/>
                <a:hlinkClick r:id="rId2"/>
              </a:rPr>
              <a:t>y Narrative can be found on the UKFPO’s website. </a:t>
            </a:r>
            <a:br>
              <a:rPr lang="en-US">
                <a:effectLst/>
                <a:latin typeface="Verdana" panose="020B0604030504040204" pitchFamily="34" charset="0"/>
                <a:ea typeface="Times New Roman" panose="02020603050405020304" pitchFamily="18" charset="0"/>
                <a:cs typeface="Calibri" panose="020F0502020204030204" pitchFamily="34" charset="0"/>
              </a:rPr>
            </a:br>
            <a:r>
              <a:rPr lang="en-US">
                <a:effectLst/>
                <a:latin typeface="Verdana" panose="020B0604030504040204" pitchFamily="34" charset="0"/>
                <a:ea typeface="Times New Roman" panose="02020603050405020304" pitchFamily="18" charset="0"/>
                <a:cs typeface="Calibri" panose="020F0502020204030204" pitchFamily="34" charset="0"/>
              </a:rPr>
              <a:t> </a:t>
            </a:r>
            <a:endParaRPr lang="en-GB">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a:p>
        </p:txBody>
      </p:sp>
    </p:spTree>
    <p:extLst>
      <p:ext uri="{BB962C8B-B14F-4D97-AF65-F5344CB8AC3E}">
        <p14:creationId xmlns:p14="http://schemas.microsoft.com/office/powerpoint/2010/main" val="473173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30AE3-54CE-46D6-ACEE-665D3ED0FB20}"/>
              </a:ext>
            </a:extLst>
          </p:cNvPr>
          <p:cNvSpPr>
            <a:spLocks noGrp="1"/>
          </p:cNvSpPr>
          <p:nvPr>
            <p:ph type="title"/>
          </p:nvPr>
        </p:nvSpPr>
        <p:spPr/>
        <p:txBody>
          <a:bodyPr>
            <a:normAutofit/>
          </a:bodyPr>
          <a:lstStyle/>
          <a:p>
            <a:r>
              <a:rPr lang="en-GB" err="1">
                <a:latin typeface="Verdana" panose="020B0604030504040204" pitchFamily="34" charset="0"/>
                <a:ea typeface="Verdana" panose="020B0604030504040204" pitchFamily="34" charset="0"/>
              </a:rPr>
              <a:t>Dysgu</a:t>
            </a:r>
            <a:r>
              <a:rPr lang="en-GB">
                <a:latin typeface="Verdana" panose="020B0604030504040204" pitchFamily="34" charset="0"/>
                <a:ea typeface="Verdana" panose="020B0604030504040204" pitchFamily="34" charset="0"/>
              </a:rPr>
              <a:t> </a:t>
            </a:r>
            <a:r>
              <a:rPr lang="en-GB" err="1">
                <a:latin typeface="Verdana" panose="020B0604030504040204" pitchFamily="34" charset="0"/>
                <a:ea typeface="Verdana" panose="020B0604030504040204" pitchFamily="34" charset="0"/>
              </a:rPr>
              <a:t>creiddiol</a:t>
            </a:r>
            <a:r>
              <a:rPr lang="en-GB">
                <a:latin typeface="Verdana" panose="020B0604030504040204" pitchFamily="34" charset="0"/>
                <a:ea typeface="Verdana" panose="020B0604030504040204" pitchFamily="34" charset="0"/>
              </a:rPr>
              <a:t> a </a:t>
            </a:r>
            <a:r>
              <a:rPr lang="en-GB" err="1">
                <a:latin typeface="Verdana" panose="020B0604030504040204" pitchFamily="34" charset="0"/>
                <a:ea typeface="Verdana" panose="020B0604030504040204" pitchFamily="34" charset="0"/>
              </a:rPr>
              <a:t>dysgu</a:t>
            </a:r>
            <a:r>
              <a:rPr lang="en-GB">
                <a:latin typeface="Verdana" panose="020B0604030504040204" pitchFamily="34" charset="0"/>
                <a:ea typeface="Verdana" panose="020B0604030504040204" pitchFamily="34" charset="0"/>
              </a:rPr>
              <a:t> </a:t>
            </a:r>
            <a:r>
              <a:rPr lang="en-GB" err="1">
                <a:latin typeface="Verdana" panose="020B0604030504040204" pitchFamily="34" charset="0"/>
                <a:ea typeface="Verdana" panose="020B0604030504040204" pitchFamily="34" charset="0"/>
              </a:rPr>
              <a:t>nad</a:t>
            </a:r>
            <a:r>
              <a:rPr lang="en-GB">
                <a:latin typeface="Verdana" panose="020B0604030504040204" pitchFamily="34" charset="0"/>
                <a:ea typeface="Verdana" panose="020B0604030504040204" pitchFamily="34" charset="0"/>
              </a:rPr>
              <a:t> </a:t>
            </a:r>
            <a:r>
              <a:rPr lang="en-GB" err="1">
                <a:latin typeface="Verdana" panose="020B0604030504040204" pitchFamily="34" charset="0"/>
                <a:ea typeface="Verdana" panose="020B0604030504040204" pitchFamily="34" charset="0"/>
              </a:rPr>
              <a:t>yw'n</a:t>
            </a:r>
            <a:r>
              <a:rPr lang="en-GB">
                <a:latin typeface="Verdana" panose="020B0604030504040204" pitchFamily="34" charset="0"/>
                <a:ea typeface="Verdana" panose="020B0604030504040204" pitchFamily="34" charset="0"/>
              </a:rPr>
              <a:t> </a:t>
            </a:r>
            <a:r>
              <a:rPr lang="en-GB" err="1">
                <a:latin typeface="Verdana" panose="020B0604030504040204" pitchFamily="34" charset="0"/>
                <a:ea typeface="Verdana" panose="020B0604030504040204" pitchFamily="34" charset="0"/>
              </a:rPr>
              <a:t>greiddiol</a:t>
            </a:r>
            <a:br>
              <a:rPr lang="en-GB">
                <a:latin typeface="Verdana" panose="020B0604030504040204" pitchFamily="34" charset="0"/>
                <a:ea typeface="Verdana" panose="020B0604030504040204" pitchFamily="34" charset="0"/>
              </a:rPr>
            </a:br>
            <a:r>
              <a:rPr lang="en-GB">
                <a:solidFill>
                  <a:schemeClr val="accent5"/>
                </a:solidFill>
                <a:latin typeface="Verdana" panose="020B0604030504040204" pitchFamily="34" charset="0"/>
                <a:ea typeface="Verdana" panose="020B0604030504040204" pitchFamily="34" charset="0"/>
              </a:rPr>
              <a:t>Core &amp; Non Core learning </a:t>
            </a:r>
          </a:p>
        </p:txBody>
      </p:sp>
      <p:sp>
        <p:nvSpPr>
          <p:cNvPr id="3" name="Content Placeholder 2">
            <a:extLst>
              <a:ext uri="{FF2B5EF4-FFF2-40B4-BE49-F238E27FC236}">
                <a16:creationId xmlns:a16="http://schemas.microsoft.com/office/drawing/2014/main" id="{279D9493-ED04-4A41-8884-5DBA788399C2}"/>
              </a:ext>
            </a:extLst>
          </p:cNvPr>
          <p:cNvSpPr>
            <a:spLocks noGrp="1"/>
          </p:cNvSpPr>
          <p:nvPr>
            <p:ph idx="1"/>
          </p:nvPr>
        </p:nvSpPr>
        <p:spPr>
          <a:xfrm>
            <a:off x="914400" y="1600131"/>
            <a:ext cx="10439400" cy="4004538"/>
          </a:xfrm>
        </p:spPr>
        <p:txBody>
          <a:bodyPr vert="horz" lIns="91440" tIns="45720" rIns="91440" bIns="45720" rtlCol="0" anchor="t">
            <a:normAutofit lnSpcReduction="10000"/>
          </a:bodyPr>
          <a:lstStyle/>
          <a:p>
            <a:pPr>
              <a:lnSpc>
                <a:spcPct val="115000"/>
              </a:lnSpc>
              <a:spcAft>
                <a:spcPts val="1000"/>
              </a:spcAft>
            </a:pPr>
            <a:r>
              <a:rPr lang="en-US" sz="1800" dirty="0">
                <a:solidFill>
                  <a:schemeClr val="tx1"/>
                </a:solidFill>
                <a:effectLst/>
                <a:latin typeface="Verdana"/>
                <a:ea typeface="Times New Roman" panose="02020603050405020304" pitchFamily="18" charset="0"/>
                <a:cs typeface="Times New Roman"/>
              </a:rPr>
              <a:t>Core learning sessions will be delivered by your local Foundation Team, and you will be informed of these sessions once you commence the Foundation </a:t>
            </a:r>
            <a:r>
              <a:rPr lang="en-US" sz="1800" dirty="0" err="1">
                <a:solidFill>
                  <a:schemeClr val="tx1"/>
                </a:solidFill>
                <a:effectLst/>
                <a:latin typeface="Verdana"/>
                <a:ea typeface="Times New Roman" panose="02020603050405020304" pitchFamily="18" charset="0"/>
                <a:cs typeface="Times New Roman"/>
              </a:rPr>
              <a:t>Programme</a:t>
            </a:r>
            <a:r>
              <a:rPr lang="en-US" sz="1800" dirty="0">
                <a:solidFill>
                  <a:schemeClr val="tx1"/>
                </a:solidFill>
                <a:effectLst/>
                <a:latin typeface="Verdana"/>
                <a:ea typeface="Times New Roman" panose="02020603050405020304" pitchFamily="18" charset="0"/>
                <a:cs typeface="Times New Roman"/>
              </a:rPr>
              <a:t>. These will be in the form generic teaching in F1 and Study Days in F2.</a:t>
            </a:r>
            <a:r>
              <a:rPr lang="en-US" dirty="0">
                <a:solidFill>
                  <a:schemeClr val="tx1"/>
                </a:solidFill>
                <a:latin typeface="Verdana"/>
                <a:ea typeface="Times New Roman" panose="02020603050405020304" pitchFamily="18" charset="0"/>
                <a:cs typeface="Times New Roman"/>
              </a:rPr>
              <a:t> </a:t>
            </a:r>
            <a:endParaRPr lang="en-US" sz="180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a:ea typeface="Times New Roman" panose="02020603050405020304" pitchFamily="18" charset="0"/>
                <a:cs typeface="Times New Roman"/>
              </a:rPr>
              <a:t>Core Learning should make up </a:t>
            </a:r>
            <a:r>
              <a:rPr lang="en-US" sz="1800" b="1" dirty="0">
                <a:solidFill>
                  <a:schemeClr val="tx1"/>
                </a:solidFill>
                <a:effectLst/>
                <a:latin typeface="Verdana"/>
                <a:ea typeface="Times New Roman" panose="02020603050405020304" pitchFamily="18" charset="0"/>
                <a:cs typeface="Times New Roman"/>
              </a:rPr>
              <a:t>at least</a:t>
            </a:r>
            <a:r>
              <a:rPr lang="en-US" sz="1800" dirty="0">
                <a:solidFill>
                  <a:schemeClr val="tx1"/>
                </a:solidFill>
                <a:effectLst/>
                <a:latin typeface="Verdana"/>
                <a:ea typeface="Times New Roman" panose="02020603050405020304" pitchFamily="18" charset="0"/>
                <a:cs typeface="Times New Roman"/>
              </a:rPr>
              <a:t> </a:t>
            </a:r>
            <a:r>
              <a:rPr lang="en-US" sz="1800" b="1" dirty="0">
                <a:solidFill>
                  <a:schemeClr val="tx1"/>
                </a:solidFill>
                <a:effectLst/>
                <a:latin typeface="Verdana"/>
                <a:ea typeface="Times New Roman" panose="02020603050405020304" pitchFamily="18" charset="0"/>
                <a:cs typeface="Times New Roman"/>
              </a:rPr>
              <a:t>30 hours </a:t>
            </a:r>
            <a:r>
              <a:rPr lang="en-US" sz="1800" dirty="0">
                <a:solidFill>
                  <a:schemeClr val="tx1"/>
                </a:solidFill>
                <a:effectLst/>
                <a:latin typeface="Verdana"/>
                <a:ea typeface="Times New Roman" panose="02020603050405020304" pitchFamily="18" charset="0"/>
                <a:cs typeface="Times New Roman"/>
              </a:rPr>
              <a:t>of your combined learning for the year.</a:t>
            </a:r>
            <a:r>
              <a:rPr lang="en-US" dirty="0">
                <a:solidFill>
                  <a:schemeClr val="tx1"/>
                </a:solidFill>
                <a:latin typeface="Verdana"/>
                <a:ea typeface="Times New Roman" panose="02020603050405020304" pitchFamily="18" charset="0"/>
                <a:cs typeface="Times New Roman"/>
              </a:rPr>
              <a:t>   </a:t>
            </a:r>
            <a:endParaRPr lang="en-GB" sz="18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a:ea typeface="Times New Roman" panose="02020603050405020304" pitchFamily="18" charset="0"/>
                <a:cs typeface="Times New Roman"/>
              </a:rPr>
              <a:t>You will also be expected to take part in other Foundation relevant learning activities (including self-directed learning), which should bring your total learning log up to </a:t>
            </a:r>
            <a:r>
              <a:rPr lang="en-US" sz="1800" b="1" dirty="0">
                <a:solidFill>
                  <a:schemeClr val="tx1"/>
                </a:solidFill>
                <a:effectLst/>
                <a:latin typeface="Verdana"/>
                <a:ea typeface="Times New Roman" panose="02020603050405020304" pitchFamily="18" charset="0"/>
                <a:cs typeface="Times New Roman"/>
              </a:rPr>
              <a:t>60 hours</a:t>
            </a:r>
            <a:r>
              <a:rPr lang="en-US" sz="1800" dirty="0">
                <a:solidFill>
                  <a:schemeClr val="tx1"/>
                </a:solidFill>
                <a:effectLst/>
                <a:latin typeface="Verdana"/>
                <a:ea typeface="Times New Roman" panose="02020603050405020304" pitchFamily="18" charset="0"/>
                <a:cs typeface="Times New Roman"/>
              </a:rPr>
              <a:t>.</a:t>
            </a:r>
            <a:r>
              <a:rPr lang="en-US" dirty="0">
                <a:solidFill>
                  <a:schemeClr val="tx1"/>
                </a:solidFill>
                <a:latin typeface="Verdana"/>
                <a:ea typeface="Times New Roman" panose="02020603050405020304" pitchFamily="18" charset="0"/>
                <a:cs typeface="Times New Roman"/>
              </a:rPr>
              <a:t> </a:t>
            </a:r>
            <a:endPar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a:ea typeface="Times New Roman" panose="02020603050405020304" pitchFamily="18" charset="0"/>
                <a:cs typeface="Times New Roman"/>
              </a:rPr>
              <a:t>All learning should be logged in your </a:t>
            </a:r>
            <a:r>
              <a:rPr lang="en-US" sz="1800" dirty="0" err="1">
                <a:solidFill>
                  <a:schemeClr val="tx1"/>
                </a:solidFill>
                <a:effectLst/>
                <a:latin typeface="Verdana"/>
                <a:ea typeface="Times New Roman" panose="02020603050405020304" pitchFamily="18" charset="0"/>
                <a:cs typeface="Times New Roman"/>
              </a:rPr>
              <a:t>ePortfolio</a:t>
            </a:r>
            <a:r>
              <a:rPr lang="en-US" sz="1800" dirty="0">
                <a:solidFill>
                  <a:schemeClr val="tx1"/>
                </a:solidFill>
                <a:effectLst/>
                <a:latin typeface="Verdana"/>
                <a:ea typeface="Times New Roman" panose="02020603050405020304" pitchFamily="18" charset="0"/>
                <a:cs typeface="Times New Roman"/>
              </a:rPr>
              <a:t>.</a:t>
            </a:r>
            <a:r>
              <a:rPr lang="en-US" dirty="0">
                <a:solidFill>
                  <a:schemeClr val="tx1"/>
                </a:solidFill>
                <a:latin typeface="Verdana"/>
                <a:ea typeface="Times New Roman" panose="02020603050405020304" pitchFamily="18" charset="0"/>
                <a:cs typeface="Times New Roman"/>
              </a:rPr>
              <a:t> </a:t>
            </a:r>
            <a:endPar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p>
            <a:r>
              <a:rPr lang="en-GB" dirty="0">
                <a:solidFill>
                  <a:schemeClr val="tx1"/>
                </a:solidFill>
                <a:latin typeface="Arial"/>
                <a:cs typeface="Arial"/>
                <a:hlinkClick r:id="rId2">
                  <a:extLst>
                    <a:ext uri="{A12FA001-AC4F-418D-AE19-62706E023703}">
                      <ahyp:hlinkClr xmlns:ahyp="http://schemas.microsoft.com/office/drawing/2018/hyperlinkcolor" val="tx"/>
                    </a:ext>
                  </a:extLst>
                </a:hlinkClick>
              </a:rPr>
              <a:t>Details of the learning categories (and exclusions) can be found on the UKFPO’s website. </a:t>
            </a:r>
            <a:endParaRPr lang="en-GB">
              <a:solidFill>
                <a:schemeClr val="tx1"/>
              </a:solidFill>
            </a:endParaRPr>
          </a:p>
        </p:txBody>
      </p:sp>
    </p:spTree>
    <p:extLst>
      <p:ext uri="{BB962C8B-B14F-4D97-AF65-F5344CB8AC3E}">
        <p14:creationId xmlns:p14="http://schemas.microsoft.com/office/powerpoint/2010/main" val="32421569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6BF1D-730E-4813-9D24-55F260279537}"/>
              </a:ext>
            </a:extLst>
          </p:cNvPr>
          <p:cNvSpPr>
            <a:spLocks noGrp="1"/>
          </p:cNvSpPr>
          <p:nvPr>
            <p:ph type="title"/>
          </p:nvPr>
        </p:nvSpPr>
        <p:spPr>
          <a:xfrm>
            <a:off x="1306530" y="374099"/>
            <a:ext cx="10515600" cy="645812"/>
          </a:xfrm>
        </p:spPr>
        <p:txBody>
          <a:bodyPr>
            <a:noAutofit/>
          </a:bodyPr>
          <a:lstStyle/>
          <a:p>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Ymgysylltu</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â'r</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rhaglen</a:t>
            </a:r>
            <a:br>
              <a:rPr lang="en-U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Engagement with the </a:t>
            </a:r>
            <a:r>
              <a:rPr lang="en-US" sz="2800" b="1" err="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programme</a:t>
            </a:r>
            <a:br>
              <a:rPr lang="en-GB" sz="2800">
                <a:effectLst/>
                <a:latin typeface="Calibri" panose="020F0502020204030204" pitchFamily="34" charset="0"/>
                <a:ea typeface="Times New Roman" panose="02020603050405020304" pitchFamily="18" charset="0"/>
                <a:cs typeface="Times New Roman" panose="02020603050405020304" pitchFamily="18" charset="0"/>
              </a:rPr>
            </a:br>
            <a:endParaRPr lang="en-GB" sz="2800"/>
          </a:p>
        </p:txBody>
      </p:sp>
      <p:sp>
        <p:nvSpPr>
          <p:cNvPr id="3" name="Content Placeholder 2">
            <a:extLst>
              <a:ext uri="{FF2B5EF4-FFF2-40B4-BE49-F238E27FC236}">
                <a16:creationId xmlns:a16="http://schemas.microsoft.com/office/drawing/2014/main" id="{71981C4A-7F8B-4815-8429-18C5E960ED89}"/>
              </a:ext>
            </a:extLst>
          </p:cNvPr>
          <p:cNvSpPr>
            <a:spLocks noGrp="1"/>
          </p:cNvSpPr>
          <p:nvPr>
            <p:ph idx="1"/>
          </p:nvPr>
        </p:nvSpPr>
        <p:spPr>
          <a:xfrm>
            <a:off x="369870" y="1189585"/>
            <a:ext cx="11635533" cy="4625290"/>
          </a:xfrm>
        </p:spPr>
        <p:txBody>
          <a:bodyPr>
            <a:normAutofit fontScale="92500" lnSpcReduction="20000"/>
          </a:bodyPr>
          <a:lstStyle/>
          <a:p>
            <a:pPr>
              <a:lnSpc>
                <a:spcPct val="115000"/>
              </a:lnSpc>
              <a:spcAft>
                <a:spcPts val="1000"/>
              </a:spcAft>
            </a:pPr>
            <a:r>
              <a:rPr lang="en-US">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For successful completion of your F1/F2 year you must demonstrate engagement with the programme, through th</a:t>
            </a:r>
            <a:r>
              <a:rPr lang="en-US">
                <a:solidFill>
                  <a:schemeClr val="tx1"/>
                </a:solidFill>
                <a:latin typeface="Verdana" panose="020B0604030504040204" pitchFamily="34" charset="0"/>
                <a:ea typeface="Verdana" panose="020B0604030504040204" pitchFamily="34" charset="0"/>
                <a:cs typeface="Times New Roman" panose="02020603050405020304" pitchFamily="18" charset="0"/>
              </a:rPr>
              <a:t>e</a:t>
            </a:r>
            <a:r>
              <a:rPr lang="en-US">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following:</a:t>
            </a:r>
            <a:endParaRPr lang="en-GB">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171450" indent="-171450">
              <a:lnSpc>
                <a:spcPct val="115000"/>
              </a:lnSpc>
              <a:spcAft>
                <a:spcPts val="1000"/>
              </a:spcAft>
              <a:buFont typeface="Arial" panose="020B0604020202020204" pitchFamily="34" charset="0"/>
              <a:buChar char="•"/>
            </a:pPr>
            <a:r>
              <a:rPr lang="en-US">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Regular and appropriate engagement with the ePortfolio</a:t>
            </a:r>
            <a:endParaRPr lang="en-GB">
              <a:effectLst/>
              <a:latin typeface="Verdana" panose="020B0604030504040204" pitchFamily="34" charset="0"/>
              <a:ea typeface="Verdana" panose="020B0604030504040204" pitchFamily="34" charset="0"/>
              <a:cs typeface="Times New Roman" panose="02020603050405020304" pitchFamily="18" charset="0"/>
            </a:endParaRPr>
          </a:p>
          <a:p>
            <a:pPr marL="171450" indent="-171450">
              <a:lnSpc>
                <a:spcPct val="115000"/>
              </a:lnSpc>
              <a:spcAft>
                <a:spcPts val="1000"/>
              </a:spcAft>
              <a:buFont typeface="Arial" panose="020B0604020202020204" pitchFamily="34" charset="0"/>
              <a:buChar char="•"/>
            </a:pPr>
            <a:r>
              <a:rPr lang="en-US">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Participation in feedback on training, through; </a:t>
            </a:r>
            <a:endParaRPr lang="en-GB">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1028700" lvl="1" indent="-342900">
              <a:lnSpc>
                <a:spcPct val="115000"/>
              </a:lnSpc>
              <a:buFont typeface="Calibri" panose="020F0502020204030204" pitchFamily="34" charset="0"/>
              <a:buChar char="-"/>
            </a:pPr>
            <a:r>
              <a:rPr lang="en-US"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Completion of an End of Placement Evaluation Forms (EPEFs) for each 4-month placement (these forms can be found on the ePortfolio)</a:t>
            </a:r>
            <a:endParaRPr lang="en-GB"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1028700" lvl="1" indent="-342900">
              <a:lnSpc>
                <a:spcPct val="115000"/>
              </a:lnSpc>
              <a:spcAft>
                <a:spcPts val="1000"/>
              </a:spcAft>
              <a:buFont typeface="Calibri" panose="020F0502020204030204" pitchFamily="34" charset="0"/>
              <a:buChar char="-"/>
            </a:pPr>
            <a:r>
              <a:rPr lang="en-US"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Completion of the annual GMC survey (in March each year)</a:t>
            </a:r>
            <a:endParaRPr lang="en-GB"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171450" indent="-171450">
              <a:lnSpc>
                <a:spcPct val="115000"/>
              </a:lnSpc>
              <a:spcAft>
                <a:spcPts val="1000"/>
              </a:spcAft>
              <a:buFont typeface="Arial" panose="020B0604020202020204" pitchFamily="34" charset="0"/>
              <a:buChar char="•"/>
            </a:pPr>
            <a:r>
              <a:rPr lang="en-US">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Meeting requirements for Revalidation;</a:t>
            </a:r>
            <a:endParaRPr lang="en-GB">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1028700" lvl="1" indent="-342900">
              <a:lnSpc>
                <a:spcPct val="115000"/>
              </a:lnSpc>
              <a:spcAft>
                <a:spcPts val="1000"/>
              </a:spcAft>
              <a:buFont typeface="Calibri" panose="020F0502020204030204" pitchFamily="34" charset="0"/>
              <a:buChar char="-"/>
            </a:pPr>
            <a:r>
              <a:rPr lang="en-US"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Completion of a Form R in preparation for your ARCP.</a:t>
            </a:r>
            <a:endParaRPr lang="en-GB" sz="18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br>
              <a:rPr lang="en-US" b="1">
                <a:effectLst/>
                <a:latin typeface="Verdana" panose="020B0604030504040204" pitchFamily="34" charset="0"/>
                <a:ea typeface="Times New Roman" panose="02020603050405020304" pitchFamily="18" charset="0"/>
                <a:cs typeface="Times New Roman" panose="02020603050405020304" pitchFamily="18" charset="0"/>
              </a:rPr>
            </a:br>
            <a:r>
              <a:rPr lang="en-US" b="1">
                <a:effectLst/>
                <a:latin typeface="Verdana" panose="020B0604030504040204" pitchFamily="34" charset="0"/>
                <a:ea typeface="Times New Roman" panose="02020603050405020304" pitchFamily="18" charset="0"/>
                <a:cs typeface="Times New Roman" panose="02020603050405020304" pitchFamily="18" charset="0"/>
              </a:rPr>
              <a:t> </a:t>
            </a:r>
            <a:endParaRPr lang="en-GB">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a:p>
        </p:txBody>
      </p:sp>
    </p:spTree>
    <p:extLst>
      <p:ext uri="{BB962C8B-B14F-4D97-AF65-F5344CB8AC3E}">
        <p14:creationId xmlns:p14="http://schemas.microsoft.com/office/powerpoint/2010/main" val="15894047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DE8FA-F36D-4A42-A50C-E806344764F8}"/>
              </a:ext>
            </a:extLst>
          </p:cNvPr>
          <p:cNvSpPr>
            <a:spLocks noGrp="1"/>
          </p:cNvSpPr>
          <p:nvPr>
            <p:ph type="title"/>
          </p:nvPr>
        </p:nvSpPr>
        <p:spPr/>
        <p:txBody>
          <a:bodyPr>
            <a:normAutofit/>
          </a:bodyPr>
          <a:lstStyle/>
          <a:p>
            <a:r>
              <a:rPr lang="en-GB" err="1"/>
              <a:t>Asesiad</a:t>
            </a:r>
            <a:r>
              <a:rPr lang="en-GB"/>
              <a:t> </a:t>
            </a:r>
            <a:r>
              <a:rPr lang="en-GB" err="1"/>
              <a:t>Diogelwch</a:t>
            </a:r>
            <a:r>
              <a:rPr lang="en-GB"/>
              <a:t> </a:t>
            </a:r>
            <a:r>
              <a:rPr lang="en-GB" err="1"/>
              <a:t>Rhagnodi</a:t>
            </a:r>
            <a:r>
              <a:rPr lang="en-GB"/>
              <a:t> (PSA)</a:t>
            </a:r>
            <a:br>
              <a:rPr lang="en-GB"/>
            </a:br>
            <a:r>
              <a:rPr lang="en-GB">
                <a:solidFill>
                  <a:schemeClr val="accent5"/>
                </a:solidFill>
              </a:rPr>
              <a:t>Prescribing Safety Assessment  (PSA)</a:t>
            </a:r>
          </a:p>
        </p:txBody>
      </p:sp>
      <p:sp>
        <p:nvSpPr>
          <p:cNvPr id="3" name="Content Placeholder 2">
            <a:extLst>
              <a:ext uri="{FF2B5EF4-FFF2-40B4-BE49-F238E27FC236}">
                <a16:creationId xmlns:a16="http://schemas.microsoft.com/office/drawing/2014/main" id="{137FF10E-A127-4B5E-98E0-2CF83A0C3110}"/>
              </a:ext>
            </a:extLst>
          </p:cNvPr>
          <p:cNvSpPr>
            <a:spLocks noGrp="1"/>
          </p:cNvSpPr>
          <p:nvPr>
            <p:ph idx="1"/>
          </p:nvPr>
        </p:nvSpPr>
        <p:spPr/>
        <p:txBody>
          <a:bodyPr vert="horz" lIns="91440" tIns="45720" rIns="91440" bIns="45720" rtlCol="0" anchor="t">
            <a:normAutofit/>
          </a:bodyPr>
          <a:lstStyle/>
          <a:p>
            <a:r>
              <a:rPr lang="en-GB" dirty="0">
                <a:solidFill>
                  <a:schemeClr val="tx1"/>
                </a:solidFill>
                <a:latin typeface="Verdana"/>
                <a:ea typeface="Verdana"/>
                <a:cs typeface="Arial"/>
              </a:rPr>
              <a:t>If you have passed the PSA in the 2 years prior to starting the Foundation Programme, this will be uploaded to Turas in bulk in August. You will then be able to upload your certificate in preparation for your ARCP.</a:t>
            </a:r>
          </a:p>
          <a:p>
            <a:endParaRPr lang="en-GB">
              <a:solidFill>
                <a:schemeClr val="tx1"/>
              </a:solidFill>
              <a:latin typeface="Verdana" panose="020B0604030504040204" pitchFamily="34" charset="0"/>
              <a:ea typeface="Verdana" panose="020B0604030504040204" pitchFamily="34" charset="0"/>
            </a:endParaRPr>
          </a:p>
          <a:p>
            <a:r>
              <a:rPr lang="en-GB" dirty="0">
                <a:solidFill>
                  <a:schemeClr val="tx1"/>
                </a:solidFill>
                <a:latin typeface="Verdana"/>
                <a:ea typeface="Verdana"/>
                <a:cs typeface="Arial"/>
              </a:rPr>
              <a:t>If you need to sit or resit the PSA, the Foundation School will be in touch with the arrangements of these sittings. </a:t>
            </a:r>
            <a:endParaRPr lang="en-GB" dirty="0">
              <a:solidFill>
                <a:schemeClr val="tx1"/>
              </a:solidFill>
              <a:latin typeface="Verdana" panose="020B0604030504040204" pitchFamily="34" charset="0"/>
              <a:ea typeface="Verdana" panose="020B0604030504040204" pitchFamily="34" charset="0"/>
            </a:endParaRPr>
          </a:p>
          <a:p>
            <a:endParaRPr lang="en-GB">
              <a:solidFill>
                <a:schemeClr val="tx1"/>
              </a:solidFill>
              <a:latin typeface="Verdana" panose="020B0604030504040204" pitchFamily="34" charset="0"/>
              <a:ea typeface="Verdana" panose="020B0604030504040204" pitchFamily="34" charset="0"/>
            </a:endParaRPr>
          </a:p>
          <a:p>
            <a:r>
              <a:rPr lang="en-GB" dirty="0">
                <a:solidFill>
                  <a:schemeClr val="tx1"/>
                </a:solidFill>
                <a:latin typeface="Verdana"/>
                <a:ea typeface="Verdana"/>
                <a:cs typeface="Arial"/>
              </a:rPr>
              <a:t>The first assessment will be held on</a:t>
            </a:r>
            <a:r>
              <a:rPr lang="en-GB" b="1" dirty="0">
                <a:solidFill>
                  <a:srgbClr val="FF0000"/>
                </a:solidFill>
                <a:latin typeface="Verdana"/>
                <a:ea typeface="Verdana"/>
                <a:cs typeface="Arial"/>
              </a:rPr>
              <a:t> </a:t>
            </a:r>
            <a:r>
              <a:rPr lang="en-GB" b="1" dirty="0">
                <a:solidFill>
                  <a:schemeClr val="tx1"/>
                </a:solidFill>
                <a:highlight>
                  <a:srgbClr val="FFFFFF"/>
                </a:highlight>
                <a:latin typeface="Verdana"/>
                <a:ea typeface="Verdana"/>
                <a:cs typeface="Arial"/>
              </a:rPr>
              <a:t>Tuesday 10</a:t>
            </a:r>
            <a:r>
              <a:rPr lang="en-GB" b="1" baseline="30000" dirty="0">
                <a:solidFill>
                  <a:schemeClr val="tx1"/>
                </a:solidFill>
                <a:highlight>
                  <a:srgbClr val="FFFFFF"/>
                </a:highlight>
                <a:latin typeface="Verdana"/>
                <a:ea typeface="Verdana"/>
                <a:cs typeface="Arial"/>
              </a:rPr>
              <a:t>th</a:t>
            </a:r>
            <a:r>
              <a:rPr lang="en-GB" b="1" dirty="0">
                <a:solidFill>
                  <a:schemeClr val="tx1"/>
                </a:solidFill>
                <a:highlight>
                  <a:srgbClr val="FFFFFF"/>
                </a:highlight>
                <a:latin typeface="Verdana"/>
                <a:ea typeface="Verdana"/>
                <a:cs typeface="Arial"/>
              </a:rPr>
              <a:t> September </a:t>
            </a:r>
            <a:r>
              <a:rPr lang="en-GB" b="1" dirty="0">
                <a:solidFill>
                  <a:schemeClr val="tx1"/>
                </a:solidFill>
                <a:latin typeface="Verdana"/>
                <a:ea typeface="Verdana"/>
                <a:cs typeface="Arial"/>
              </a:rPr>
              <a:t>2024.</a:t>
            </a:r>
          </a:p>
        </p:txBody>
      </p:sp>
      <p:sp>
        <p:nvSpPr>
          <p:cNvPr id="4" name="TextBox 3">
            <a:extLst>
              <a:ext uri="{FF2B5EF4-FFF2-40B4-BE49-F238E27FC236}">
                <a16:creationId xmlns:a16="http://schemas.microsoft.com/office/drawing/2014/main" id="{7E4F3B49-D5A3-7007-A0E9-921C85AEA7C9}"/>
              </a:ext>
            </a:extLst>
          </p:cNvPr>
          <p:cNvSpPr txBox="1"/>
          <p:nvPr/>
        </p:nvSpPr>
        <p:spPr>
          <a:xfrm>
            <a:off x="10227075" y="397630"/>
            <a:ext cx="1189607" cy="369332"/>
          </a:xfrm>
          <a:prstGeom prst="rect">
            <a:avLst/>
          </a:prstGeom>
          <a:noFill/>
        </p:spPr>
        <p:txBody>
          <a:bodyPr wrap="square" rtlCol="0">
            <a:spAutoFit/>
          </a:bodyPr>
          <a:lstStyle/>
          <a:p>
            <a:r>
              <a:rPr lang="en-GB" b="1"/>
              <a:t>F1s only</a:t>
            </a:r>
          </a:p>
        </p:txBody>
      </p:sp>
    </p:spTree>
    <p:extLst>
      <p:ext uri="{BB962C8B-B14F-4D97-AF65-F5344CB8AC3E}">
        <p14:creationId xmlns:p14="http://schemas.microsoft.com/office/powerpoint/2010/main" val="28327998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DE8FA-F36D-4A42-A50C-E806344764F8}"/>
              </a:ext>
            </a:extLst>
          </p:cNvPr>
          <p:cNvSpPr>
            <a:spLocks noGrp="1"/>
          </p:cNvSpPr>
          <p:nvPr>
            <p:ph type="title"/>
          </p:nvPr>
        </p:nvSpPr>
        <p:spPr/>
        <p:txBody>
          <a:bodyPr>
            <a:normAutofit/>
          </a:bodyPr>
          <a:lstStyle/>
          <a:p>
            <a:r>
              <a:rPr lang="en-GB" err="1"/>
              <a:t>Cymorth</a:t>
            </a:r>
            <a:r>
              <a:rPr lang="en-GB"/>
              <a:t> </a:t>
            </a:r>
            <a:r>
              <a:rPr lang="en-GB" err="1"/>
              <a:t>Bywyd</a:t>
            </a:r>
            <a:r>
              <a:rPr lang="en-GB"/>
              <a:t> </a:t>
            </a:r>
            <a:r>
              <a:rPr lang="en-GB" err="1"/>
              <a:t>Uwch</a:t>
            </a:r>
            <a:r>
              <a:rPr lang="en-GB"/>
              <a:t> (ALS)</a:t>
            </a:r>
            <a:br>
              <a:rPr lang="en-GB"/>
            </a:br>
            <a:r>
              <a:rPr lang="en-GB">
                <a:solidFill>
                  <a:schemeClr val="accent5"/>
                </a:solidFill>
              </a:rPr>
              <a:t>Advanced Life Support (ALS)</a:t>
            </a:r>
          </a:p>
        </p:txBody>
      </p:sp>
      <p:sp>
        <p:nvSpPr>
          <p:cNvPr id="3" name="Content Placeholder 2">
            <a:extLst>
              <a:ext uri="{FF2B5EF4-FFF2-40B4-BE49-F238E27FC236}">
                <a16:creationId xmlns:a16="http://schemas.microsoft.com/office/drawing/2014/main" id="{137FF10E-A127-4B5E-98E0-2CF83A0C3110}"/>
              </a:ext>
            </a:extLst>
          </p:cNvPr>
          <p:cNvSpPr>
            <a:spLocks noGrp="1"/>
          </p:cNvSpPr>
          <p:nvPr>
            <p:ph idx="1"/>
          </p:nvPr>
        </p:nvSpPr>
        <p:spPr/>
        <p:txBody>
          <a:bodyPr vert="horz" lIns="91440" tIns="45720" rIns="91440" bIns="45720" rtlCol="0" anchor="t">
            <a:normAutofit/>
          </a:bodyPr>
          <a:lstStyle/>
          <a:p>
            <a:r>
              <a:rPr lang="en-GB">
                <a:solidFill>
                  <a:schemeClr val="tx1"/>
                </a:solidFill>
                <a:latin typeface="Verdana" panose="020B0604030504040204" pitchFamily="34" charset="0"/>
                <a:ea typeface="Verdana" panose="020B0604030504040204" pitchFamily="34" charset="0"/>
              </a:rPr>
              <a:t>One sitting of the ALS course will be funded by the Foundation School for each doctor.</a:t>
            </a:r>
          </a:p>
          <a:p>
            <a:r>
              <a:rPr lang="en-GB" dirty="0">
                <a:solidFill>
                  <a:schemeClr val="tx1"/>
                </a:solidFill>
                <a:latin typeface="Verdana"/>
                <a:ea typeface="Verdana"/>
                <a:cs typeface="Arial"/>
                <a:hlinkClick r:id="rId2">
                  <a:extLst>
                    <a:ext uri="{A12FA001-AC4F-418D-AE19-62706E023703}">
                      <ahyp:hlinkClr xmlns:ahyp="http://schemas.microsoft.com/office/drawing/2018/hyperlinkcolor" val="tx"/>
                    </a:ext>
                  </a:extLst>
                </a:hlinkClick>
              </a:rPr>
              <a:t>Please refer to our ALS Course Funding Policy for further information.  </a:t>
            </a:r>
            <a:endParaRPr lang="en-GB" dirty="0">
              <a:solidFill>
                <a:schemeClr val="tx1"/>
              </a:solidFill>
              <a:latin typeface="Verdana" panose="020B0604030504040204" pitchFamily="34" charset="0"/>
              <a:ea typeface="Verdana" panose="020B0604030504040204" pitchFamily="34" charset="0"/>
            </a:endParaRPr>
          </a:p>
          <a:p>
            <a:endParaRPr lang="en-GB">
              <a:solidFill>
                <a:schemeClr val="tx1"/>
              </a:solidFill>
              <a:latin typeface="Verdana" panose="020B0604030504040204" pitchFamily="34" charset="0"/>
              <a:ea typeface="Verdana" panose="020B0604030504040204" pitchFamily="34" charset="0"/>
            </a:endParaRPr>
          </a:p>
          <a:p>
            <a:r>
              <a:rPr lang="en-GB">
                <a:solidFill>
                  <a:schemeClr val="tx1"/>
                </a:solidFill>
                <a:latin typeface="Verdana" panose="020B0604030504040204" pitchFamily="34" charset="0"/>
                <a:ea typeface="Verdana" panose="020B0604030504040204" pitchFamily="34" charset="0"/>
              </a:rPr>
              <a:t>The courses are held locally and will be arranged by your local Postgraduate Centre. </a:t>
            </a:r>
          </a:p>
          <a:p>
            <a:endParaRPr lang="en-GB">
              <a:solidFill>
                <a:schemeClr val="tx1"/>
              </a:solidFill>
              <a:latin typeface="Verdana" panose="020B0604030504040204" pitchFamily="34" charset="0"/>
              <a:ea typeface="Verdana" panose="020B0604030504040204" pitchFamily="34" charset="0"/>
            </a:endParaRPr>
          </a:p>
          <a:p>
            <a:r>
              <a:rPr lang="en-GB">
                <a:solidFill>
                  <a:schemeClr val="tx1"/>
                </a:solidFill>
                <a:latin typeface="Verdana" panose="020B0604030504040204" pitchFamily="34" charset="0"/>
                <a:ea typeface="Verdana" panose="020B0604030504040204" pitchFamily="34" charset="0"/>
              </a:rPr>
              <a:t>If you do not successfully complete this course, you will need to fund any subsequent resits yourself. </a:t>
            </a:r>
          </a:p>
          <a:p>
            <a:endParaRPr lang="en-GB">
              <a:solidFill>
                <a:srgbClr val="FF0000"/>
              </a:solidFill>
              <a:latin typeface="Verdana" panose="020B0604030504040204" pitchFamily="34" charset="0"/>
              <a:ea typeface="Verdana" panose="020B0604030504040204" pitchFamily="34" charset="0"/>
            </a:endParaRPr>
          </a:p>
        </p:txBody>
      </p:sp>
      <p:sp>
        <p:nvSpPr>
          <p:cNvPr id="4" name="TextBox 3">
            <a:extLst>
              <a:ext uri="{FF2B5EF4-FFF2-40B4-BE49-F238E27FC236}">
                <a16:creationId xmlns:a16="http://schemas.microsoft.com/office/drawing/2014/main" id="{25C3EB98-5865-693B-4F98-6099DDBAC026}"/>
              </a:ext>
            </a:extLst>
          </p:cNvPr>
          <p:cNvSpPr txBox="1"/>
          <p:nvPr/>
        </p:nvSpPr>
        <p:spPr>
          <a:xfrm>
            <a:off x="10227075" y="397630"/>
            <a:ext cx="1189607" cy="369332"/>
          </a:xfrm>
          <a:prstGeom prst="rect">
            <a:avLst/>
          </a:prstGeom>
          <a:noFill/>
        </p:spPr>
        <p:txBody>
          <a:bodyPr wrap="square" rtlCol="0">
            <a:spAutoFit/>
          </a:bodyPr>
          <a:lstStyle/>
          <a:p>
            <a:r>
              <a:rPr lang="en-GB" b="1"/>
              <a:t>F1s only</a:t>
            </a:r>
          </a:p>
        </p:txBody>
      </p:sp>
    </p:spTree>
    <p:extLst>
      <p:ext uri="{BB962C8B-B14F-4D97-AF65-F5344CB8AC3E}">
        <p14:creationId xmlns:p14="http://schemas.microsoft.com/office/powerpoint/2010/main" val="2599060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18A83-23E5-4E90-BA29-B08CE99608C8}"/>
              </a:ext>
            </a:extLst>
          </p:cNvPr>
          <p:cNvSpPr>
            <a:spLocks noGrp="1"/>
          </p:cNvSpPr>
          <p:nvPr>
            <p:ph type="title"/>
          </p:nvPr>
        </p:nvSpPr>
        <p:spPr>
          <a:xfrm>
            <a:off x="838200" y="236585"/>
            <a:ext cx="10515600" cy="1325563"/>
          </a:xfrm>
        </p:spPr>
        <p:txBody>
          <a:bodyPr/>
          <a:lstStyle/>
          <a:p>
            <a:r>
              <a:rPr lang="en-GB" err="1"/>
              <a:t>Pobl</a:t>
            </a:r>
            <a:r>
              <a:rPr lang="en-GB"/>
              <a:t> </a:t>
            </a:r>
            <a:r>
              <a:rPr lang="en-GB" err="1"/>
              <a:t>hollbwysig</a:t>
            </a:r>
            <a:r>
              <a:rPr lang="en-GB"/>
              <a:t>   </a:t>
            </a:r>
            <a:r>
              <a:rPr lang="en-GB">
                <a:solidFill>
                  <a:schemeClr val="accent5"/>
                </a:solidFill>
              </a:rPr>
              <a:t>Key people</a:t>
            </a:r>
          </a:p>
        </p:txBody>
      </p:sp>
      <p:sp>
        <p:nvSpPr>
          <p:cNvPr id="3" name="Content Placeholder 2">
            <a:extLst>
              <a:ext uri="{FF2B5EF4-FFF2-40B4-BE49-F238E27FC236}">
                <a16:creationId xmlns:a16="http://schemas.microsoft.com/office/drawing/2014/main" id="{77D21396-8B5A-4B27-B565-07E637F46DBA}"/>
              </a:ext>
            </a:extLst>
          </p:cNvPr>
          <p:cNvSpPr>
            <a:spLocks noGrp="1"/>
          </p:cNvSpPr>
          <p:nvPr>
            <p:ph idx="1"/>
          </p:nvPr>
        </p:nvSpPr>
        <p:spPr>
          <a:xfrm>
            <a:off x="838200" y="1562147"/>
            <a:ext cx="10356542" cy="3622411"/>
          </a:xfrm>
        </p:spPr>
        <p:txBody>
          <a:bodyPr vert="horz" lIns="91440" tIns="45720" rIns="91440" bIns="45720" rtlCol="0" anchor="t">
            <a:normAutofit/>
          </a:bodyPr>
          <a:lstStyle/>
          <a:p>
            <a:pPr marL="285750" indent="-285750">
              <a:buFont typeface="Arial" panose="020B0604020202020204" pitchFamily="34" charset="0"/>
              <a:buChar char="•"/>
            </a:pPr>
            <a:r>
              <a:rPr lang="en-GB">
                <a:solidFill>
                  <a:schemeClr val="tx1"/>
                </a:solidFill>
                <a:latin typeface="Verdana"/>
                <a:ea typeface="Verdana"/>
                <a:cs typeface="Arial"/>
              </a:rPr>
              <a:t>UK Foundation Programme Office (UKFPO)</a:t>
            </a:r>
          </a:p>
          <a:p>
            <a:endParaRPr lang="en-GB">
              <a:solidFill>
                <a:schemeClr val="tx1"/>
              </a:solidFill>
              <a:latin typeface="Verdana" panose="020B0604030504040204" pitchFamily="34" charset="0"/>
            </a:endParaRPr>
          </a:p>
          <a:p>
            <a:pPr marL="285750" indent="-285750">
              <a:buFont typeface="Arial" panose="020B0604020202020204" pitchFamily="34" charset="0"/>
              <a:buChar char="•"/>
            </a:pPr>
            <a:r>
              <a:rPr lang="en-GB">
                <a:solidFill>
                  <a:schemeClr val="tx1"/>
                </a:solidFill>
                <a:latin typeface="Verdana"/>
                <a:ea typeface="Verdana"/>
                <a:cs typeface="Arial"/>
              </a:rPr>
              <a:t>Wales Foundation School – part of Health Education Improvement Wales (HEIW)</a:t>
            </a:r>
          </a:p>
          <a:p>
            <a:endParaRPr lang="en-GB">
              <a:solidFill>
                <a:schemeClr val="tx1"/>
              </a:solidFill>
              <a:latin typeface="Verdana" panose="020B0604030504040204" pitchFamily="34" charset="0"/>
            </a:endParaRPr>
          </a:p>
          <a:p>
            <a:pPr marL="285750" indent="-285750">
              <a:buFont typeface="Arial" panose="020B0604020202020204" pitchFamily="34" charset="0"/>
              <a:buChar char="•"/>
            </a:pPr>
            <a:r>
              <a:rPr lang="en-GB">
                <a:solidFill>
                  <a:schemeClr val="tx1"/>
                </a:solidFill>
                <a:latin typeface="Verdana"/>
                <a:ea typeface="Verdana"/>
                <a:cs typeface="Arial"/>
              </a:rPr>
              <a:t>NHS Wales Shared Services Partnership (NWSSP) – the Single Lead Employer</a:t>
            </a:r>
            <a:endParaRPr lang="en-GB">
              <a:solidFill>
                <a:schemeClr val="tx1"/>
              </a:solidFill>
              <a:latin typeface="Verdana" panose="020B0604030504040204" pitchFamily="34" charset="0"/>
              <a:ea typeface="Verdana"/>
            </a:endParaRPr>
          </a:p>
          <a:p>
            <a:pPr marL="285750" indent="-285750">
              <a:buFont typeface="Arial" panose="020B0604020202020204" pitchFamily="34" charset="0"/>
              <a:buChar char="•"/>
            </a:pPr>
            <a:endParaRPr lang="en-GB">
              <a:solidFill>
                <a:schemeClr val="tx1"/>
              </a:solidFill>
              <a:latin typeface="Verdana"/>
              <a:ea typeface="Verdana"/>
              <a:cs typeface="Arial"/>
            </a:endParaRPr>
          </a:p>
          <a:p>
            <a:pPr marL="285750" indent="-285750">
              <a:buFont typeface="Arial" panose="020B0604020202020204" pitchFamily="34" charset="0"/>
              <a:buChar char="•"/>
            </a:pPr>
            <a:r>
              <a:rPr lang="en-GB">
                <a:solidFill>
                  <a:schemeClr val="tx1"/>
                </a:solidFill>
                <a:latin typeface="Verdana"/>
                <a:ea typeface="Verdana"/>
                <a:cs typeface="Arial"/>
              </a:rPr>
              <a:t>Foundation Programme Directors and local Foundation Administrators – within your "host organisation"</a:t>
            </a:r>
            <a:endParaRPr lang="en-GB">
              <a:solidFill>
                <a:schemeClr val="tx1"/>
              </a:solidFill>
              <a:latin typeface="Verdana" panose="020B0604030504040204" pitchFamily="34" charset="0"/>
              <a:ea typeface="Verdana"/>
            </a:endParaRPr>
          </a:p>
          <a:p>
            <a:endParaRPr lang="en-GB">
              <a:solidFill>
                <a:schemeClr val="tx1"/>
              </a:solidFill>
              <a:latin typeface="Verdana" panose="020B0604030504040204" pitchFamily="34" charset="0"/>
            </a:endParaRPr>
          </a:p>
          <a:p>
            <a:pPr marL="285750" indent="-285750">
              <a:buFont typeface="Arial" panose="020B0604020202020204" pitchFamily="34" charset="0"/>
              <a:buChar char="•"/>
            </a:pPr>
            <a:r>
              <a:rPr lang="en-GB">
                <a:solidFill>
                  <a:schemeClr val="tx1"/>
                </a:solidFill>
                <a:latin typeface="Verdana"/>
                <a:ea typeface="Verdana"/>
                <a:cs typeface="Arial"/>
              </a:rPr>
              <a:t>Educational and Clinical Supervisors – linked to your allocated placements</a:t>
            </a:r>
          </a:p>
          <a:p>
            <a:pPr marL="285750" indent="-285750">
              <a:buFont typeface="Arial" panose="020B0604020202020204" pitchFamily="34" charset="0"/>
              <a:buChar char="•"/>
            </a:pPr>
            <a:endParaRPr lang="en-GB">
              <a:solidFill>
                <a:schemeClr val="tx1"/>
              </a:solidFill>
              <a:latin typeface="Verdana" panose="020B0604030504040204" pitchFamily="34" charset="0"/>
              <a:ea typeface="Verdana"/>
            </a:endParaRPr>
          </a:p>
          <a:p>
            <a:endParaRPr lang="en-GB">
              <a:solidFill>
                <a:schemeClr val="tx1"/>
              </a:solidFill>
              <a:latin typeface="Verdana" panose="020B0604030504040204" pitchFamily="34" charset="0"/>
              <a:ea typeface="Verdana" panose="020B0604030504040204" pitchFamily="34" charset="0"/>
            </a:endParaRPr>
          </a:p>
          <a:p>
            <a:endParaRPr lang="en-GB">
              <a:ea typeface="Verdana" panose="020B0604030504040204" pitchFamily="34" charset="0"/>
            </a:endParaRPr>
          </a:p>
        </p:txBody>
      </p:sp>
    </p:spTree>
    <p:extLst>
      <p:ext uri="{BB962C8B-B14F-4D97-AF65-F5344CB8AC3E}">
        <p14:creationId xmlns:p14="http://schemas.microsoft.com/office/powerpoint/2010/main" val="285928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B6279-967E-4FC9-8CAE-49B519C9B225}"/>
              </a:ext>
            </a:extLst>
          </p:cNvPr>
          <p:cNvSpPr>
            <a:spLocks noGrp="1"/>
          </p:cNvSpPr>
          <p:nvPr>
            <p:ph type="title"/>
          </p:nvPr>
        </p:nvSpPr>
        <p:spPr>
          <a:xfrm>
            <a:off x="838200" y="317270"/>
            <a:ext cx="10515600" cy="1325563"/>
          </a:xfrm>
        </p:spPr>
        <p:txBody>
          <a:bodyPr>
            <a:normAutofit/>
          </a:bodyPr>
          <a:lstStyle/>
          <a:p>
            <a:r>
              <a:rPr lang="en-US" sz="2800" b="1" dirty="0" err="1">
                <a:effectLst/>
                <a:latin typeface="Verdana"/>
                <a:ea typeface="Times New Roman" panose="02020603050405020304" pitchFamily="18" charset="0"/>
                <a:cs typeface="Times New Roman"/>
              </a:rPr>
              <a:t>Swyddfa</a:t>
            </a:r>
            <a:r>
              <a:rPr lang="en-US" sz="2800" b="1" dirty="0">
                <a:effectLst/>
                <a:latin typeface="Verdana"/>
                <a:ea typeface="Times New Roman" panose="02020603050405020304" pitchFamily="18" charset="0"/>
                <a:cs typeface="Times New Roman"/>
              </a:rPr>
              <a:t> </a:t>
            </a:r>
            <a:r>
              <a:rPr lang="en-US" sz="2800" b="1" dirty="0" err="1">
                <a:effectLst/>
                <a:latin typeface="Verdana"/>
                <a:ea typeface="Times New Roman" panose="02020603050405020304" pitchFamily="18" charset="0"/>
                <a:cs typeface="Times New Roman"/>
              </a:rPr>
              <a:t>Rhaglen</a:t>
            </a:r>
            <a:r>
              <a:rPr lang="en-US" sz="2800" b="1" dirty="0">
                <a:effectLst/>
                <a:latin typeface="Verdana"/>
                <a:ea typeface="Times New Roman" panose="02020603050405020304" pitchFamily="18" charset="0"/>
                <a:cs typeface="Times New Roman"/>
              </a:rPr>
              <a:t> Sylfaen y DU (UKFPO) </a:t>
            </a:r>
            <a:br>
              <a:rPr lang="en-US" sz="2800" dirty="0">
                <a:latin typeface="Verdana"/>
                <a:ea typeface="Times New Roman" panose="02020603050405020304" pitchFamily="18" charset="0"/>
                <a:cs typeface="Times New Roman"/>
              </a:rPr>
            </a:br>
            <a:r>
              <a:rPr lang="en-US" sz="2800" b="1" dirty="0">
                <a:solidFill>
                  <a:schemeClr val="accent5"/>
                </a:solidFill>
                <a:effectLst/>
                <a:latin typeface="Verdana"/>
                <a:ea typeface="Times New Roman" panose="02020603050405020304" pitchFamily="18" charset="0"/>
                <a:cs typeface="Times New Roman"/>
              </a:rPr>
              <a:t>Foundation </a:t>
            </a:r>
            <a:r>
              <a:rPr lang="en-US" sz="2800" b="1" dirty="0" err="1">
                <a:solidFill>
                  <a:schemeClr val="accent5"/>
                </a:solidFill>
                <a:effectLst/>
                <a:latin typeface="Verdana"/>
                <a:ea typeface="Times New Roman" panose="02020603050405020304" pitchFamily="18" charset="0"/>
                <a:cs typeface="Times New Roman"/>
              </a:rPr>
              <a:t>Programme</a:t>
            </a:r>
            <a:r>
              <a:rPr lang="en-US" sz="2800" b="1" dirty="0">
                <a:solidFill>
                  <a:schemeClr val="accent5"/>
                </a:solidFill>
                <a:effectLst/>
                <a:latin typeface="Verdana"/>
                <a:ea typeface="Times New Roman" panose="02020603050405020304" pitchFamily="18" charset="0"/>
                <a:cs typeface="Times New Roman"/>
              </a:rPr>
              <a:t> Office (UKFPO) </a:t>
            </a:r>
            <a:br>
              <a:rPr lang="en-GB" sz="2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sz="2800"/>
          </a:p>
        </p:txBody>
      </p:sp>
      <p:sp>
        <p:nvSpPr>
          <p:cNvPr id="3" name="Content Placeholder 2">
            <a:extLst>
              <a:ext uri="{FF2B5EF4-FFF2-40B4-BE49-F238E27FC236}">
                <a16:creationId xmlns:a16="http://schemas.microsoft.com/office/drawing/2014/main" id="{A74B500D-CC5E-435C-A001-65EDB2EFF185}"/>
              </a:ext>
            </a:extLst>
          </p:cNvPr>
          <p:cNvSpPr>
            <a:spLocks noGrp="1"/>
          </p:cNvSpPr>
          <p:nvPr>
            <p:ph idx="1"/>
          </p:nvPr>
        </p:nvSpPr>
        <p:spPr>
          <a:xfrm>
            <a:off x="838200" y="1739700"/>
            <a:ext cx="10515600" cy="2822775"/>
          </a:xfrm>
        </p:spPr>
        <p:txBody>
          <a:bodyPr vert="horz" lIns="91440" tIns="45720" rIns="91440" bIns="45720" rtlCol="0" anchor="t">
            <a:normAutofit/>
          </a:bodyPr>
          <a:lstStyle/>
          <a:p>
            <a:pPr>
              <a:lnSpc>
                <a:spcPct val="115000"/>
              </a:lnSpc>
              <a:spcAft>
                <a:spcPts val="1000"/>
              </a:spcAft>
            </a:pPr>
            <a:r>
              <a:rPr lang="en-US" sz="1800" dirty="0">
                <a:solidFill>
                  <a:schemeClr val="tx1"/>
                </a:solidFill>
                <a:effectLst/>
                <a:latin typeface="Verdana"/>
                <a:ea typeface="Times New Roman" panose="02020603050405020304" pitchFamily="18" charset="0"/>
                <a:cs typeface="Arial"/>
              </a:rPr>
              <a:t>The UKFPO facilitates the operation and continuing development of the Foundation </a:t>
            </a:r>
            <a:r>
              <a:rPr lang="en-US" sz="1800" dirty="0" err="1">
                <a:solidFill>
                  <a:schemeClr val="tx1"/>
                </a:solidFill>
                <a:effectLst/>
                <a:latin typeface="Verdana"/>
                <a:ea typeface="Times New Roman" panose="02020603050405020304" pitchFamily="18" charset="0"/>
                <a:cs typeface="Arial"/>
              </a:rPr>
              <a:t>Programme</a:t>
            </a:r>
            <a:r>
              <a:rPr lang="en-US" sz="1800" dirty="0">
                <a:solidFill>
                  <a:schemeClr val="tx1"/>
                </a:solidFill>
                <a:effectLst/>
                <a:latin typeface="Verdana"/>
                <a:ea typeface="Times New Roman" panose="02020603050405020304" pitchFamily="18" charset="0"/>
                <a:cs typeface="Arial"/>
              </a:rPr>
              <a:t>; </a:t>
            </a:r>
            <a:r>
              <a:rPr lang="en-US" dirty="0">
                <a:solidFill>
                  <a:schemeClr val="tx1"/>
                </a:solidFill>
                <a:latin typeface="Verdana"/>
                <a:ea typeface="Times New Roman" panose="02020603050405020304" pitchFamily="18" charset="0"/>
                <a:cs typeface="Arial"/>
              </a:rPr>
              <a:t>Issues </a:t>
            </a:r>
            <a:r>
              <a:rPr lang="en-US" sz="1800" dirty="0">
                <a:solidFill>
                  <a:schemeClr val="tx1"/>
                </a:solidFill>
                <a:effectLst/>
                <a:latin typeface="Verdana"/>
                <a:ea typeface="Times New Roman" panose="02020603050405020304" pitchFamily="18" charset="0"/>
                <a:cs typeface="Arial"/>
              </a:rPr>
              <a:t>guidance on Foundation training and promotes consistent delivery across the UK.</a:t>
            </a:r>
            <a:r>
              <a:rPr lang="en-US" dirty="0">
                <a:solidFill>
                  <a:schemeClr val="tx1"/>
                </a:solidFill>
                <a:latin typeface="Verdana"/>
                <a:ea typeface="Times New Roman" panose="02020603050405020304" pitchFamily="18" charset="0"/>
                <a:cs typeface="Arial"/>
              </a:rPr>
              <a:t> </a:t>
            </a:r>
            <a:r>
              <a:rPr lang="en-US" sz="1800" dirty="0">
                <a:solidFill>
                  <a:schemeClr val="tx1"/>
                </a:solidFill>
                <a:effectLst/>
                <a:latin typeface="Verdana"/>
                <a:ea typeface="Times New Roman" panose="02020603050405020304" pitchFamily="18" charset="0"/>
                <a:cs typeface="Arial"/>
              </a:rPr>
              <a:t> Along with managing the recruitment process to the Foundation </a:t>
            </a:r>
            <a:r>
              <a:rPr lang="en-US" sz="1800" dirty="0" err="1">
                <a:solidFill>
                  <a:schemeClr val="tx1"/>
                </a:solidFill>
                <a:effectLst/>
                <a:latin typeface="Verdana"/>
                <a:ea typeface="Times New Roman" panose="02020603050405020304" pitchFamily="18" charset="0"/>
                <a:cs typeface="Arial"/>
              </a:rPr>
              <a:t>Programme</a:t>
            </a:r>
            <a:r>
              <a:rPr lang="en-US" sz="1800" dirty="0">
                <a:solidFill>
                  <a:schemeClr val="tx1"/>
                </a:solidFill>
                <a:effectLst/>
                <a:latin typeface="Verdana"/>
                <a:ea typeface="Times New Roman" panose="02020603050405020304" pitchFamily="18" charset="0"/>
                <a:cs typeface="Arial"/>
              </a:rPr>
              <a:t> they are also responsible for the development and production of the UK Foundation </a:t>
            </a:r>
            <a:r>
              <a:rPr lang="en-US" sz="1800" dirty="0" err="1">
                <a:solidFill>
                  <a:schemeClr val="tx1"/>
                </a:solidFill>
                <a:effectLst/>
                <a:latin typeface="Verdana"/>
                <a:ea typeface="Times New Roman" panose="02020603050405020304" pitchFamily="18" charset="0"/>
                <a:cs typeface="Arial"/>
              </a:rPr>
              <a:t>Programme</a:t>
            </a:r>
            <a:r>
              <a:rPr lang="en-US" sz="1800" dirty="0">
                <a:solidFill>
                  <a:schemeClr val="tx1"/>
                </a:solidFill>
                <a:effectLst/>
                <a:latin typeface="Verdana"/>
                <a:ea typeface="Times New Roman" panose="02020603050405020304" pitchFamily="18" charset="0"/>
                <a:cs typeface="Arial"/>
              </a:rPr>
              <a:t> Curriculum.</a:t>
            </a:r>
          </a:p>
          <a:p>
            <a:pPr>
              <a:lnSpc>
                <a:spcPct val="115000"/>
              </a:lnSpc>
              <a:spcAft>
                <a:spcPts val="1000"/>
              </a:spcAft>
            </a:pPr>
            <a:r>
              <a:rPr lang="en-US" sz="1800" dirty="0">
                <a:solidFill>
                  <a:schemeClr val="tx1"/>
                </a:solidFill>
                <a:effectLst/>
                <a:latin typeface="Verdana"/>
                <a:ea typeface="Times New Roman" panose="02020603050405020304" pitchFamily="18" charset="0"/>
                <a:cs typeface="Arial"/>
              </a:rPr>
              <a:t>For further information on the UK Foundation </a:t>
            </a:r>
            <a:r>
              <a:rPr lang="en-US" sz="1800" dirty="0" err="1">
                <a:solidFill>
                  <a:schemeClr val="tx1"/>
                </a:solidFill>
                <a:effectLst/>
                <a:latin typeface="Verdana"/>
                <a:ea typeface="Times New Roman" panose="02020603050405020304" pitchFamily="18" charset="0"/>
                <a:cs typeface="Arial"/>
              </a:rPr>
              <a:t>Programme</a:t>
            </a:r>
            <a:r>
              <a:rPr lang="en-US" sz="1800" dirty="0">
                <a:solidFill>
                  <a:schemeClr val="tx1"/>
                </a:solidFill>
                <a:effectLst/>
                <a:latin typeface="Verdana"/>
                <a:ea typeface="Times New Roman" panose="02020603050405020304" pitchFamily="18" charset="0"/>
                <a:cs typeface="Arial"/>
              </a:rPr>
              <a:t> office, please visit: </a:t>
            </a:r>
            <a:r>
              <a:rPr lang="en-US" sz="1800" u="sng" dirty="0">
                <a:solidFill>
                  <a:srgbClr val="0000FF"/>
                </a:solidFill>
                <a:effectLst/>
                <a:latin typeface="Verdana"/>
                <a:ea typeface="Times New Roman" panose="02020603050405020304" pitchFamily="18" charset="0"/>
                <a:cs typeface="Arial"/>
                <a:hlinkClick r:id="rId2"/>
              </a:rPr>
              <a:t>https://foundationprogramme.nhs.uk</a:t>
            </a:r>
            <a:r>
              <a:rPr lang="en-US" dirty="0">
                <a:latin typeface="Verdana"/>
                <a:ea typeface="Times New Roman" panose="02020603050405020304" pitchFamily="18" charset="0"/>
                <a:cs typeface="Arial"/>
              </a:rPr>
              <a:t>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a:p>
        </p:txBody>
      </p:sp>
    </p:spTree>
    <p:extLst>
      <p:ext uri="{BB962C8B-B14F-4D97-AF65-F5344CB8AC3E}">
        <p14:creationId xmlns:p14="http://schemas.microsoft.com/office/powerpoint/2010/main" val="1475662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096AE-68DB-9C50-16BF-3A2745B03B1D}"/>
              </a:ext>
            </a:extLst>
          </p:cNvPr>
          <p:cNvSpPr>
            <a:spLocks noGrp="1"/>
          </p:cNvSpPr>
          <p:nvPr>
            <p:ph type="title"/>
          </p:nvPr>
        </p:nvSpPr>
        <p:spPr/>
        <p:txBody>
          <a:bodyPr/>
          <a:lstStyle/>
          <a:p>
            <a:pPr algn="ctr"/>
            <a:r>
              <a:rPr lang="en-GB" sz="3600" err="1">
                <a:latin typeface="Arial"/>
                <a:cs typeface="Arial"/>
              </a:rPr>
              <a:t>Tîm</a:t>
            </a:r>
            <a:r>
              <a:rPr lang="en-GB" sz="3600" dirty="0">
                <a:latin typeface="Arial"/>
                <a:cs typeface="Arial"/>
              </a:rPr>
              <a:t> Ysgol Sylfaen Cymru</a:t>
            </a:r>
            <a:br>
              <a:rPr lang="en-GB" sz="3600" dirty="0"/>
            </a:br>
            <a:r>
              <a:rPr lang="en-GB" sz="3600" dirty="0">
                <a:solidFill>
                  <a:srgbClr val="489CC9"/>
                </a:solidFill>
                <a:latin typeface="Arial"/>
                <a:cs typeface="Arial"/>
              </a:rPr>
              <a:t>Wales Foundation School Team</a:t>
            </a:r>
            <a:endParaRPr lang="en-US" dirty="0">
              <a:solidFill>
                <a:srgbClr val="489CC9"/>
              </a:solidFill>
              <a:latin typeface="Arial"/>
              <a:cs typeface="Arial"/>
            </a:endParaRPr>
          </a:p>
        </p:txBody>
      </p:sp>
      <p:graphicFrame>
        <p:nvGraphicFramePr>
          <p:cNvPr id="17" name="Content Placeholder 16">
            <a:extLst>
              <a:ext uri="{FF2B5EF4-FFF2-40B4-BE49-F238E27FC236}">
                <a16:creationId xmlns:a16="http://schemas.microsoft.com/office/drawing/2014/main" id="{C0B0CE6B-56F8-8FDE-E81C-BC74B9D5FAD5}"/>
              </a:ext>
            </a:extLst>
          </p:cNvPr>
          <p:cNvGraphicFramePr>
            <a:graphicFrameLocks noGrp="1"/>
          </p:cNvGraphicFramePr>
          <p:nvPr>
            <p:ph idx="1"/>
            <p:extLst>
              <p:ext uri="{D42A27DB-BD31-4B8C-83A1-F6EECF244321}">
                <p14:modId xmlns:p14="http://schemas.microsoft.com/office/powerpoint/2010/main" val="4122334914"/>
              </p:ext>
            </p:extLst>
          </p:nvPr>
        </p:nvGraphicFramePr>
        <p:xfrm>
          <a:off x="2579783" y="4140506"/>
          <a:ext cx="6500855" cy="1740746"/>
        </p:xfrm>
        <a:graphic>
          <a:graphicData uri="http://schemas.openxmlformats.org/drawingml/2006/table">
            <a:tbl>
              <a:tblPr firstRow="1" bandRow="1">
                <a:tableStyleId>{5C22544A-7EE6-4342-B048-85BDC9FD1C3A}</a:tableStyleId>
              </a:tblPr>
              <a:tblGrid>
                <a:gridCol w="3213564">
                  <a:extLst>
                    <a:ext uri="{9D8B030D-6E8A-4147-A177-3AD203B41FA5}">
                      <a16:colId xmlns:a16="http://schemas.microsoft.com/office/drawing/2014/main" val="923649699"/>
                    </a:ext>
                  </a:extLst>
                </a:gridCol>
                <a:gridCol w="3287291">
                  <a:extLst>
                    <a:ext uri="{9D8B030D-6E8A-4147-A177-3AD203B41FA5}">
                      <a16:colId xmlns:a16="http://schemas.microsoft.com/office/drawing/2014/main" val="1398711218"/>
                    </a:ext>
                  </a:extLst>
                </a:gridCol>
              </a:tblGrid>
              <a:tr h="338666">
                <a:tc>
                  <a:txBody>
                    <a:bodyPr/>
                    <a:lstStyle/>
                    <a:p>
                      <a:pPr algn="ctr"/>
                      <a:r>
                        <a:rPr lang="en-US" sz="1600" u="none" dirty="0">
                          <a:latin typeface="Verdana"/>
                        </a:rPr>
                        <a:t>Prof Tom Yapp</a:t>
                      </a:r>
                    </a:p>
                  </a:txBody>
                  <a:tcPr>
                    <a:solidFill>
                      <a:schemeClr val="accent2"/>
                    </a:solidFill>
                  </a:tcPr>
                </a:tc>
                <a:tc>
                  <a:txBody>
                    <a:bodyPr/>
                    <a:lstStyle/>
                    <a:p>
                      <a:pPr lvl="0" algn="ctr">
                        <a:buNone/>
                      </a:pPr>
                      <a:r>
                        <a:rPr lang="en-GB" sz="1600" b="1" i="0" u="none" strike="noStrike" noProof="0" dirty="0">
                          <a:solidFill>
                            <a:srgbClr val="FFFFFF"/>
                          </a:solidFill>
                          <a:latin typeface="Verdana"/>
                        </a:rPr>
                        <a:t>Dr Alison Ingham</a:t>
                      </a:r>
                      <a:endParaRPr lang="en-US" sz="1600" dirty="0">
                        <a:latin typeface="Verdana"/>
                      </a:endParaRPr>
                    </a:p>
                  </a:txBody>
                  <a:tcPr>
                    <a:solidFill>
                      <a:schemeClr val="accent2"/>
                    </a:solidFill>
                  </a:tcPr>
                </a:tc>
                <a:extLst>
                  <a:ext uri="{0D108BD9-81ED-4DB2-BD59-A6C34878D82A}">
                    <a16:rowId xmlns:a16="http://schemas.microsoft.com/office/drawing/2014/main" val="4030658568"/>
                  </a:ext>
                </a:extLst>
              </a:tr>
              <a:tr h="355928">
                <a:tc>
                  <a:txBody>
                    <a:bodyPr/>
                    <a:lstStyle/>
                    <a:p>
                      <a:pPr lvl="0" algn="ctr">
                        <a:buNone/>
                      </a:pPr>
                      <a:r>
                        <a:rPr lang="en-GB" sz="1600" b="0" i="0" u="none" strike="noStrike" noProof="0" dirty="0">
                          <a:solidFill>
                            <a:srgbClr val="000000"/>
                          </a:solidFill>
                          <a:latin typeface="Verdana"/>
                        </a:rPr>
                        <a:t>Foundation School Director</a:t>
                      </a:r>
                      <a:endParaRPr lang="en-US" dirty="0"/>
                    </a:p>
                  </a:txBody>
                  <a:tcPr>
                    <a:solidFill>
                      <a:schemeClr val="accent2">
                        <a:lumMod val="60000"/>
                        <a:lumOff val="40000"/>
                      </a:schemeClr>
                    </a:solidFill>
                  </a:tcPr>
                </a:tc>
                <a:tc>
                  <a:txBody>
                    <a:bodyPr/>
                    <a:lstStyle/>
                    <a:p>
                      <a:pPr lvl="0" algn="ctr">
                        <a:buNone/>
                      </a:pPr>
                      <a:r>
                        <a:rPr lang="en-US" sz="1600" b="0" i="0" u="none" strike="noStrike" noProof="0" dirty="0">
                          <a:solidFill>
                            <a:srgbClr val="000000"/>
                          </a:solidFill>
                          <a:latin typeface="Verdana"/>
                        </a:rPr>
                        <a:t>Deputy Foundation School Director</a:t>
                      </a:r>
                    </a:p>
                  </a:txBody>
                  <a:tcPr>
                    <a:solidFill>
                      <a:schemeClr val="accent2">
                        <a:lumMod val="60000"/>
                        <a:lumOff val="40000"/>
                      </a:schemeClr>
                    </a:solidFill>
                  </a:tcPr>
                </a:tc>
                <a:extLst>
                  <a:ext uri="{0D108BD9-81ED-4DB2-BD59-A6C34878D82A}">
                    <a16:rowId xmlns:a16="http://schemas.microsoft.com/office/drawing/2014/main" val="3217119210"/>
                  </a:ext>
                </a:extLst>
              </a:tr>
              <a:tr h="355927">
                <a:tc>
                  <a:txBody>
                    <a:bodyPr/>
                    <a:lstStyle/>
                    <a:p>
                      <a:pPr lvl="0" algn="ctr">
                        <a:buNone/>
                      </a:pPr>
                      <a:r>
                        <a:rPr lang="en-GB" sz="1600" b="0" i="0" u="none" strike="noStrike" noProof="0" dirty="0">
                          <a:solidFill>
                            <a:srgbClr val="000000"/>
                          </a:solidFill>
                          <a:latin typeface="Verdana"/>
                        </a:rPr>
                        <a:t>Consultant</a:t>
                      </a:r>
                      <a:endParaRPr lang="en-US"/>
                    </a:p>
                    <a:p>
                      <a:pPr lvl="0" algn="ctr">
                        <a:buNone/>
                      </a:pPr>
                      <a:r>
                        <a:rPr lang="en-GB" sz="1600" b="0" i="0" u="none" strike="noStrike" noProof="0" dirty="0">
                          <a:solidFill>
                            <a:srgbClr val="000000"/>
                          </a:solidFill>
                          <a:latin typeface="Verdana"/>
                        </a:rPr>
                        <a:t>Gastroenterologist, </a:t>
                      </a:r>
                    </a:p>
                    <a:p>
                      <a:pPr lvl="0" algn="ctr">
                        <a:buNone/>
                      </a:pPr>
                      <a:r>
                        <a:rPr lang="en-GB" sz="1600" b="0" i="0" u="none" strike="noStrike" noProof="0" dirty="0">
                          <a:solidFill>
                            <a:srgbClr val="000000"/>
                          </a:solidFill>
                          <a:latin typeface="Verdana"/>
                        </a:rPr>
                        <a:t>Princess of Wales Hospital</a:t>
                      </a:r>
                    </a:p>
                  </a:txBody>
                  <a:tcPr>
                    <a:solidFill>
                      <a:schemeClr val="accent2">
                        <a:lumMod val="60000"/>
                        <a:lumOff val="40000"/>
                      </a:schemeClr>
                    </a:solidFill>
                  </a:tcPr>
                </a:tc>
                <a:tc>
                  <a:txBody>
                    <a:bodyPr/>
                    <a:lstStyle/>
                    <a:p>
                      <a:pPr lvl="0" algn="ctr">
                        <a:buNone/>
                      </a:pPr>
                      <a:r>
                        <a:rPr lang="en-US" sz="1600" b="0" i="0" u="none" strike="noStrike" noProof="0" dirty="0">
                          <a:solidFill>
                            <a:srgbClr val="000000"/>
                          </a:solidFill>
                          <a:latin typeface="Verdana"/>
                        </a:rPr>
                        <a:t>Consultant Anesthetist, </a:t>
                      </a:r>
                    </a:p>
                    <a:p>
                      <a:pPr lvl="0" algn="ctr">
                        <a:buNone/>
                      </a:pPr>
                      <a:r>
                        <a:rPr lang="en-US" sz="1600" b="0" i="0" u="none" strike="noStrike" noProof="0" dirty="0">
                          <a:solidFill>
                            <a:srgbClr val="000000"/>
                          </a:solidFill>
                          <a:latin typeface="Verdana"/>
                        </a:rPr>
                        <a:t>Ysbyty Gwynedd</a:t>
                      </a:r>
                    </a:p>
                  </a:txBody>
                  <a:tcPr>
                    <a:solidFill>
                      <a:schemeClr val="accent2">
                        <a:lumMod val="60000"/>
                        <a:lumOff val="40000"/>
                      </a:schemeClr>
                    </a:solidFill>
                  </a:tcPr>
                </a:tc>
                <a:extLst>
                  <a:ext uri="{0D108BD9-81ED-4DB2-BD59-A6C34878D82A}">
                    <a16:rowId xmlns:a16="http://schemas.microsoft.com/office/drawing/2014/main" val="1551638107"/>
                  </a:ext>
                </a:extLst>
              </a:tr>
            </a:tbl>
          </a:graphicData>
        </a:graphic>
      </p:graphicFrame>
      <p:pic>
        <p:nvPicPr>
          <p:cNvPr id="4" name="Picture 3" descr="A person smiling for the camera&#10;&#10;Description automatically generated with low confidence">
            <a:extLst>
              <a:ext uri="{FF2B5EF4-FFF2-40B4-BE49-F238E27FC236}">
                <a16:creationId xmlns:a16="http://schemas.microsoft.com/office/drawing/2014/main" id="{9C0B5760-CC86-1314-E628-6A7562C7B64B}"/>
              </a:ext>
            </a:extLst>
          </p:cNvPr>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rot="5400000">
            <a:off x="3085791" y="1827440"/>
            <a:ext cx="2379075" cy="2049596"/>
          </a:xfrm>
          <a:prstGeom prst="rect">
            <a:avLst/>
          </a:prstGeom>
        </p:spPr>
      </p:pic>
      <p:pic>
        <p:nvPicPr>
          <p:cNvPr id="6" name="Picture 5" descr="A person smiling for the camera&#10;&#10;Description automatically generated with low confidence">
            <a:extLst>
              <a:ext uri="{FF2B5EF4-FFF2-40B4-BE49-F238E27FC236}">
                <a16:creationId xmlns:a16="http://schemas.microsoft.com/office/drawing/2014/main" id="{CD9E73BE-9898-B5E7-2A55-1B50647F42EB}"/>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6188041" y="1702861"/>
            <a:ext cx="1969251" cy="2340975"/>
          </a:xfrm>
          <a:prstGeom prst="rect">
            <a:avLst/>
          </a:prstGeom>
        </p:spPr>
      </p:pic>
    </p:spTree>
    <p:extLst>
      <p:ext uri="{BB962C8B-B14F-4D97-AF65-F5344CB8AC3E}">
        <p14:creationId xmlns:p14="http://schemas.microsoft.com/office/powerpoint/2010/main" val="3346538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F556C-6D06-465C-9CC0-3A8AA3993D4E}"/>
              </a:ext>
            </a:extLst>
          </p:cNvPr>
          <p:cNvSpPr>
            <a:spLocks noGrp="1"/>
          </p:cNvSpPr>
          <p:nvPr>
            <p:ph type="title"/>
          </p:nvPr>
        </p:nvSpPr>
        <p:spPr>
          <a:xfrm>
            <a:off x="627127" y="368664"/>
            <a:ext cx="10515595" cy="956374"/>
          </a:xfrm>
        </p:spPr>
        <p:txBody>
          <a:bodyPr anchor="b">
            <a:normAutofit fontScale="90000"/>
          </a:bodyPr>
          <a:lstStyle/>
          <a:p>
            <a:pPr algn="ctr"/>
            <a:r>
              <a:rPr lang="en-GB" sz="4000" err="1"/>
              <a:t>Tîm</a:t>
            </a:r>
            <a:r>
              <a:rPr lang="en-GB" sz="4000"/>
              <a:t> Ysgol Sylfaen Cymru</a:t>
            </a:r>
            <a:br>
              <a:rPr lang="en-GB" sz="4000"/>
            </a:br>
            <a:r>
              <a:rPr lang="en-GB" sz="4000">
                <a:solidFill>
                  <a:schemeClr val="accent5"/>
                </a:solidFill>
              </a:rPr>
              <a:t>Wales Foundation School Team</a:t>
            </a:r>
          </a:p>
        </p:txBody>
      </p:sp>
      <p:graphicFrame>
        <p:nvGraphicFramePr>
          <p:cNvPr id="22" name="Table 22">
            <a:extLst>
              <a:ext uri="{FF2B5EF4-FFF2-40B4-BE49-F238E27FC236}">
                <a16:creationId xmlns:a16="http://schemas.microsoft.com/office/drawing/2014/main" id="{FEB80016-DF33-4698-8D93-41645840B1B4}"/>
              </a:ext>
            </a:extLst>
          </p:cNvPr>
          <p:cNvGraphicFramePr>
            <a:graphicFrameLocks noGrp="1"/>
          </p:cNvGraphicFramePr>
          <p:nvPr>
            <p:ph idx="1"/>
            <p:extLst>
              <p:ext uri="{D42A27DB-BD31-4B8C-83A1-F6EECF244321}">
                <p14:modId xmlns:p14="http://schemas.microsoft.com/office/powerpoint/2010/main" val="1764250798"/>
              </p:ext>
            </p:extLst>
          </p:nvPr>
        </p:nvGraphicFramePr>
        <p:xfrm>
          <a:off x="376007" y="3555200"/>
          <a:ext cx="10808317" cy="1646223"/>
        </p:xfrm>
        <a:graphic>
          <a:graphicData uri="http://schemas.openxmlformats.org/drawingml/2006/table">
            <a:tbl>
              <a:tblPr firstRow="1" bandRow="1">
                <a:tableStyleId>{284E427A-3D55-4303-BF80-6455036E1DE7}</a:tableStyleId>
              </a:tblPr>
              <a:tblGrid>
                <a:gridCol w="2200888">
                  <a:extLst>
                    <a:ext uri="{9D8B030D-6E8A-4147-A177-3AD203B41FA5}">
                      <a16:colId xmlns:a16="http://schemas.microsoft.com/office/drawing/2014/main" val="3003771824"/>
                    </a:ext>
                  </a:extLst>
                </a:gridCol>
                <a:gridCol w="2381250">
                  <a:extLst>
                    <a:ext uri="{9D8B030D-6E8A-4147-A177-3AD203B41FA5}">
                      <a16:colId xmlns:a16="http://schemas.microsoft.com/office/drawing/2014/main" val="2794636037"/>
                    </a:ext>
                  </a:extLst>
                </a:gridCol>
                <a:gridCol w="2020527">
                  <a:extLst>
                    <a:ext uri="{9D8B030D-6E8A-4147-A177-3AD203B41FA5}">
                      <a16:colId xmlns:a16="http://schemas.microsoft.com/office/drawing/2014/main" val="2032309323"/>
                    </a:ext>
                  </a:extLst>
                </a:gridCol>
                <a:gridCol w="2139461">
                  <a:extLst>
                    <a:ext uri="{9D8B030D-6E8A-4147-A177-3AD203B41FA5}">
                      <a16:colId xmlns:a16="http://schemas.microsoft.com/office/drawing/2014/main" val="3877154146"/>
                    </a:ext>
                  </a:extLst>
                </a:gridCol>
                <a:gridCol w="2066191">
                  <a:extLst>
                    <a:ext uri="{9D8B030D-6E8A-4147-A177-3AD203B41FA5}">
                      <a16:colId xmlns:a16="http://schemas.microsoft.com/office/drawing/2014/main" val="1693764818"/>
                    </a:ext>
                  </a:extLst>
                </a:gridCol>
              </a:tblGrid>
              <a:tr h="335583">
                <a:tc>
                  <a:txBody>
                    <a:bodyPr/>
                    <a:lstStyle/>
                    <a:p>
                      <a:pPr algn="ctr"/>
                      <a:r>
                        <a:rPr lang="en-GB" sz="1600" dirty="0">
                          <a:latin typeface="Verdana"/>
                          <a:ea typeface="Verdana"/>
                        </a:rPr>
                        <a:t>Joanne Huish</a:t>
                      </a:r>
                    </a:p>
                  </a:txBody>
                  <a:tcPr/>
                </a:tc>
                <a:tc>
                  <a:txBody>
                    <a:bodyPr/>
                    <a:lstStyle/>
                    <a:p>
                      <a:pPr lvl="0" algn="ctr">
                        <a:buNone/>
                      </a:pPr>
                      <a:r>
                        <a:rPr lang="en-GB" sz="1600" b="1" i="0" u="none" strike="noStrike" noProof="0" dirty="0">
                          <a:solidFill>
                            <a:srgbClr val="FFFFFF"/>
                          </a:solidFill>
                          <a:latin typeface="Verdana"/>
                        </a:rPr>
                        <a:t>Sioned Edwards</a:t>
                      </a:r>
                      <a:endParaRPr lang="en-GB" sz="1600" dirty="0">
                        <a:latin typeface="Verdana"/>
                        <a:ea typeface="Verdana"/>
                      </a:endParaRPr>
                    </a:p>
                  </a:txBody>
                  <a:tcPr/>
                </a:tc>
                <a:tc>
                  <a:txBody>
                    <a:bodyPr/>
                    <a:lstStyle/>
                    <a:p>
                      <a:pPr lvl="0" algn="ctr">
                        <a:buNone/>
                      </a:pPr>
                      <a:r>
                        <a:rPr lang="en-GB" sz="1600" b="1" i="0" u="none" strike="noStrike" noProof="0" dirty="0">
                          <a:solidFill>
                            <a:srgbClr val="FFFFFF"/>
                          </a:solidFill>
                          <a:latin typeface="Verdana"/>
                        </a:rPr>
                        <a:t>Sarah Edwards</a:t>
                      </a:r>
                      <a:endParaRPr lang="en-US" dirty="0"/>
                    </a:p>
                  </a:txBody>
                  <a:tcPr/>
                </a:tc>
                <a:tc>
                  <a:txBody>
                    <a:bodyPr/>
                    <a:lstStyle/>
                    <a:p>
                      <a:pPr algn="ctr"/>
                      <a:r>
                        <a:rPr lang="en-GB" sz="1600" dirty="0">
                          <a:latin typeface="Verdana"/>
                          <a:ea typeface="Verdana"/>
                        </a:rPr>
                        <a:t>Thomas Hunt</a:t>
                      </a:r>
                    </a:p>
                  </a:txBody>
                  <a:tcPr/>
                </a:tc>
                <a:tc>
                  <a:txBody>
                    <a:bodyPr/>
                    <a:lstStyle/>
                    <a:p>
                      <a:pPr algn="ctr"/>
                      <a:r>
                        <a:rPr lang="en-GB" sz="1600" dirty="0">
                          <a:latin typeface="Verdana"/>
                          <a:ea typeface="Verdana"/>
                        </a:rPr>
                        <a:t>Joanne Mason </a:t>
                      </a:r>
                      <a:endParaRPr lang="en-GB" sz="16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755164035"/>
                  </a:ext>
                </a:extLst>
              </a:tr>
              <a:tr h="1155901">
                <a:tc>
                  <a:txBody>
                    <a:bodyPr/>
                    <a:lstStyle/>
                    <a:p>
                      <a:pPr lvl="0" algn="ctr">
                        <a:buNone/>
                      </a:pPr>
                      <a:r>
                        <a:rPr lang="en-GB" sz="1600" b="0" i="0" u="none" strike="noStrike" noProof="0" dirty="0">
                          <a:solidFill>
                            <a:srgbClr val="000000"/>
                          </a:solidFill>
                          <a:latin typeface="Verdana"/>
                        </a:rPr>
                        <a:t>Foundation School Manager </a:t>
                      </a:r>
                      <a:endParaRPr lang="en-US" b="0" i="0" u="none" strike="noStrike" noProof="0" dirty="0">
                        <a:solidFill>
                          <a:srgbClr val="000000"/>
                        </a:solidFill>
                      </a:endParaRPr>
                    </a:p>
                  </a:txBody>
                  <a:tcPr/>
                </a:tc>
                <a:tc>
                  <a:txBody>
                    <a:bodyPr/>
                    <a:lstStyle/>
                    <a:p>
                      <a:pPr marL="0" marR="0" lvl="0" indent="0" algn="ctr">
                        <a:lnSpc>
                          <a:spcPct val="100000"/>
                        </a:lnSpc>
                        <a:spcBef>
                          <a:spcPts val="0"/>
                        </a:spcBef>
                        <a:spcAft>
                          <a:spcPts val="0"/>
                        </a:spcAft>
                        <a:buNone/>
                      </a:pPr>
                      <a:r>
                        <a:rPr lang="en-GB" sz="1600" b="0" i="0" u="none" strike="noStrike" noProof="0" dirty="0">
                          <a:solidFill>
                            <a:srgbClr val="000000"/>
                          </a:solidFill>
                          <a:latin typeface="Verdana"/>
                        </a:rPr>
                        <a:t>Foundation Manager</a:t>
                      </a:r>
                    </a:p>
                    <a:p>
                      <a:pPr marL="0" marR="0" lvl="0" indent="0" algn="ctr">
                        <a:lnSpc>
                          <a:spcPct val="100000"/>
                        </a:lnSpc>
                        <a:spcBef>
                          <a:spcPts val="0"/>
                        </a:spcBef>
                        <a:spcAft>
                          <a:spcPts val="0"/>
                        </a:spcAft>
                        <a:buNone/>
                      </a:pPr>
                      <a:r>
                        <a:rPr lang="en-GB" sz="1600" b="0" i="0" u="none" strike="noStrike" noProof="0" dirty="0">
                          <a:solidFill>
                            <a:srgbClr val="000000"/>
                          </a:solidFill>
                          <a:latin typeface="Verdana"/>
                        </a:rPr>
                        <a:t>(Trainee </a:t>
                      </a:r>
                      <a:endParaRPr lang="en-GB" dirty="0"/>
                    </a:p>
                    <a:p>
                      <a:pPr marL="0" marR="0" lvl="0" indent="0" algn="ctr">
                        <a:lnSpc>
                          <a:spcPct val="100000"/>
                        </a:lnSpc>
                        <a:spcBef>
                          <a:spcPts val="0"/>
                        </a:spcBef>
                        <a:spcAft>
                          <a:spcPts val="0"/>
                        </a:spcAft>
                        <a:buNone/>
                      </a:pPr>
                      <a:r>
                        <a:rPr lang="en-GB" sz="1600" b="0" i="0" u="none" strike="noStrike" noProof="0" dirty="0">
                          <a:solidFill>
                            <a:srgbClr val="000000"/>
                          </a:solidFill>
                          <a:latin typeface="Verdana"/>
                        </a:rPr>
                        <a:t>Progression)</a:t>
                      </a:r>
                      <a:endParaRPr lang="en-GB" dirty="0"/>
                    </a:p>
                  </a:txBody>
                  <a:tcPr/>
                </a:tc>
                <a:tc>
                  <a:txBody>
                    <a:bodyPr/>
                    <a:lstStyle/>
                    <a:p>
                      <a:pPr lvl="0" algn="ctr">
                        <a:buNone/>
                      </a:pPr>
                      <a:r>
                        <a:rPr lang="en-GB" sz="1600" b="0" i="0" u="none" strike="noStrike" noProof="0" dirty="0">
                          <a:solidFill>
                            <a:srgbClr val="000000"/>
                          </a:solidFill>
                          <a:latin typeface="Verdana"/>
                        </a:rPr>
                        <a:t>Foundation Manager</a:t>
                      </a:r>
                      <a:endParaRPr lang="en-US" sz="1600" b="0" i="0" u="none" strike="noStrike" noProof="0" dirty="0">
                        <a:solidFill>
                          <a:srgbClr val="000000"/>
                        </a:solidFill>
                        <a:latin typeface="Verdana"/>
                      </a:endParaRPr>
                    </a:p>
                    <a:p>
                      <a:pPr lvl="0" algn="ctr">
                        <a:buNone/>
                      </a:pPr>
                      <a:r>
                        <a:rPr lang="en-GB" sz="1600" b="0" i="0" u="none" strike="noStrike" noProof="0" dirty="0">
                          <a:solidFill>
                            <a:srgbClr val="000000"/>
                          </a:solidFill>
                          <a:latin typeface="Verdana"/>
                        </a:rPr>
                        <a:t>(Programme Management)</a:t>
                      </a:r>
                      <a:endParaRPr lang="en-GB" dirty="0"/>
                    </a:p>
                    <a:p>
                      <a:pPr algn="ctr"/>
                      <a:endParaRPr lang="en-GB" sz="1600">
                        <a:latin typeface="Verdana" panose="020B0604030504040204" pitchFamily="34" charset="0"/>
                        <a:ea typeface="Verdana" panose="020B0604030504040204" pitchFamily="34" charset="0"/>
                      </a:endParaRPr>
                    </a:p>
                  </a:txBody>
                  <a:tcPr/>
                </a:tc>
                <a:tc>
                  <a:txBody>
                    <a:bodyPr/>
                    <a:lstStyle/>
                    <a:p>
                      <a:pPr marL="0" marR="0" lvl="0" indent="0" algn="ctr" rtl="0" eaLnBrk="1" fontAlgn="auto" latinLnBrk="0" hangingPunct="1">
                        <a:lnSpc>
                          <a:spcPct val="100000"/>
                        </a:lnSpc>
                        <a:spcBef>
                          <a:spcPts val="0"/>
                        </a:spcBef>
                        <a:spcAft>
                          <a:spcPts val="0"/>
                        </a:spcAft>
                        <a:buClrTx/>
                        <a:buSzTx/>
                        <a:buFontTx/>
                        <a:buNone/>
                      </a:pPr>
                      <a:r>
                        <a:rPr lang="en-GB" sz="1600" dirty="0">
                          <a:latin typeface="Verdana"/>
                          <a:ea typeface="Verdana"/>
                        </a:rPr>
                        <a:t>Administrative </a:t>
                      </a:r>
                      <a:endParaRPr lang="en-GB" sz="1600" dirty="0">
                        <a:latin typeface="Verdana" panose="020B0604030504040204" pitchFamily="34" charset="0"/>
                        <a:ea typeface="Verdana" panose="020B0604030504040204" pitchFamily="34" charset="0"/>
                      </a:endParaRPr>
                    </a:p>
                    <a:p>
                      <a:pPr marL="0" marR="0" lvl="0" indent="0" algn="ctr">
                        <a:lnSpc>
                          <a:spcPct val="100000"/>
                        </a:lnSpc>
                        <a:spcBef>
                          <a:spcPts val="0"/>
                        </a:spcBef>
                        <a:spcAft>
                          <a:spcPts val="0"/>
                        </a:spcAft>
                        <a:buClrTx/>
                        <a:buSzTx/>
                        <a:buFontTx/>
                        <a:buNone/>
                      </a:pPr>
                      <a:r>
                        <a:rPr lang="en-GB" sz="1600" dirty="0">
                          <a:latin typeface="Verdana"/>
                          <a:ea typeface="Verdana"/>
                        </a:rPr>
                        <a:t>Officer</a:t>
                      </a:r>
                    </a:p>
                    <a:p>
                      <a:pPr marL="0" marR="0" lvl="0" indent="0" algn="ctr">
                        <a:lnSpc>
                          <a:spcPct val="100000"/>
                        </a:lnSpc>
                        <a:spcBef>
                          <a:spcPts val="0"/>
                        </a:spcBef>
                        <a:spcAft>
                          <a:spcPts val="0"/>
                        </a:spcAft>
                        <a:buClrTx/>
                        <a:buSzTx/>
                        <a:buFontTx/>
                        <a:buNone/>
                      </a:pPr>
                      <a:r>
                        <a:rPr lang="en-GB" sz="1600" dirty="0">
                          <a:latin typeface="Verdana"/>
                          <a:ea typeface="Verdana"/>
                        </a:rPr>
                        <a:t>(Trainee </a:t>
                      </a:r>
                      <a:endParaRPr lang="en-GB"/>
                    </a:p>
                    <a:p>
                      <a:pPr marL="0" marR="0" lvl="0" indent="0" algn="ctr">
                        <a:lnSpc>
                          <a:spcPct val="100000"/>
                        </a:lnSpc>
                        <a:spcBef>
                          <a:spcPts val="0"/>
                        </a:spcBef>
                        <a:spcAft>
                          <a:spcPts val="0"/>
                        </a:spcAft>
                        <a:buClrTx/>
                        <a:buSzTx/>
                        <a:buFontTx/>
                        <a:buNone/>
                      </a:pPr>
                      <a:r>
                        <a:rPr lang="en-GB" sz="1600" dirty="0">
                          <a:latin typeface="Verdana"/>
                          <a:ea typeface="Verdana"/>
                        </a:rPr>
                        <a:t>Progression)</a:t>
                      </a:r>
                      <a:endParaRPr lang="en-GB" dirty="0"/>
                    </a:p>
                    <a:p>
                      <a:pPr algn="ctr"/>
                      <a:endParaRPr lang="en-GB" sz="1600">
                        <a:latin typeface="Verdana" panose="020B0604030504040204" pitchFamily="34" charset="0"/>
                        <a:ea typeface="Verdana" panose="020B0604030504040204" pitchFamily="34" charset="0"/>
                      </a:endParaRPr>
                    </a:p>
                  </a:txBody>
                  <a:tcPr/>
                </a:tc>
                <a:tc>
                  <a:txBody>
                    <a:bodyPr/>
                    <a:lstStyle/>
                    <a:p>
                      <a:pPr algn="ctr"/>
                      <a:r>
                        <a:rPr lang="en-GB" sz="1600" dirty="0">
                          <a:latin typeface="Verdana"/>
                          <a:ea typeface="Verdana"/>
                        </a:rPr>
                        <a:t>Administrative Officer</a:t>
                      </a:r>
                    </a:p>
                    <a:p>
                      <a:pPr lvl="0" algn="ctr">
                        <a:buNone/>
                      </a:pPr>
                      <a:r>
                        <a:rPr lang="en-GB" sz="1600" dirty="0">
                          <a:latin typeface="Verdana"/>
                          <a:ea typeface="Verdana"/>
                        </a:rPr>
                        <a:t>(Programme Management)</a:t>
                      </a:r>
                    </a:p>
                  </a:txBody>
                  <a:tcPr/>
                </a:tc>
                <a:extLst>
                  <a:ext uri="{0D108BD9-81ED-4DB2-BD59-A6C34878D82A}">
                    <a16:rowId xmlns:a16="http://schemas.microsoft.com/office/drawing/2014/main" val="1708902639"/>
                  </a:ext>
                </a:extLst>
              </a:tr>
            </a:tbl>
          </a:graphicData>
        </a:graphic>
      </p:graphicFrame>
      <p:pic>
        <p:nvPicPr>
          <p:cNvPr id="16" name="Content Placeholder 15" descr="A person wearing a white headband&#10;&#10;Description automatically generated with low confidence">
            <a:extLst>
              <a:ext uri="{FF2B5EF4-FFF2-40B4-BE49-F238E27FC236}">
                <a16:creationId xmlns:a16="http://schemas.microsoft.com/office/drawing/2014/main" id="{0EE88392-6436-4E3A-9358-A97AB150A50F}"/>
              </a:ext>
            </a:extLst>
          </p:cNvPr>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2733837" y="1321717"/>
            <a:ext cx="2160000" cy="2160000"/>
          </a:xfrm>
          <a:prstGeom prst="rect">
            <a:avLst/>
          </a:prstGeom>
        </p:spPr>
      </p:pic>
      <p:pic>
        <p:nvPicPr>
          <p:cNvPr id="20" name="Picture 19" descr="A person smiling at the camera&#10;&#10;Description automatically generated with medium confidence">
            <a:extLst>
              <a:ext uri="{FF2B5EF4-FFF2-40B4-BE49-F238E27FC236}">
                <a16:creationId xmlns:a16="http://schemas.microsoft.com/office/drawing/2014/main" id="{1EA60EC6-975A-4280-B518-CD654A8E3AC5}"/>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414174" y="1324282"/>
            <a:ext cx="2160000" cy="2160000"/>
          </a:xfrm>
          <a:prstGeom prst="rect">
            <a:avLst/>
          </a:prstGeom>
        </p:spPr>
      </p:pic>
      <p:pic>
        <p:nvPicPr>
          <p:cNvPr id="18" name="Picture 17" descr="A person wearing glasses&#10;&#10;Description automatically generated with low confidence">
            <a:extLst>
              <a:ext uri="{FF2B5EF4-FFF2-40B4-BE49-F238E27FC236}">
                <a16:creationId xmlns:a16="http://schemas.microsoft.com/office/drawing/2014/main" id="{33AAA909-2089-44A6-86ED-ABA6A76B55B0}"/>
              </a:ext>
            </a:extLst>
          </p:cNvPr>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rot="5400000">
            <a:off x="4903197" y="1491595"/>
            <a:ext cx="2160000" cy="1820243"/>
          </a:xfrm>
          <a:prstGeom prst="rect">
            <a:avLst/>
          </a:prstGeom>
        </p:spPr>
      </p:pic>
      <p:sp>
        <p:nvSpPr>
          <p:cNvPr id="3" name="TextBox 2">
            <a:extLst>
              <a:ext uri="{FF2B5EF4-FFF2-40B4-BE49-F238E27FC236}">
                <a16:creationId xmlns:a16="http://schemas.microsoft.com/office/drawing/2014/main" id="{72ACD8AA-5EF2-8510-1202-D6FC59991243}"/>
              </a:ext>
            </a:extLst>
          </p:cNvPr>
          <p:cNvSpPr txBox="1"/>
          <p:nvPr/>
        </p:nvSpPr>
        <p:spPr>
          <a:xfrm>
            <a:off x="2429507" y="5335479"/>
            <a:ext cx="6411692" cy="369332"/>
          </a:xfrm>
          <a:prstGeom prst="rect">
            <a:avLst/>
          </a:prstGeom>
          <a:noFill/>
        </p:spPr>
        <p:txBody>
          <a:bodyPr wrap="none" rtlCol="0">
            <a:spAutoFit/>
          </a:bodyPr>
          <a:lstStyle/>
          <a:p>
            <a:r>
              <a:rPr lang="en-GB">
                <a:latin typeface="Verdana" panose="020B0604030504040204" pitchFamily="34" charset="0"/>
                <a:cs typeface="Arial" panose="020B0604020202020204" pitchFamily="34" charset="0"/>
              </a:rPr>
              <a:t>Contact us via HEIW.FoundationSchool@wales.nhs.uk</a:t>
            </a:r>
          </a:p>
        </p:txBody>
      </p:sp>
      <p:pic>
        <p:nvPicPr>
          <p:cNvPr id="4" name="Picture 3" descr="A person wearing glasses smiling&#10;&#10;Description automatically generated">
            <a:extLst>
              <a:ext uri="{FF2B5EF4-FFF2-40B4-BE49-F238E27FC236}">
                <a16:creationId xmlns:a16="http://schemas.microsoft.com/office/drawing/2014/main" id="{FD7995B4-EEFE-0D35-0020-88C5487EE3CA}"/>
              </a:ext>
            </a:extLst>
          </p:cNvPr>
          <p:cNvPicPr>
            <a:picLocks noChangeAspect="1"/>
          </p:cNvPicPr>
          <p:nvPr/>
        </p:nvPicPr>
        <p:blipFill>
          <a:blip r:embed="rId5"/>
          <a:stretch>
            <a:fillRect/>
          </a:stretch>
        </p:blipFill>
        <p:spPr>
          <a:xfrm>
            <a:off x="7102416" y="1323616"/>
            <a:ext cx="1821792" cy="2154628"/>
          </a:xfrm>
          <a:prstGeom prst="rect">
            <a:avLst/>
          </a:prstGeom>
        </p:spPr>
      </p:pic>
      <p:pic>
        <p:nvPicPr>
          <p:cNvPr id="5" name="Picture 4" descr="A person wearing glasses and smiling&#10;&#10;Description automatically generated">
            <a:extLst>
              <a:ext uri="{FF2B5EF4-FFF2-40B4-BE49-F238E27FC236}">
                <a16:creationId xmlns:a16="http://schemas.microsoft.com/office/drawing/2014/main" id="{C9EA6313-8B8B-5268-6D11-72F0C71D72F9}"/>
              </a:ext>
            </a:extLst>
          </p:cNvPr>
          <p:cNvPicPr>
            <a:picLocks noChangeAspect="1"/>
          </p:cNvPicPr>
          <p:nvPr/>
        </p:nvPicPr>
        <p:blipFill>
          <a:blip r:embed="rId6"/>
          <a:stretch>
            <a:fillRect/>
          </a:stretch>
        </p:blipFill>
        <p:spPr>
          <a:xfrm>
            <a:off x="9184964" y="1328467"/>
            <a:ext cx="1959658" cy="2145104"/>
          </a:xfrm>
          <a:prstGeom prst="rect">
            <a:avLst/>
          </a:prstGeom>
        </p:spPr>
      </p:pic>
    </p:spTree>
    <p:extLst>
      <p:ext uri="{BB962C8B-B14F-4D97-AF65-F5344CB8AC3E}">
        <p14:creationId xmlns:p14="http://schemas.microsoft.com/office/powerpoint/2010/main" val="1393246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C072-B187-41FD-8D4F-A367EFB82586}"/>
              </a:ext>
            </a:extLst>
          </p:cNvPr>
          <p:cNvSpPr>
            <a:spLocks noGrp="1"/>
          </p:cNvSpPr>
          <p:nvPr>
            <p:ph type="title"/>
          </p:nvPr>
        </p:nvSpPr>
        <p:spPr>
          <a:xfrm>
            <a:off x="519701" y="164871"/>
            <a:ext cx="11593530" cy="1231718"/>
          </a:xfrm>
        </p:spPr>
        <p:txBody>
          <a:bodyPr>
            <a:noAutofit/>
          </a:bodyPr>
          <a:lstStyle/>
          <a:p>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Partneriaeth</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err="1">
                <a:effectLst/>
                <a:latin typeface="Verdana" panose="020B0604030504040204" pitchFamily="34" charset="0"/>
                <a:ea typeface="Times New Roman" panose="02020603050405020304" pitchFamily="18" charset="0"/>
                <a:cs typeface="Times New Roman" panose="02020603050405020304" pitchFamily="18" charset="0"/>
              </a:rPr>
              <a:t>Cydwasanaethau</a:t>
            </a:r>
            <a:r>
              <a:rPr lang="en-US" sz="2800" b="1">
                <a:effectLst/>
                <a:latin typeface="Verdana" panose="020B0604030504040204" pitchFamily="34" charset="0"/>
                <a:ea typeface="Times New Roman" panose="02020603050405020304" pitchFamily="18" charset="0"/>
                <a:cs typeface="Times New Roman" panose="02020603050405020304" pitchFamily="18" charset="0"/>
              </a:rPr>
              <a:t> GIG Cymru (NWSSP)</a:t>
            </a:r>
            <a:br>
              <a:rPr lang="en-US" sz="2800" b="1">
                <a:effectLst/>
                <a:latin typeface="Verdana" panose="020B0604030504040204" pitchFamily="34" charset="0"/>
                <a:ea typeface="Times New Roman" panose="02020603050405020304" pitchFamily="18" charset="0"/>
                <a:cs typeface="Times New Roman" panose="02020603050405020304" pitchFamily="18" charset="0"/>
              </a:rPr>
            </a:br>
            <a:r>
              <a:rPr lang="en-US" sz="28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NHS Wales Shared Services Partnership (NWSSP)</a:t>
            </a:r>
            <a:r>
              <a:rPr lang="en-US" sz="2800">
                <a:solidFill>
                  <a:schemeClr val="accent5"/>
                </a:solidFill>
                <a:effectLst/>
                <a:latin typeface="Calibri" panose="020F0502020204030204" pitchFamily="34" charset="0"/>
                <a:ea typeface="Times New Roman" panose="02020603050405020304" pitchFamily="18" charset="0"/>
                <a:cs typeface="Times New Roman" panose="02020603050405020304" pitchFamily="18" charset="0"/>
              </a:rPr>
              <a:t> </a:t>
            </a:r>
            <a:br>
              <a:rPr lang="en-GB">
                <a:effectLst/>
                <a:latin typeface="Calibri" panose="020F0502020204030204" pitchFamily="34" charset="0"/>
                <a:ea typeface="Times New Roman" panose="02020603050405020304" pitchFamily="18" charset="0"/>
                <a:cs typeface="Times New Roman" panose="02020603050405020304" pitchFamily="18" charset="0"/>
              </a:rPr>
            </a:br>
            <a:endParaRPr lang="en-GB"/>
          </a:p>
        </p:txBody>
      </p:sp>
      <p:sp>
        <p:nvSpPr>
          <p:cNvPr id="3" name="Content Placeholder 2">
            <a:extLst>
              <a:ext uri="{FF2B5EF4-FFF2-40B4-BE49-F238E27FC236}">
                <a16:creationId xmlns:a16="http://schemas.microsoft.com/office/drawing/2014/main" id="{16E18028-4F79-4A7B-B801-56B11839118C}"/>
              </a:ext>
            </a:extLst>
          </p:cNvPr>
          <p:cNvSpPr>
            <a:spLocks noGrp="1"/>
          </p:cNvSpPr>
          <p:nvPr>
            <p:ph idx="1"/>
          </p:nvPr>
        </p:nvSpPr>
        <p:spPr>
          <a:xfrm>
            <a:off x="519701" y="1600774"/>
            <a:ext cx="10239375" cy="3822684"/>
          </a:xfrm>
        </p:spPr>
        <p:txBody>
          <a:bodyPr vert="horz" lIns="91440" tIns="45720" rIns="91440" bIns="45720" rtlCol="0" anchor="t">
            <a:normAutofit fontScale="92500" lnSpcReduction="20000"/>
          </a:bodyPr>
          <a:lstStyle/>
          <a:p>
            <a:pPr>
              <a:lnSpc>
                <a:spcPct val="115000"/>
              </a:lnSpc>
              <a:spcAft>
                <a:spcPts val="1000"/>
              </a:spcAft>
            </a:pPr>
            <a:r>
              <a:rPr lang="en-US" sz="2100" dirty="0">
                <a:solidFill>
                  <a:schemeClr val="tx1"/>
                </a:solidFill>
                <a:latin typeface="Verdana"/>
                <a:ea typeface="Verdana"/>
                <a:cs typeface="Arial"/>
              </a:rPr>
              <a:t>NWSSP will be your </a:t>
            </a:r>
            <a:r>
              <a:rPr lang="en-US" sz="2100" b="1" dirty="0">
                <a:solidFill>
                  <a:schemeClr val="tx1"/>
                </a:solidFill>
                <a:latin typeface="Verdana"/>
                <a:ea typeface="Verdana"/>
                <a:cs typeface="Arial"/>
              </a:rPr>
              <a:t>employer </a:t>
            </a:r>
            <a:r>
              <a:rPr lang="en-US" sz="2100" dirty="0">
                <a:solidFill>
                  <a:schemeClr val="tx1"/>
                </a:solidFill>
                <a:latin typeface="Verdana"/>
                <a:ea typeface="Verdana"/>
                <a:cs typeface="Arial"/>
              </a:rPr>
              <a:t>for the duration of your Foundation training. </a:t>
            </a:r>
            <a:endParaRPr lang="en-US" sz="2100">
              <a:solidFill>
                <a:schemeClr val="tx1"/>
              </a:solidFill>
              <a:latin typeface="Verdana" panose="020B0604030504040204" pitchFamily="34" charset="0"/>
            </a:endParaRPr>
          </a:p>
          <a:p>
            <a:pPr>
              <a:lnSpc>
                <a:spcPct val="115000"/>
              </a:lnSpc>
              <a:spcAft>
                <a:spcPts val="1000"/>
              </a:spcAft>
            </a:pPr>
            <a:r>
              <a:rPr lang="en-US" sz="2100" dirty="0">
                <a:solidFill>
                  <a:schemeClr val="tx1"/>
                </a:solidFill>
                <a:latin typeface="Verdana"/>
                <a:ea typeface="Verdana"/>
                <a:cs typeface="Arial"/>
              </a:rPr>
              <a:t>You can contact them directly via </a:t>
            </a:r>
            <a:r>
              <a:rPr lang="en-US" sz="2100" dirty="0">
                <a:solidFill>
                  <a:schemeClr val="tx1"/>
                </a:solidFill>
                <a:latin typeface="Verdana"/>
                <a:ea typeface="Verdana"/>
                <a:cs typeface="Arial"/>
                <a:hlinkClick r:id="rId2">
                  <a:extLst>
                    <a:ext uri="{A12FA001-AC4F-418D-AE19-62706E023703}">
                      <ahyp:hlinkClr xmlns:ahyp="http://schemas.microsoft.com/office/drawing/2018/hyperlinkcolor" val="tx"/>
                    </a:ext>
                  </a:extLst>
                </a:hlinkClick>
              </a:rPr>
              <a:t>NWSSPSLE.Foundation@wales.nhs.uk</a:t>
            </a:r>
            <a:r>
              <a:rPr lang="en-US" sz="2100" dirty="0">
                <a:solidFill>
                  <a:schemeClr val="tx1"/>
                </a:solidFill>
                <a:latin typeface="Verdana"/>
                <a:ea typeface="Verdana"/>
                <a:cs typeface="Arial"/>
              </a:rPr>
              <a:t> if you have any employment related questions, such as:</a:t>
            </a:r>
          </a:p>
          <a:p>
            <a:pPr marL="285750" indent="-285750">
              <a:lnSpc>
                <a:spcPct val="115000"/>
              </a:lnSpc>
              <a:spcAft>
                <a:spcPts val="1000"/>
              </a:spcAft>
              <a:buFont typeface="Arial" panose="020B0604020202020204" pitchFamily="34" charset="0"/>
              <a:buChar char="•"/>
            </a:pPr>
            <a:r>
              <a:rPr lang="en-US" sz="2100" dirty="0">
                <a:solidFill>
                  <a:schemeClr val="tx1"/>
                </a:solidFill>
                <a:latin typeface="Verdana"/>
                <a:ea typeface="Verdana"/>
                <a:cs typeface="Arial"/>
              </a:rPr>
              <a:t>Pay</a:t>
            </a:r>
          </a:p>
          <a:p>
            <a:pPr marL="285750" indent="-285750">
              <a:lnSpc>
                <a:spcPct val="115000"/>
              </a:lnSpc>
              <a:spcAft>
                <a:spcPts val="1000"/>
              </a:spcAft>
              <a:buFont typeface="Arial" panose="020B0604020202020204" pitchFamily="34" charset="0"/>
              <a:buChar char="•"/>
            </a:pPr>
            <a:r>
              <a:rPr lang="en-US" sz="2100" dirty="0">
                <a:solidFill>
                  <a:schemeClr val="tx1"/>
                </a:solidFill>
                <a:latin typeface="Verdana"/>
                <a:ea typeface="Verdana"/>
                <a:cs typeface="Arial"/>
              </a:rPr>
              <a:t>Travel expenses</a:t>
            </a:r>
          </a:p>
          <a:p>
            <a:pPr marL="285750" indent="-285750">
              <a:lnSpc>
                <a:spcPct val="115000"/>
              </a:lnSpc>
              <a:spcAft>
                <a:spcPts val="1000"/>
              </a:spcAft>
              <a:buFont typeface="Arial" panose="020B0604020202020204" pitchFamily="34" charset="0"/>
              <a:buChar char="•"/>
            </a:pPr>
            <a:r>
              <a:rPr lang="en-US" sz="2100" dirty="0">
                <a:solidFill>
                  <a:schemeClr val="tx1"/>
                </a:solidFill>
                <a:latin typeface="Verdana"/>
                <a:ea typeface="Verdana"/>
                <a:cs typeface="Arial"/>
              </a:rPr>
              <a:t>Contracts / proof of </a:t>
            </a:r>
            <a:r>
              <a:rPr lang="en-US" sz="2100" dirty="0" err="1">
                <a:solidFill>
                  <a:schemeClr val="tx1"/>
                </a:solidFill>
                <a:latin typeface="Verdana"/>
                <a:ea typeface="Verdana"/>
                <a:cs typeface="Arial"/>
              </a:rPr>
              <a:t>programme</a:t>
            </a:r>
            <a:r>
              <a:rPr lang="en-US" sz="2100" dirty="0">
                <a:solidFill>
                  <a:schemeClr val="tx1"/>
                </a:solidFill>
                <a:latin typeface="Verdana"/>
                <a:ea typeface="Verdana"/>
                <a:cs typeface="Arial"/>
              </a:rPr>
              <a:t> allocation</a:t>
            </a:r>
          </a:p>
          <a:p>
            <a:pPr marL="285750" indent="-285750">
              <a:lnSpc>
                <a:spcPct val="115000"/>
              </a:lnSpc>
              <a:spcAft>
                <a:spcPts val="1000"/>
              </a:spcAft>
              <a:buFont typeface="Arial" panose="020B0604020202020204" pitchFamily="34" charset="0"/>
              <a:buChar char="•"/>
            </a:pPr>
            <a:r>
              <a:rPr lang="en-US" sz="2100" dirty="0">
                <a:solidFill>
                  <a:schemeClr val="tx1"/>
                </a:solidFill>
                <a:latin typeface="Verdana"/>
                <a:ea typeface="Verdana"/>
                <a:cs typeface="Arial"/>
              </a:rPr>
              <a:t>Banding queries and </a:t>
            </a:r>
            <a:r>
              <a:rPr lang="en-US" sz="2100" dirty="0" err="1">
                <a:solidFill>
                  <a:schemeClr val="tx1"/>
                </a:solidFill>
                <a:latin typeface="Verdana"/>
                <a:ea typeface="Verdana"/>
                <a:cs typeface="Arial"/>
              </a:rPr>
              <a:t>rotas</a:t>
            </a:r>
            <a:r>
              <a:rPr lang="en-US" sz="2100" dirty="0">
                <a:solidFill>
                  <a:schemeClr val="tx1"/>
                </a:solidFill>
                <a:latin typeface="Verdana"/>
                <a:ea typeface="Verdana"/>
                <a:cs typeface="Arial"/>
              </a:rPr>
              <a:t> (although these are dealt with in conjunction with the host organization e.g. Hospital or Health Board)</a:t>
            </a:r>
            <a:endParaRPr lang="en-GB" sz="2100" dirty="0">
              <a:solidFill>
                <a:schemeClr val="tx1"/>
              </a:solidFill>
              <a:latin typeface="Verdana"/>
              <a:ea typeface="Verdana"/>
              <a:cs typeface="Arial"/>
            </a:endParaRPr>
          </a:p>
          <a:p>
            <a:endParaRPr lang="en-GB"/>
          </a:p>
        </p:txBody>
      </p:sp>
    </p:spTree>
    <p:extLst>
      <p:ext uri="{BB962C8B-B14F-4D97-AF65-F5344CB8AC3E}">
        <p14:creationId xmlns:p14="http://schemas.microsoft.com/office/powerpoint/2010/main" val="815724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06092-CEED-47DD-ADE6-C45716EA4C2E}"/>
              </a:ext>
            </a:extLst>
          </p:cNvPr>
          <p:cNvSpPr>
            <a:spLocks noGrp="1"/>
          </p:cNvSpPr>
          <p:nvPr>
            <p:ph type="title"/>
          </p:nvPr>
        </p:nvSpPr>
        <p:spPr>
          <a:xfrm>
            <a:off x="955498" y="503434"/>
            <a:ext cx="10398302" cy="1236265"/>
          </a:xfrm>
        </p:spPr>
        <p:txBody>
          <a:bodyPr>
            <a:normAutofit fontScale="90000"/>
          </a:bodyPr>
          <a:lstStyle/>
          <a:p>
            <a:pPr>
              <a:lnSpc>
                <a:spcPct val="115000"/>
              </a:lnSpc>
              <a:spcAft>
                <a:spcPts val="1000"/>
              </a:spcAft>
            </a:pPr>
            <a:r>
              <a:rPr lang="en-US" sz="2400" b="1" err="1">
                <a:effectLst/>
                <a:latin typeface="Verdana" panose="020B0604030504040204" pitchFamily="34" charset="0"/>
                <a:ea typeface="Times New Roman" panose="02020603050405020304" pitchFamily="18" charset="0"/>
                <a:cs typeface="Times New Roman" panose="02020603050405020304" pitchFamily="18" charset="0"/>
              </a:rPr>
              <a:t>Cyfarwyddwyr</a:t>
            </a:r>
            <a:r>
              <a:rPr lang="en-US" sz="2400" b="1">
                <a:effectLst/>
                <a:latin typeface="Verdana" panose="020B0604030504040204" pitchFamily="34" charset="0"/>
                <a:ea typeface="Times New Roman" panose="02020603050405020304" pitchFamily="18" charset="0"/>
                <a:cs typeface="Times New Roman" panose="02020603050405020304" pitchFamily="18" charset="0"/>
              </a:rPr>
              <a:t> </a:t>
            </a:r>
            <a:r>
              <a:rPr lang="en-US" sz="2400" b="1" err="1">
                <a:effectLst/>
                <a:latin typeface="Verdana" panose="020B0604030504040204" pitchFamily="34" charset="0"/>
                <a:ea typeface="Times New Roman" panose="02020603050405020304" pitchFamily="18" charset="0"/>
                <a:cs typeface="Times New Roman" panose="02020603050405020304" pitchFamily="18" charset="0"/>
              </a:rPr>
              <a:t>Rhaglen</a:t>
            </a:r>
            <a:r>
              <a:rPr lang="en-US" sz="2400" b="1">
                <a:effectLst/>
                <a:latin typeface="Verdana" panose="020B0604030504040204" pitchFamily="34" charset="0"/>
                <a:ea typeface="Times New Roman" panose="02020603050405020304" pitchFamily="18" charset="0"/>
                <a:cs typeface="Times New Roman" panose="02020603050405020304" pitchFamily="18" charset="0"/>
              </a:rPr>
              <a:t> Sylfaen (FPD) a </a:t>
            </a:r>
            <a:r>
              <a:rPr lang="en-US" sz="2400" b="1" err="1">
                <a:effectLst/>
                <a:latin typeface="Verdana" panose="020B0604030504040204" pitchFamily="34" charset="0"/>
                <a:ea typeface="Times New Roman" panose="02020603050405020304" pitchFamily="18" charset="0"/>
                <a:cs typeface="Times New Roman" panose="02020603050405020304" pitchFamily="18" charset="0"/>
              </a:rPr>
              <a:t>Gweinyddwyr</a:t>
            </a:r>
            <a:r>
              <a:rPr lang="en-US" sz="2400" b="1">
                <a:effectLst/>
                <a:latin typeface="Verdana" panose="020B0604030504040204" pitchFamily="34" charset="0"/>
                <a:ea typeface="Times New Roman" panose="02020603050405020304" pitchFamily="18" charset="0"/>
                <a:cs typeface="Times New Roman" panose="02020603050405020304" pitchFamily="18" charset="0"/>
              </a:rPr>
              <a:t> Sylfaen(FA) </a:t>
            </a:r>
            <a:br>
              <a:rPr lang="en-US" sz="2400" b="1">
                <a:effectLst/>
                <a:latin typeface="Verdana" panose="020B0604030504040204" pitchFamily="34" charset="0"/>
                <a:ea typeface="Times New Roman" panose="02020603050405020304" pitchFamily="18" charset="0"/>
                <a:cs typeface="Times New Roman" panose="02020603050405020304" pitchFamily="18" charset="0"/>
              </a:rPr>
            </a:br>
            <a:r>
              <a:rPr lang="en-US" sz="2400" b="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Foundation Programme Directors (FPD) and Foundation Administrators (FA)</a:t>
            </a:r>
            <a:br>
              <a:rPr lang="en-US" sz="2400" b="1">
                <a:effectLst/>
                <a:latin typeface="Verdana" panose="020B0604030504040204" pitchFamily="34" charset="0"/>
                <a:ea typeface="Times New Roman" panose="02020603050405020304" pitchFamily="18" charset="0"/>
                <a:cs typeface="Times New Roman" panose="02020603050405020304" pitchFamily="18" charset="0"/>
              </a:rPr>
            </a:br>
            <a:endParaRPr lang="en-GB" sz="2400"/>
          </a:p>
        </p:txBody>
      </p:sp>
      <p:sp>
        <p:nvSpPr>
          <p:cNvPr id="3" name="Content Placeholder 2">
            <a:extLst>
              <a:ext uri="{FF2B5EF4-FFF2-40B4-BE49-F238E27FC236}">
                <a16:creationId xmlns:a16="http://schemas.microsoft.com/office/drawing/2014/main" id="{2837A8BF-A6E1-43EE-982A-DF28D9816CCC}"/>
              </a:ext>
            </a:extLst>
          </p:cNvPr>
          <p:cNvSpPr>
            <a:spLocks noGrp="1"/>
          </p:cNvSpPr>
          <p:nvPr>
            <p:ph idx="1"/>
          </p:nvPr>
        </p:nvSpPr>
        <p:spPr>
          <a:xfrm>
            <a:off x="838200" y="2103684"/>
            <a:ext cx="10515600" cy="2908500"/>
          </a:xfrm>
        </p:spPr>
        <p:txBody>
          <a:bodyPr vert="horz" lIns="91440" tIns="45720" rIns="91440" bIns="45720" rtlCol="0" anchor="t">
            <a:normAutofit fontScale="92500" lnSpcReduction="10000"/>
          </a:bodyPr>
          <a:lstStyle/>
          <a:p>
            <a:r>
              <a:rPr lang="en-US" sz="1800" dirty="0">
                <a:solidFill>
                  <a:schemeClr val="tx1"/>
                </a:solidFill>
                <a:effectLst/>
                <a:latin typeface="Verdana"/>
                <a:ea typeface="Times New Roman" panose="02020603050405020304" pitchFamily="18" charset="0"/>
                <a:cs typeface="Arial"/>
              </a:rPr>
              <a:t>In addition to the Foundation School team, there are Foundation </a:t>
            </a:r>
            <a:r>
              <a:rPr lang="en-US" sz="1800" err="1">
                <a:solidFill>
                  <a:schemeClr val="tx1"/>
                </a:solidFill>
                <a:effectLst/>
                <a:latin typeface="Verdana"/>
                <a:ea typeface="Times New Roman" panose="02020603050405020304" pitchFamily="18" charset="0"/>
                <a:cs typeface="Arial"/>
              </a:rPr>
              <a:t>Programme</a:t>
            </a:r>
            <a:r>
              <a:rPr lang="en-US" sz="1800" dirty="0">
                <a:solidFill>
                  <a:schemeClr val="tx1"/>
                </a:solidFill>
                <a:effectLst/>
                <a:latin typeface="Verdana"/>
                <a:ea typeface="Times New Roman" panose="02020603050405020304" pitchFamily="18" charset="0"/>
                <a:cs typeface="Arial"/>
              </a:rPr>
              <a:t> Directors (FPDs) based in the hospitals across Wales, and each FPD is assisted by a local Foundation Administrator (FA).</a:t>
            </a:r>
            <a:r>
              <a:rPr lang="en-US" dirty="0">
                <a:solidFill>
                  <a:schemeClr val="tx1"/>
                </a:solidFill>
                <a:latin typeface="Verdana"/>
                <a:ea typeface="Times New Roman" panose="02020603050405020304" pitchFamily="18" charset="0"/>
                <a:cs typeface="Arial"/>
              </a:rPr>
              <a:t> Contact details have been provided within your "Welcome to Wales" email from the Foundation School.</a:t>
            </a:r>
            <a:endParaRPr lang="en-US" sz="1800" dirty="0">
              <a:solidFill>
                <a:schemeClr val="tx1"/>
              </a:solidFill>
              <a:effectLst/>
              <a:latin typeface="Verdana"/>
              <a:ea typeface="Times New Roman" panose="02020603050405020304" pitchFamily="18" charset="0"/>
              <a:cs typeface="Arial"/>
            </a:endParaRPr>
          </a:p>
          <a:p>
            <a:endParaRPr lang="en-US" sz="1800" dirty="0">
              <a:solidFill>
                <a:schemeClr val="tx1"/>
              </a:solidFill>
              <a:effectLst/>
              <a:latin typeface="Verdana"/>
              <a:ea typeface="Times New Roman" panose="02020603050405020304" pitchFamily="18" charset="0"/>
              <a:cs typeface="Arial" panose="020B0604020202020204" pitchFamily="34" charset="0"/>
            </a:endParaRPr>
          </a:p>
          <a:p>
            <a:r>
              <a:rPr lang="en-US" sz="1800" dirty="0">
                <a:solidFill>
                  <a:schemeClr val="tx1"/>
                </a:solidFill>
                <a:effectLst/>
                <a:latin typeface="Verdana"/>
                <a:ea typeface="Times New Roman" panose="02020603050405020304" pitchFamily="18" charset="0"/>
                <a:cs typeface="Arial"/>
              </a:rPr>
              <a:t>The FPDs</a:t>
            </a:r>
            <a:r>
              <a:rPr lang="en-US" dirty="0">
                <a:solidFill>
                  <a:schemeClr val="tx1"/>
                </a:solidFill>
                <a:latin typeface="Verdana"/>
                <a:ea typeface="Times New Roman" panose="02020603050405020304" pitchFamily="18" charset="0"/>
                <a:cs typeface="Arial"/>
              </a:rPr>
              <a:t>'</a:t>
            </a:r>
            <a:r>
              <a:rPr lang="en-US" sz="1800" dirty="0">
                <a:solidFill>
                  <a:schemeClr val="tx1"/>
                </a:solidFill>
                <a:effectLst/>
                <a:latin typeface="Verdana"/>
                <a:ea typeface="Times New Roman" panose="02020603050405020304" pitchFamily="18" charset="0"/>
                <a:cs typeface="Arial"/>
              </a:rPr>
              <a:t> responsibility is to ensure that a quality </a:t>
            </a:r>
            <a:r>
              <a:rPr lang="en-US" sz="1800" err="1">
                <a:solidFill>
                  <a:schemeClr val="tx1"/>
                </a:solidFill>
                <a:effectLst/>
                <a:latin typeface="Verdana"/>
                <a:ea typeface="Times New Roman" panose="02020603050405020304" pitchFamily="18" charset="0"/>
                <a:cs typeface="Arial"/>
              </a:rPr>
              <a:t>programme</a:t>
            </a:r>
            <a:r>
              <a:rPr lang="en-US" sz="1800" dirty="0">
                <a:solidFill>
                  <a:schemeClr val="tx1"/>
                </a:solidFill>
                <a:effectLst/>
                <a:latin typeface="Verdana"/>
                <a:ea typeface="Times New Roman" panose="02020603050405020304" pitchFamily="18" charset="0"/>
                <a:cs typeface="Arial"/>
              </a:rPr>
              <a:t> is being delivered within their region and that each trainee doctor is adequately supervised throughout their training.</a:t>
            </a:r>
            <a:r>
              <a:rPr lang="en-US" dirty="0">
                <a:solidFill>
                  <a:schemeClr val="tx1"/>
                </a:solidFill>
                <a:latin typeface="Verdana"/>
                <a:ea typeface="Times New Roman" panose="02020603050405020304" pitchFamily="18" charset="0"/>
                <a:cs typeface="Arial"/>
              </a:rPr>
              <a:t>  </a:t>
            </a:r>
            <a:endParaRPr lang="en-US" sz="1800">
              <a:solidFill>
                <a:schemeClr val="tx1"/>
              </a:solidFill>
              <a:effectLst/>
              <a:latin typeface="Verdana"/>
              <a:ea typeface="Times New Roman" panose="02020603050405020304" pitchFamily="18" charset="0"/>
              <a:cs typeface="Arial" panose="020B0604020202020204" pitchFamily="34" charset="0"/>
            </a:endParaRPr>
          </a:p>
          <a:p>
            <a:endParaRPr lang="en-US" sz="1800" dirty="0">
              <a:solidFill>
                <a:schemeClr val="tx1"/>
              </a:solidFill>
              <a:effectLst/>
              <a:latin typeface="Verdana"/>
              <a:ea typeface="Times New Roman" panose="02020603050405020304" pitchFamily="18" charset="0"/>
              <a:cs typeface="Arial" panose="020B0604020202020204" pitchFamily="34" charset="0"/>
            </a:endParaRPr>
          </a:p>
          <a:p>
            <a:r>
              <a:rPr lang="en-US" sz="1800" dirty="0">
                <a:solidFill>
                  <a:schemeClr val="tx1"/>
                </a:solidFill>
                <a:effectLst/>
                <a:latin typeface="Verdana"/>
                <a:ea typeface="Times New Roman" panose="02020603050405020304" pitchFamily="18" charset="0"/>
                <a:cs typeface="Arial"/>
              </a:rPr>
              <a:t>The FPD may also provide additional support if required.</a:t>
            </a:r>
            <a:br>
              <a:rPr lang="en-GB" sz="1800" dirty="0">
                <a:effectLst/>
                <a:latin typeface="Verdana"/>
                <a:ea typeface="Times New Roman" panose="02020603050405020304" pitchFamily="18" charset="0"/>
                <a:cs typeface="Times New Roman" panose="02020603050405020304" pitchFamily="18" charset="0"/>
              </a:rPr>
            </a:br>
            <a:endParaRPr lang="en-GB">
              <a:latin typeface="Verdana"/>
              <a:ea typeface="Verdana"/>
            </a:endParaRPr>
          </a:p>
        </p:txBody>
      </p:sp>
    </p:spTree>
    <p:extLst>
      <p:ext uri="{BB962C8B-B14F-4D97-AF65-F5344CB8AC3E}">
        <p14:creationId xmlns:p14="http://schemas.microsoft.com/office/powerpoint/2010/main" val="1845934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58F64-3456-4367-B6F1-ADD644D08E9E}"/>
              </a:ext>
            </a:extLst>
          </p:cNvPr>
          <p:cNvSpPr>
            <a:spLocks noGrp="1"/>
          </p:cNvSpPr>
          <p:nvPr>
            <p:ph type="title"/>
          </p:nvPr>
        </p:nvSpPr>
        <p:spPr>
          <a:xfrm>
            <a:off x="838200" y="152400"/>
            <a:ext cx="10429876" cy="973138"/>
          </a:xfrm>
        </p:spPr>
        <p:txBody>
          <a:bodyPr>
            <a:normAutofit/>
          </a:bodyPr>
          <a:lstStyle/>
          <a:p>
            <a:r>
              <a:rPr lang="en-GB" sz="2800" err="1"/>
              <a:t>Sefydlu</a:t>
            </a:r>
            <a:r>
              <a:rPr lang="en-GB" sz="2800"/>
              <a:t> </a:t>
            </a:r>
            <a:r>
              <a:rPr lang="en-GB" sz="2800" err="1"/>
              <a:t>Rhaglen</a:t>
            </a:r>
            <a:r>
              <a:rPr lang="en-GB" sz="2800"/>
              <a:t> Sylfaen (FPD) a </a:t>
            </a:r>
            <a:r>
              <a:rPr lang="en-GB" sz="2800" err="1"/>
              <a:t>Gweinyddwyr</a:t>
            </a:r>
            <a:r>
              <a:rPr lang="en-GB" sz="2800"/>
              <a:t> Sylfaen (FA)</a:t>
            </a:r>
            <a:br>
              <a:rPr lang="en-GB" sz="2800"/>
            </a:br>
            <a:r>
              <a:rPr lang="en-GB" sz="2800">
                <a:solidFill>
                  <a:schemeClr val="accent5"/>
                </a:solidFill>
              </a:rPr>
              <a:t>Foundation Programme Directors &amp; administrators </a:t>
            </a:r>
          </a:p>
        </p:txBody>
      </p:sp>
      <p:graphicFrame>
        <p:nvGraphicFramePr>
          <p:cNvPr id="5" name="Table 5">
            <a:extLst>
              <a:ext uri="{FF2B5EF4-FFF2-40B4-BE49-F238E27FC236}">
                <a16:creationId xmlns:a16="http://schemas.microsoft.com/office/drawing/2014/main" id="{C65CD4FB-F3B2-449F-FCD2-24FD9B9EBB3E}"/>
              </a:ext>
            </a:extLst>
          </p:cNvPr>
          <p:cNvGraphicFramePr>
            <a:graphicFrameLocks noGrp="1"/>
          </p:cNvGraphicFramePr>
          <p:nvPr>
            <p:extLst>
              <p:ext uri="{D42A27DB-BD31-4B8C-83A1-F6EECF244321}">
                <p14:modId xmlns:p14="http://schemas.microsoft.com/office/powerpoint/2010/main" val="3408683597"/>
              </p:ext>
            </p:extLst>
          </p:nvPr>
        </p:nvGraphicFramePr>
        <p:xfrm>
          <a:off x="927252" y="1037421"/>
          <a:ext cx="8473325" cy="4911136"/>
        </p:xfrm>
        <a:graphic>
          <a:graphicData uri="http://schemas.openxmlformats.org/drawingml/2006/table">
            <a:tbl>
              <a:tblPr firstRow="1" bandRow="1">
                <a:tableStyleId>{5C22544A-7EE6-4342-B048-85BDC9FD1C3A}</a:tableStyleId>
              </a:tblPr>
              <a:tblGrid>
                <a:gridCol w="2133294">
                  <a:extLst>
                    <a:ext uri="{9D8B030D-6E8A-4147-A177-3AD203B41FA5}">
                      <a16:colId xmlns:a16="http://schemas.microsoft.com/office/drawing/2014/main" val="1802662929"/>
                    </a:ext>
                  </a:extLst>
                </a:gridCol>
                <a:gridCol w="2544406">
                  <a:extLst>
                    <a:ext uri="{9D8B030D-6E8A-4147-A177-3AD203B41FA5}">
                      <a16:colId xmlns:a16="http://schemas.microsoft.com/office/drawing/2014/main" val="1948172510"/>
                    </a:ext>
                  </a:extLst>
                </a:gridCol>
                <a:gridCol w="2155197">
                  <a:extLst>
                    <a:ext uri="{9D8B030D-6E8A-4147-A177-3AD203B41FA5}">
                      <a16:colId xmlns:a16="http://schemas.microsoft.com/office/drawing/2014/main" val="333038983"/>
                    </a:ext>
                  </a:extLst>
                </a:gridCol>
                <a:gridCol w="1640428">
                  <a:extLst>
                    <a:ext uri="{9D8B030D-6E8A-4147-A177-3AD203B41FA5}">
                      <a16:colId xmlns:a16="http://schemas.microsoft.com/office/drawing/2014/main" val="201763479"/>
                    </a:ext>
                  </a:extLst>
                </a:gridCol>
              </a:tblGrid>
              <a:tr h="329045">
                <a:tc>
                  <a:txBody>
                    <a:bodyPr/>
                    <a:lstStyle/>
                    <a:p>
                      <a:r>
                        <a:rPr lang="en-GB" sz="1100" dirty="0"/>
                        <a:t>Region</a:t>
                      </a:r>
                    </a:p>
                  </a:txBody>
                  <a:tcPr/>
                </a:tc>
                <a:tc>
                  <a:txBody>
                    <a:bodyPr/>
                    <a:lstStyle/>
                    <a:p>
                      <a:r>
                        <a:rPr lang="en-GB" sz="1100" dirty="0"/>
                        <a:t>Hospital</a:t>
                      </a:r>
                    </a:p>
                  </a:txBody>
                  <a:tcPr/>
                </a:tc>
                <a:tc>
                  <a:txBody>
                    <a:bodyPr/>
                    <a:lstStyle/>
                    <a:p>
                      <a:r>
                        <a:rPr lang="en-GB" sz="1100" dirty="0"/>
                        <a:t>FPD</a:t>
                      </a:r>
                    </a:p>
                  </a:txBody>
                  <a:tcPr/>
                </a:tc>
                <a:tc>
                  <a:txBody>
                    <a:bodyPr/>
                    <a:lstStyle/>
                    <a:p>
                      <a:r>
                        <a:rPr lang="en-GB" sz="1100" dirty="0"/>
                        <a:t>FA</a:t>
                      </a:r>
                    </a:p>
                  </a:txBody>
                  <a:tcPr/>
                </a:tc>
                <a:extLst>
                  <a:ext uri="{0D108BD9-81ED-4DB2-BD59-A6C34878D82A}">
                    <a16:rowId xmlns:a16="http://schemas.microsoft.com/office/drawing/2014/main" val="4292221301"/>
                  </a:ext>
                </a:extLst>
              </a:tr>
              <a:tr h="329045">
                <a:tc>
                  <a:txBody>
                    <a:bodyPr/>
                    <a:lstStyle/>
                    <a:p>
                      <a:r>
                        <a:rPr lang="en-GB" sz="1100" dirty="0"/>
                        <a:t>Betsi Cadwaladr UHB (West)</a:t>
                      </a:r>
                    </a:p>
                  </a:txBody>
                  <a:tcPr/>
                </a:tc>
                <a:tc>
                  <a:txBody>
                    <a:bodyPr/>
                    <a:lstStyle/>
                    <a:p>
                      <a:r>
                        <a:rPr lang="en-GB" sz="1100" dirty="0"/>
                        <a:t>Ysbyty Gwynedd, Bangor</a:t>
                      </a:r>
                    </a:p>
                  </a:txBody>
                  <a:tcPr/>
                </a:tc>
                <a:tc>
                  <a:txBody>
                    <a:bodyPr/>
                    <a:lstStyle/>
                    <a:p>
                      <a:r>
                        <a:rPr lang="en-GB" sz="1100" dirty="0"/>
                        <a:t>Dr Ushan </a:t>
                      </a:r>
                      <a:r>
                        <a:rPr lang="en-GB" sz="1100" dirty="0" err="1"/>
                        <a:t>Andrady</a:t>
                      </a:r>
                    </a:p>
                  </a:txBody>
                  <a:tcPr/>
                </a:tc>
                <a:tc>
                  <a:txBody>
                    <a:bodyPr/>
                    <a:lstStyle/>
                    <a:p>
                      <a:r>
                        <a:rPr lang="en-GB" sz="1100" dirty="0"/>
                        <a:t>Angela Charlton</a:t>
                      </a:r>
                    </a:p>
                  </a:txBody>
                  <a:tcPr/>
                </a:tc>
                <a:extLst>
                  <a:ext uri="{0D108BD9-81ED-4DB2-BD59-A6C34878D82A}">
                    <a16:rowId xmlns:a16="http://schemas.microsoft.com/office/drawing/2014/main" val="3091711231"/>
                  </a:ext>
                </a:extLst>
              </a:tr>
              <a:tr h="3290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Betsi Cadwaladr UHB (Central)</a:t>
                      </a:r>
                    </a:p>
                  </a:txBody>
                  <a:tcPr/>
                </a:tc>
                <a:tc>
                  <a:txBody>
                    <a:bodyPr/>
                    <a:lstStyle/>
                    <a:p>
                      <a:r>
                        <a:rPr lang="en-GB" sz="1100" dirty="0"/>
                        <a:t>Ysbyty Glan Clwyd, Rhyl</a:t>
                      </a:r>
                    </a:p>
                  </a:txBody>
                  <a:tcPr/>
                </a:tc>
                <a:tc>
                  <a:txBody>
                    <a:bodyPr/>
                    <a:lstStyle/>
                    <a:p>
                      <a:r>
                        <a:rPr lang="en-GB" sz="1100" dirty="0"/>
                        <a:t>Dr Eve Blakemore</a:t>
                      </a:r>
                    </a:p>
                  </a:txBody>
                  <a:tcPr/>
                </a:tc>
                <a:tc>
                  <a:txBody>
                    <a:bodyPr/>
                    <a:lstStyle/>
                    <a:p>
                      <a:r>
                        <a:rPr lang="en-GB" sz="1100" dirty="0"/>
                        <a:t>Elaine Hughes</a:t>
                      </a:r>
                    </a:p>
                  </a:txBody>
                  <a:tcPr/>
                </a:tc>
                <a:extLst>
                  <a:ext uri="{0D108BD9-81ED-4DB2-BD59-A6C34878D82A}">
                    <a16:rowId xmlns:a16="http://schemas.microsoft.com/office/drawing/2014/main" val="118683840"/>
                  </a:ext>
                </a:extLst>
              </a:tr>
              <a:tr h="3290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Betsi Cadwaladr UHB (East)</a:t>
                      </a:r>
                    </a:p>
                  </a:txBody>
                  <a:tcPr/>
                </a:tc>
                <a:tc>
                  <a:txBody>
                    <a:bodyPr/>
                    <a:lstStyle/>
                    <a:p>
                      <a:r>
                        <a:rPr lang="en-GB" sz="1100" dirty="0"/>
                        <a:t>Wrexham Maelor, Wrexham</a:t>
                      </a:r>
                    </a:p>
                  </a:txBody>
                  <a:tcPr/>
                </a:tc>
                <a:tc>
                  <a:txBody>
                    <a:bodyPr/>
                    <a:lstStyle/>
                    <a:p>
                      <a:r>
                        <a:rPr lang="en-GB" sz="1100" dirty="0"/>
                        <a:t>Dr Artur Abelian</a:t>
                      </a:r>
                    </a:p>
                  </a:txBody>
                  <a:tcPr/>
                </a:tc>
                <a:tc>
                  <a:txBody>
                    <a:bodyPr/>
                    <a:lstStyle/>
                    <a:p>
                      <a:r>
                        <a:rPr lang="en-GB" sz="1100" dirty="0"/>
                        <a:t>Gemma Lewis</a:t>
                      </a:r>
                    </a:p>
                  </a:txBody>
                  <a:tcPr/>
                </a:tc>
                <a:extLst>
                  <a:ext uri="{0D108BD9-81ED-4DB2-BD59-A6C34878D82A}">
                    <a16:rowId xmlns:a16="http://schemas.microsoft.com/office/drawing/2014/main" val="4053317201"/>
                  </a:ext>
                </a:extLst>
              </a:tr>
              <a:tr h="329045">
                <a:tc>
                  <a:txBody>
                    <a:bodyPr/>
                    <a:lstStyle/>
                    <a:p>
                      <a:r>
                        <a:rPr lang="en-GB" sz="1100" dirty="0"/>
                        <a:t>Hywel Dda UHB (Cered.)</a:t>
                      </a:r>
                    </a:p>
                  </a:txBody>
                  <a:tcPr/>
                </a:tc>
                <a:tc>
                  <a:txBody>
                    <a:bodyPr/>
                    <a:lstStyle/>
                    <a:p>
                      <a:r>
                        <a:rPr lang="en-GB" sz="1100" dirty="0" err="1"/>
                        <a:t>Bronglais</a:t>
                      </a:r>
                      <a:r>
                        <a:rPr lang="en-GB" sz="1100" dirty="0"/>
                        <a:t> Hospital, Aberystwyth</a:t>
                      </a:r>
                    </a:p>
                  </a:txBody>
                  <a:tcPr/>
                </a:tc>
                <a:tc>
                  <a:txBody>
                    <a:bodyPr/>
                    <a:lstStyle/>
                    <a:p>
                      <a:r>
                        <a:rPr lang="en-GB" sz="1100" dirty="0"/>
                        <a:t>Mr Simone Sebastiani</a:t>
                      </a:r>
                    </a:p>
                  </a:txBody>
                  <a:tcPr/>
                </a:tc>
                <a:tc>
                  <a:txBody>
                    <a:bodyPr/>
                    <a:lstStyle/>
                    <a:p>
                      <a:r>
                        <a:rPr lang="en-GB" sz="1100" dirty="0"/>
                        <a:t>Shelley Williams</a:t>
                      </a:r>
                    </a:p>
                  </a:txBody>
                  <a:tcPr/>
                </a:tc>
                <a:extLst>
                  <a:ext uri="{0D108BD9-81ED-4DB2-BD59-A6C34878D82A}">
                    <a16:rowId xmlns:a16="http://schemas.microsoft.com/office/drawing/2014/main" val="2136556836"/>
                  </a:ext>
                </a:extLst>
              </a:tr>
              <a:tr h="329045">
                <a:tc>
                  <a:txBody>
                    <a:bodyPr/>
                    <a:lstStyle/>
                    <a:p>
                      <a:r>
                        <a:rPr lang="en-GB" sz="1100" dirty="0"/>
                        <a:t>Hywel Dda UHB (</a:t>
                      </a:r>
                      <a:r>
                        <a:rPr lang="en-GB" sz="1100" dirty="0" err="1"/>
                        <a:t>Pembs</a:t>
                      </a:r>
                      <a:r>
                        <a:rPr lang="en-GB" sz="1100" dirty="0"/>
                        <a:t>.)</a:t>
                      </a:r>
                    </a:p>
                  </a:txBody>
                  <a:tcPr/>
                </a:tc>
                <a:tc>
                  <a:txBody>
                    <a:bodyPr/>
                    <a:lstStyle/>
                    <a:p>
                      <a:r>
                        <a:rPr lang="en-GB" sz="1100" dirty="0" err="1"/>
                        <a:t>Withybush</a:t>
                      </a:r>
                      <a:r>
                        <a:rPr lang="en-GB" sz="1100" dirty="0"/>
                        <a:t> Hospital, Haverfordwest</a:t>
                      </a:r>
                    </a:p>
                  </a:txBody>
                  <a:tcPr/>
                </a:tc>
                <a:tc>
                  <a:txBody>
                    <a:bodyPr/>
                    <a:lstStyle/>
                    <a:p>
                      <a:r>
                        <a:rPr lang="en-GB" sz="1100" dirty="0"/>
                        <a:t>Dr Antony Mathew</a:t>
                      </a:r>
                    </a:p>
                  </a:txBody>
                  <a:tcPr/>
                </a:tc>
                <a:tc>
                  <a:txBody>
                    <a:bodyPr/>
                    <a:lstStyle/>
                    <a:p>
                      <a:r>
                        <a:rPr lang="en-GB" sz="1100" dirty="0"/>
                        <a:t>Louise Owen</a:t>
                      </a:r>
                    </a:p>
                  </a:txBody>
                  <a:tcPr/>
                </a:tc>
                <a:extLst>
                  <a:ext uri="{0D108BD9-81ED-4DB2-BD59-A6C34878D82A}">
                    <a16:rowId xmlns:a16="http://schemas.microsoft.com/office/drawing/2014/main" val="719323228"/>
                  </a:ext>
                </a:extLst>
              </a:tr>
              <a:tr h="4042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Hywel Dda UHB (</a:t>
                      </a:r>
                      <a:r>
                        <a:rPr lang="en-GB" sz="1100" dirty="0" err="1"/>
                        <a:t>Carms</a:t>
                      </a:r>
                      <a:r>
                        <a:rPr lang="en-GB" sz="1100" dirty="0"/>
                        <a:t>.)</a:t>
                      </a:r>
                    </a:p>
                  </a:txBody>
                  <a:tcPr/>
                </a:tc>
                <a:tc>
                  <a:txBody>
                    <a:bodyPr/>
                    <a:lstStyle/>
                    <a:p>
                      <a:r>
                        <a:rPr lang="en-GB" sz="1100" dirty="0" err="1"/>
                        <a:t>Glangwili</a:t>
                      </a:r>
                      <a:r>
                        <a:rPr lang="en-GB" sz="1100" dirty="0"/>
                        <a:t> General Hospital, Carmarthen</a:t>
                      </a:r>
                    </a:p>
                    <a:p>
                      <a:r>
                        <a:rPr lang="en-GB" sz="1100" dirty="0"/>
                        <a:t>Prince Philip Hospital, Llanelli</a:t>
                      </a:r>
                    </a:p>
                  </a:txBody>
                  <a:tcPr/>
                </a:tc>
                <a:tc>
                  <a:txBody>
                    <a:bodyPr/>
                    <a:lstStyle/>
                    <a:p>
                      <a:r>
                        <a:rPr lang="en-GB" sz="1100" i="0" dirty="0"/>
                        <a:t>Dr Jo McCarthy / Dr Jon Morris</a:t>
                      </a:r>
                    </a:p>
                    <a:p>
                      <a:pPr lvl="0">
                        <a:buNone/>
                      </a:pPr>
                      <a:r>
                        <a:rPr lang="en-GB" sz="1100" i="0" dirty="0"/>
                        <a:t>Dr Adam Tyler</a:t>
                      </a:r>
                    </a:p>
                  </a:txBody>
                  <a:tcPr/>
                </a:tc>
                <a:tc>
                  <a:txBody>
                    <a:bodyPr/>
                    <a:lstStyle/>
                    <a:p>
                      <a:pPr lvl="0">
                        <a:buNone/>
                      </a:pPr>
                      <a:r>
                        <a:rPr lang="en-GB" sz="1100" dirty="0"/>
                        <a:t>Rhiannon Taylor</a:t>
                      </a:r>
                    </a:p>
                    <a:p>
                      <a:r>
                        <a:rPr lang="en-GB" sz="1100" dirty="0"/>
                        <a:t>Kerry Rees</a:t>
                      </a:r>
                    </a:p>
                  </a:txBody>
                  <a:tcPr/>
                </a:tc>
                <a:extLst>
                  <a:ext uri="{0D108BD9-81ED-4DB2-BD59-A6C34878D82A}">
                    <a16:rowId xmlns:a16="http://schemas.microsoft.com/office/drawing/2014/main" val="104368625"/>
                  </a:ext>
                </a:extLst>
              </a:tr>
              <a:tr h="404256">
                <a:tc>
                  <a:txBody>
                    <a:bodyPr/>
                    <a:lstStyle/>
                    <a:p>
                      <a:r>
                        <a:rPr lang="en-GB" sz="1100" dirty="0"/>
                        <a:t>Swansea Bay UHB</a:t>
                      </a:r>
                    </a:p>
                  </a:txBody>
                  <a:tcPr/>
                </a:tc>
                <a:tc>
                  <a:txBody>
                    <a:bodyPr/>
                    <a:lstStyle/>
                    <a:p>
                      <a:r>
                        <a:rPr lang="en-GB" sz="1100" dirty="0"/>
                        <a:t>Morriston Hospital, Swansea</a:t>
                      </a:r>
                    </a:p>
                    <a:p>
                      <a:r>
                        <a:rPr lang="en-GB" sz="1100" dirty="0"/>
                        <a:t>Singleton Hospital, Swansea</a:t>
                      </a:r>
                    </a:p>
                  </a:txBody>
                  <a:tcPr/>
                </a:tc>
                <a:tc>
                  <a:txBody>
                    <a:bodyPr/>
                    <a:lstStyle/>
                    <a:p>
                      <a:r>
                        <a:rPr lang="en-GB" sz="1100" dirty="0"/>
                        <a:t>Dr </a:t>
                      </a:r>
                      <a:r>
                        <a:rPr lang="en-GB" sz="1100" i="0" dirty="0"/>
                        <a:t>Ritu Nirula</a:t>
                      </a:r>
                    </a:p>
                    <a:p>
                      <a:r>
                        <a:rPr lang="en-GB" sz="1100" dirty="0"/>
                        <a:t>Dr Rhodri Edwards</a:t>
                      </a:r>
                    </a:p>
                  </a:txBody>
                  <a:tcPr/>
                </a:tc>
                <a:tc>
                  <a:txBody>
                    <a:bodyPr/>
                    <a:lstStyle/>
                    <a:p>
                      <a:r>
                        <a:rPr lang="en-GB" sz="1100" dirty="0"/>
                        <a:t>Bethany Jones</a:t>
                      </a:r>
                    </a:p>
                    <a:p>
                      <a:r>
                        <a:rPr lang="en-GB" sz="1100" dirty="0"/>
                        <a:t>Sydney Lewis</a:t>
                      </a:r>
                    </a:p>
                  </a:txBody>
                  <a:tcPr/>
                </a:tc>
                <a:extLst>
                  <a:ext uri="{0D108BD9-81ED-4DB2-BD59-A6C34878D82A}">
                    <a16:rowId xmlns:a16="http://schemas.microsoft.com/office/drawing/2014/main" val="979040820"/>
                  </a:ext>
                </a:extLst>
              </a:tr>
              <a:tr h="404256">
                <a:tc>
                  <a:txBody>
                    <a:bodyPr/>
                    <a:lstStyle/>
                    <a:p>
                      <a:r>
                        <a:rPr lang="en-GB" sz="1100" dirty="0"/>
                        <a:t>Cardiff &amp; Vale UHB</a:t>
                      </a:r>
                    </a:p>
                  </a:txBody>
                  <a:tcPr/>
                </a:tc>
                <a:tc>
                  <a:txBody>
                    <a:bodyPr/>
                    <a:lstStyle/>
                    <a:p>
                      <a:r>
                        <a:rPr lang="en-GB" sz="1100" dirty="0"/>
                        <a:t>University Hospital Wales, Cardiff</a:t>
                      </a:r>
                    </a:p>
                  </a:txBody>
                  <a:tcPr/>
                </a:tc>
                <a:tc>
                  <a:txBody>
                    <a:bodyPr/>
                    <a:lstStyle/>
                    <a:p>
                      <a:r>
                        <a:rPr lang="en-GB" sz="1100" dirty="0"/>
                        <a:t>Dr Rachel Rayment </a:t>
                      </a:r>
                      <a:endParaRPr lang="en-GB" sz="1100"/>
                    </a:p>
                    <a:p>
                      <a:r>
                        <a:rPr lang="en-GB" sz="1100" dirty="0"/>
                        <a:t>Dr David Owens</a:t>
                      </a:r>
                    </a:p>
                  </a:txBody>
                  <a:tcPr/>
                </a:tc>
                <a:tc>
                  <a:txBody>
                    <a:bodyPr/>
                    <a:lstStyle/>
                    <a:p>
                      <a:r>
                        <a:rPr lang="en-GB" sz="1100" dirty="0"/>
                        <a:t>Sharon Goodwin</a:t>
                      </a:r>
                    </a:p>
                  </a:txBody>
                  <a:tcPr/>
                </a:tc>
                <a:extLst>
                  <a:ext uri="{0D108BD9-81ED-4DB2-BD59-A6C34878D82A}">
                    <a16:rowId xmlns:a16="http://schemas.microsoft.com/office/drawing/2014/main" val="4211484907"/>
                  </a:ext>
                </a:extLst>
              </a:tr>
              <a:tr h="329045">
                <a:tc>
                  <a:txBody>
                    <a:bodyPr/>
                    <a:lstStyle/>
                    <a:p>
                      <a:r>
                        <a:rPr lang="en-GB" sz="1100" dirty="0"/>
                        <a:t>Cwm </a:t>
                      </a:r>
                      <a:r>
                        <a:rPr lang="en-GB" sz="1100" dirty="0" err="1"/>
                        <a:t>Taf</a:t>
                      </a:r>
                      <a:r>
                        <a:rPr lang="en-GB" sz="1100" dirty="0"/>
                        <a:t> Morgannwg UHB (West)</a:t>
                      </a:r>
                    </a:p>
                  </a:txBody>
                  <a:tcPr/>
                </a:tc>
                <a:tc>
                  <a:txBody>
                    <a:bodyPr/>
                    <a:lstStyle/>
                    <a:p>
                      <a:r>
                        <a:rPr lang="en-GB" sz="1100" dirty="0"/>
                        <a:t>Princess of Wales Hospital, Bridgend</a:t>
                      </a:r>
                    </a:p>
                  </a:txBody>
                  <a:tcPr/>
                </a:tc>
                <a:tc>
                  <a:txBody>
                    <a:bodyPr/>
                    <a:lstStyle/>
                    <a:p>
                      <a:r>
                        <a:rPr lang="en-GB" sz="1100" dirty="0"/>
                        <a:t>Dr Gwilym McMillan</a:t>
                      </a:r>
                    </a:p>
                  </a:txBody>
                  <a:tcPr/>
                </a:tc>
                <a:tc>
                  <a:txBody>
                    <a:bodyPr/>
                    <a:lstStyle/>
                    <a:p>
                      <a:r>
                        <a:rPr lang="en-GB" sz="1100" dirty="0"/>
                        <a:t>Claire Laidler</a:t>
                      </a:r>
                    </a:p>
                  </a:txBody>
                  <a:tcPr/>
                </a:tc>
                <a:extLst>
                  <a:ext uri="{0D108BD9-81ED-4DB2-BD59-A6C34878D82A}">
                    <a16:rowId xmlns:a16="http://schemas.microsoft.com/office/drawing/2014/main" val="2303821517"/>
                  </a:ext>
                </a:extLst>
              </a:tr>
              <a:tr h="3290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Cwm </a:t>
                      </a:r>
                      <a:r>
                        <a:rPr lang="en-GB" sz="1100" dirty="0" err="1"/>
                        <a:t>Taf</a:t>
                      </a:r>
                      <a:r>
                        <a:rPr lang="en-GB" sz="1100" dirty="0"/>
                        <a:t> Morgannwg UHB (North)</a:t>
                      </a:r>
                    </a:p>
                  </a:txBody>
                  <a:tcPr/>
                </a:tc>
                <a:tc>
                  <a:txBody>
                    <a:bodyPr/>
                    <a:lstStyle/>
                    <a:p>
                      <a:r>
                        <a:rPr lang="en-GB" sz="1100" dirty="0"/>
                        <a:t>Prince Charles Hospital, Merthyr Tydfil</a:t>
                      </a:r>
                    </a:p>
                  </a:txBody>
                  <a:tcPr/>
                </a:tc>
                <a:tc>
                  <a:txBody>
                    <a:bodyPr/>
                    <a:lstStyle/>
                    <a:p>
                      <a:r>
                        <a:rPr lang="en-GB" sz="1100" dirty="0"/>
                        <a:t>Dr </a:t>
                      </a:r>
                      <a:r>
                        <a:rPr lang="en-GB" sz="1100" dirty="0" err="1"/>
                        <a:t>Esyld</a:t>
                      </a:r>
                      <a:r>
                        <a:rPr lang="en-GB" sz="1100" dirty="0"/>
                        <a:t> Watson</a:t>
                      </a:r>
                    </a:p>
                  </a:txBody>
                  <a:tcPr/>
                </a:tc>
                <a:tc>
                  <a:txBody>
                    <a:bodyPr/>
                    <a:lstStyle/>
                    <a:p>
                      <a:r>
                        <a:rPr lang="en-GB" sz="1100" dirty="0"/>
                        <a:t>Donna Morgan</a:t>
                      </a:r>
                    </a:p>
                  </a:txBody>
                  <a:tcPr/>
                </a:tc>
                <a:extLst>
                  <a:ext uri="{0D108BD9-81ED-4DB2-BD59-A6C34878D82A}">
                    <a16:rowId xmlns:a16="http://schemas.microsoft.com/office/drawing/2014/main" val="3706625585"/>
                  </a:ext>
                </a:extLst>
              </a:tr>
              <a:tr h="4042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Cwm </a:t>
                      </a:r>
                      <a:r>
                        <a:rPr lang="en-GB" sz="1100" dirty="0" err="1"/>
                        <a:t>Taf</a:t>
                      </a:r>
                      <a:r>
                        <a:rPr lang="en-GB" sz="1100" dirty="0"/>
                        <a:t> Morgannwg UHB (South)</a:t>
                      </a:r>
                    </a:p>
                  </a:txBody>
                  <a:tcPr/>
                </a:tc>
                <a:tc>
                  <a:txBody>
                    <a:bodyPr/>
                    <a:lstStyle/>
                    <a:p>
                      <a:r>
                        <a:rPr lang="en-GB" sz="1100" dirty="0"/>
                        <a:t>Royal Glamorgan Hospital, </a:t>
                      </a:r>
                      <a:r>
                        <a:rPr lang="en-GB" sz="1100" dirty="0" err="1"/>
                        <a:t>Pontyclun</a:t>
                      </a:r>
                    </a:p>
                  </a:txBody>
                  <a:tcPr/>
                </a:tc>
                <a:tc>
                  <a:txBody>
                    <a:bodyPr/>
                    <a:lstStyle/>
                    <a:p>
                      <a:pPr lvl="0">
                        <a:buNone/>
                      </a:pPr>
                      <a:r>
                        <a:rPr lang="en-GB" sz="1100" dirty="0"/>
                        <a:t>Mr Sam Fishpool</a:t>
                      </a:r>
                    </a:p>
                  </a:txBody>
                  <a:tcPr/>
                </a:tc>
                <a:tc>
                  <a:txBody>
                    <a:bodyPr/>
                    <a:lstStyle/>
                    <a:p>
                      <a:pPr lvl="0">
                        <a:buNone/>
                      </a:pPr>
                      <a:r>
                        <a:rPr lang="en-GB" sz="1100" dirty="0"/>
                        <a:t>Sarah </a:t>
                      </a:r>
                      <a:r>
                        <a:rPr lang="en-GB" sz="1100" dirty="0" err="1"/>
                        <a:t>Bechares</a:t>
                      </a:r>
                    </a:p>
                  </a:txBody>
                  <a:tcPr/>
                </a:tc>
                <a:extLst>
                  <a:ext uri="{0D108BD9-81ED-4DB2-BD59-A6C34878D82A}">
                    <a16:rowId xmlns:a16="http://schemas.microsoft.com/office/drawing/2014/main" val="439702945"/>
                  </a:ext>
                </a:extLst>
              </a:tr>
              <a:tr h="564078">
                <a:tc>
                  <a:txBody>
                    <a:bodyPr/>
                    <a:lstStyle/>
                    <a:p>
                      <a:r>
                        <a:rPr lang="en-GB" sz="1100" dirty="0"/>
                        <a:t>Aneurin Bevan UHB</a:t>
                      </a:r>
                    </a:p>
                  </a:txBody>
                  <a:tcPr/>
                </a:tc>
                <a:tc>
                  <a:txBody>
                    <a:bodyPr/>
                    <a:lstStyle/>
                    <a:p>
                      <a:r>
                        <a:rPr lang="en-GB" sz="1100" dirty="0"/>
                        <a:t>Royal Gwent Hospital, Newport</a:t>
                      </a:r>
                    </a:p>
                    <a:p>
                      <a:r>
                        <a:rPr lang="en-GB" sz="1100" dirty="0"/>
                        <a:t>Nevill Hall Hospital, Abergavenny</a:t>
                      </a:r>
                    </a:p>
                  </a:txBody>
                  <a:tcPr/>
                </a:tc>
                <a:tc>
                  <a:txBody>
                    <a:bodyPr/>
                    <a:lstStyle/>
                    <a:p>
                      <a:r>
                        <a:rPr lang="en-GB" sz="1100" dirty="0"/>
                        <a:t>Dr Ashok Vaghela</a:t>
                      </a:r>
                    </a:p>
                    <a:p>
                      <a:r>
                        <a:rPr lang="en-GB" sz="1100" dirty="0"/>
                        <a:t>Dr Helen Fowles</a:t>
                      </a:r>
                    </a:p>
                    <a:p>
                      <a:pPr lvl="0">
                        <a:buNone/>
                      </a:pPr>
                      <a:r>
                        <a:rPr lang="en-GB" sz="1100" dirty="0"/>
                        <a:t>Dr Jennifer Rankin</a:t>
                      </a:r>
                    </a:p>
                  </a:txBody>
                  <a:tcPr/>
                </a:tc>
                <a:tc>
                  <a:txBody>
                    <a:bodyPr/>
                    <a:lstStyle/>
                    <a:p>
                      <a:r>
                        <a:rPr lang="en-GB" sz="1100" dirty="0"/>
                        <a:t>Sophie Miller</a:t>
                      </a:r>
                    </a:p>
                  </a:txBody>
                  <a:tcPr/>
                </a:tc>
                <a:extLst>
                  <a:ext uri="{0D108BD9-81ED-4DB2-BD59-A6C34878D82A}">
                    <a16:rowId xmlns:a16="http://schemas.microsoft.com/office/drawing/2014/main" val="2593683047"/>
                  </a:ext>
                </a:extLst>
              </a:tr>
            </a:tbl>
          </a:graphicData>
        </a:graphic>
      </p:graphicFrame>
    </p:spTree>
    <p:extLst>
      <p:ext uri="{BB962C8B-B14F-4D97-AF65-F5344CB8AC3E}">
        <p14:creationId xmlns:p14="http://schemas.microsoft.com/office/powerpoint/2010/main" val="32948454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eacf8fe-a9ce-4374-92f5-581b210b570f">
      <Terms xmlns="http://schemas.microsoft.com/office/infopath/2007/PartnerControls"/>
    </lcf76f155ced4ddcb4097134ff3c332f>
    <TaxCatchAll xmlns="93534921-1956-43a9-9498-463b2729836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B1D9BBF78070343825AC322C150D363" ma:contentTypeVersion="15" ma:contentTypeDescription="Create a new document." ma:contentTypeScope="" ma:versionID="63efe976eff714573cc15c49d825a0fb">
  <xsd:schema xmlns:xsd="http://www.w3.org/2001/XMLSchema" xmlns:xs="http://www.w3.org/2001/XMLSchema" xmlns:p="http://schemas.microsoft.com/office/2006/metadata/properties" xmlns:ns2="7eacf8fe-a9ce-4374-92f5-581b210b570f" xmlns:ns3="93534921-1956-43a9-9498-463b2729836f" targetNamespace="http://schemas.microsoft.com/office/2006/metadata/properties" ma:root="true" ma:fieldsID="c65102d65512e1cf7cafe55762e6f3ab" ns2:_="" ns3:_="">
    <xsd:import namespace="7eacf8fe-a9ce-4374-92f5-581b210b570f"/>
    <xsd:import namespace="93534921-1956-43a9-9498-463b2729836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acf8fe-a9ce-4374-92f5-581b210b57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Location" ma:index="17" nillable="true" ma:displayName="Location" ma:indexed="true"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3534921-1956-43a9-9498-463b2729836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0d981bf-af7a-4709-ab7e-e3b14146c9a6}" ma:internalName="TaxCatchAll" ma:showField="CatchAllData" ma:web="93534921-1956-43a9-9498-463b2729836f">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D11E7B-0E00-47A4-B204-09D8D620A371}">
  <ds:schemaRefs>
    <ds:schemaRef ds:uri="7eacf8fe-a9ce-4374-92f5-581b210b570f"/>
    <ds:schemaRef ds:uri="93534921-1956-43a9-9498-463b2729836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8A35E1E-EA12-403E-89C8-AB5680AA69D1}">
  <ds:schemaRefs>
    <ds:schemaRef ds:uri="http://schemas.microsoft.com/sharepoint/v3/contenttype/forms"/>
  </ds:schemaRefs>
</ds:datastoreItem>
</file>

<file path=customXml/itemProps3.xml><?xml version="1.0" encoding="utf-8"?>
<ds:datastoreItem xmlns:ds="http://schemas.openxmlformats.org/officeDocument/2006/customXml" ds:itemID="{5D81C544-98E5-4851-BB9A-09BF73A640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acf8fe-a9ce-4374-92f5-581b210b570f"/>
    <ds:schemaRef ds:uri="93534921-1956-43a9-9498-463b272983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29</Slides>
  <Notes>0</Notes>
  <HiddenSlides>0</HiddenSlide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Canllaw i Feddygon Sylfaen sy’n Dechrau ym mis Awst 2024  A Guide for Foundation Doctors Commencing August 2024 </vt:lpstr>
      <vt:lpstr>Croeso  Welcome </vt:lpstr>
      <vt:lpstr>Pobl hollbwysig   Key people</vt:lpstr>
      <vt:lpstr>Swyddfa Rhaglen Sylfaen y DU (UKFPO)  Foundation Programme Office (UKFPO)  </vt:lpstr>
      <vt:lpstr>Tîm Ysgol Sylfaen Cymru Wales Foundation School Team</vt:lpstr>
      <vt:lpstr>Tîm Ysgol Sylfaen Cymru Wales Foundation School Team</vt:lpstr>
      <vt:lpstr>Partneriaeth Cydwasanaethau GIG Cymru (NWSSP) NHS Wales Shared Services Partnership (NWSSP)  </vt:lpstr>
      <vt:lpstr>Cyfarwyddwyr Rhaglen Sylfaen (FPD) a Gweinyddwyr Sylfaen(FA)  Foundation Programme Directors (FPD) and Foundation Administrators (FA) </vt:lpstr>
      <vt:lpstr>Sefydlu Rhaglen Sylfaen (FPD) a Gweinyddwyr Sylfaen (FA) Foundation Programme Directors &amp; administrators </vt:lpstr>
      <vt:lpstr>Goruchwyliaeth Addysgol a Chlinigol Educational and Clinical Supervision </vt:lpstr>
      <vt:lpstr>Cwricwlwm Sylfaen Foundation Curriculum </vt:lpstr>
      <vt:lpstr>eBortffolio Dysgu Sylfaen (Turas) Foundation Learning ePortfolio (Turas) </vt:lpstr>
      <vt:lpstr>e-Ddysgu ar gyfer Gofal Iechyd (eLfH) e-Learning for Healthcare (eLfH)</vt:lpstr>
      <vt:lpstr>Amser hunanddatblygu (SDT) Self-development time (SDT) </vt:lpstr>
      <vt:lpstr>Amser hunanddatblygu (parhad) Self development time (continued)</vt:lpstr>
      <vt:lpstr>Absenoldeb Astudio Study Leave</vt:lpstr>
      <vt:lpstr>Adolygiad Blynyddol o Gynnydd Cymhwysedd(ARCP) Annual Review of Competence Progression (ARCP) </vt:lpstr>
      <vt:lpstr>Rhestr Wirio ARCP The ARCP Checklist</vt:lpstr>
      <vt:lpstr>Asesu yn ystod Hyfforddiant Sylfaen Assessment during Foundation Training  </vt:lpstr>
      <vt:lpstr>Absenoldeb o Hyfforddiant Absence from Training </vt:lpstr>
      <vt:lpstr>Hyfforddiant Llai na Llawn Amser (LTFT) Less than Full Time Training (LTFT) </vt:lpstr>
      <vt:lpstr>Grŵp Goruchwylio Lleoliadau (PSG) Placement Supervision Group (PSG) </vt:lpstr>
      <vt:lpstr>Asesiad Tîm o Ymddygiad (TAB) Team Assessment of Behaviour (TAB)  </vt:lpstr>
      <vt:lpstr>Digwyddiadau dysgu dan oruchwyliaeth (SLEs) Supervised learning Events (SLEs) </vt:lpstr>
      <vt:lpstr>Myfyrdod Boddhaol/ Naratif Cryno Satisfactory Reflection/ Summary Narrative  </vt:lpstr>
      <vt:lpstr>Dysgu creiddiol a dysgu nad yw'n greiddiol Core &amp; Non Core learning </vt:lpstr>
      <vt:lpstr>Ymgysylltu â'r rhaglen Engagement with the programme </vt:lpstr>
      <vt:lpstr>Asesiad Diogelwch Rhagnodi (PSA) Prescribing Safety Assessment  (PSA)</vt:lpstr>
      <vt:lpstr>Cymorth Bywyd Uwch (ALS) Advanced Life Support (ALS)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Tippins (HEIW)</dc:creator>
  <cp:revision>320</cp:revision>
  <dcterms:created xsi:type="dcterms:W3CDTF">2020-07-10T10:43:48Z</dcterms:created>
  <dcterms:modified xsi:type="dcterms:W3CDTF">2024-09-24T14:39:18Z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0x010100AB1D9BBF78070343825AC322C150D363</vt:lpwstr>
  </property>
  <property fmtid="{D5CDD505-2E9C-101B-9397-08002B2CF9AE}" pid="3" name="_ExtendedDescription">
    <vt:lpwstr/>
  </property>
  <property fmtid="{D5CDD505-2E9C-101B-9397-08002B2CF9AE}" pid="4" name="MediaServiceImageTags">
    <vt:lpwstr/>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TriggerFlowInfo">
    <vt:lpwstr/>
  </property>
  <property fmtid="{D5CDD505-2E9C-101B-9397-08002B2CF9AE}" pid="9" name="xd_Signature">
    <vt:bool>false</vt:bool>
  </property>
</Properties>
</file>