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chart3.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5"/>
  </p:notesMasterIdLst>
  <p:sldIdLst>
    <p:sldId id="256" r:id="rId5"/>
    <p:sldId id="334" r:id="rId6"/>
    <p:sldId id="316" r:id="rId7"/>
    <p:sldId id="301" r:id="rId8"/>
    <p:sldId id="326" r:id="rId9"/>
    <p:sldId id="305" r:id="rId10"/>
    <p:sldId id="303" r:id="rId11"/>
    <p:sldId id="321" r:id="rId12"/>
    <p:sldId id="261" r:id="rId13"/>
    <p:sldId id="298"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CC"/>
    <a:srgbClr val="66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59649" autoAdjust="0"/>
  </p:normalViewPr>
  <p:slideViewPr>
    <p:cSldViewPr snapToGrid="0">
      <p:cViewPr varScale="1">
        <p:scale>
          <a:sx n="68" d="100"/>
          <a:sy n="68" d="100"/>
        </p:scale>
        <p:origin x="2196" y="72"/>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ichele Sehrawat (HEIW)" userId="8223baeb-7bac-493e-98d0-8ee3b4b34201" providerId="ADAL" clId="{382B19EB-EDEB-4E22-9F08-7B55EFF5E586}"/>
    <pc:docChg chg="modSld">
      <pc:chgData name="Michele Sehrawat (HEIW)" userId="8223baeb-7bac-493e-98d0-8ee3b4b34201" providerId="ADAL" clId="{382B19EB-EDEB-4E22-9F08-7B55EFF5E586}" dt="2023-10-25T17:13:11.412" v="1" actId="14100"/>
      <pc:docMkLst>
        <pc:docMk/>
      </pc:docMkLst>
      <pc:sldChg chg="modSp mod">
        <pc:chgData name="Michele Sehrawat (HEIW)" userId="8223baeb-7bac-493e-98d0-8ee3b4b34201" providerId="ADAL" clId="{382B19EB-EDEB-4E22-9F08-7B55EFF5E586}" dt="2023-10-25T17:13:11.412" v="1" actId="14100"/>
        <pc:sldMkLst>
          <pc:docMk/>
          <pc:sldMk cId="832391729" sldId="298"/>
        </pc:sldMkLst>
        <pc:spChg chg="mod">
          <ac:chgData name="Michele Sehrawat (HEIW)" userId="8223baeb-7bac-493e-98d0-8ee3b4b34201" providerId="ADAL" clId="{382B19EB-EDEB-4E22-9F08-7B55EFF5E586}" dt="2023-10-25T17:13:11.412" v="1" actId="14100"/>
          <ac:spMkLst>
            <pc:docMk/>
            <pc:sldMk cId="832391729" sldId="298"/>
            <ac:spMk id="2" creationId="{556CC6C6-4D10-8D7C-AB4B-67C792027E70}"/>
          </ac:spMkLst>
        </pc:sp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https://nhswales365-my.sharepoint.com/personal/michele_sehrawat_wales_nhs_uk/Documents/W%20Drive%20(WEDS%20pharmacy%20file)%20copy%204.10.18/Pharm/@%20PharmDeanery/Consultant%20Pcists/JD%20template/pillar%20visuals.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1" Type="http://schemas.openxmlformats.org/officeDocument/2006/relationships/oleObject" Target="https://nhswales365-my.sharepoint.com/personal/michele_sehrawat_wales_nhs_uk/Documents/W%20Drive%20(WEDS%20pharmacy%20file)%20copy%204.10.18/Pharm/@%20PharmDeanery/Consultant%20Pcists/JD%20template/pillar%20visuals.xlsx" TargetMode="External"/></Relationships>
</file>

<file path=ppt/charts/_rels/chart3.xml.rels><?xml version="1.0" encoding="UTF-8" standalone="yes"?>
<Relationships xmlns="http://schemas.openxmlformats.org/package/2006/relationships"><Relationship Id="rId3" Type="http://schemas.openxmlformats.org/officeDocument/2006/relationships/oleObject" Target="https://nhswales365-my.sharepoint.com/personal/michele_sehrawat_wales_nhs_uk/Documents/W%20Drive%20(WEDS%20pharmacy%20file)%20copy%204.10.18/Pharm/@%20PharmDeanery/Consultant%20Pcists/JD%20template/pillar%20visuals.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rgbClr val="6600FF"/>
            </a:solidFill>
            <a:ln>
              <a:noFill/>
            </a:ln>
            <a:effectLst>
              <a:outerShdw blurRad="57150" dist="19050" dir="5400000" algn="ctr" rotWithShape="0">
                <a:srgbClr val="000000">
                  <a:alpha val="63000"/>
                </a:srgb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'CP practice across pillars'!$E$4:$E$7</c:f>
              <c:strCache>
                <c:ptCount val="4"/>
                <c:pt idx="0">
                  <c:v>Clinical</c:v>
                </c:pt>
                <c:pt idx="1">
                  <c:v>Education</c:v>
                </c:pt>
                <c:pt idx="2">
                  <c:v>Leadership</c:v>
                </c:pt>
                <c:pt idx="3">
                  <c:v>Research</c:v>
                </c:pt>
              </c:strCache>
            </c:strRef>
          </c:cat>
          <c:val>
            <c:numRef>
              <c:f>'CP practice across pillars'!$F$4:$F$7</c:f>
              <c:numCache>
                <c:formatCode>General</c:formatCode>
                <c:ptCount val="4"/>
                <c:pt idx="0">
                  <c:v>30</c:v>
                </c:pt>
                <c:pt idx="1">
                  <c:v>10</c:v>
                </c:pt>
                <c:pt idx="2">
                  <c:v>40</c:v>
                </c:pt>
                <c:pt idx="3">
                  <c:v>20</c:v>
                </c:pt>
              </c:numCache>
            </c:numRef>
          </c:val>
          <c:extLst>
            <c:ext xmlns:c16="http://schemas.microsoft.com/office/drawing/2014/chart" uri="{C3380CC4-5D6E-409C-BE32-E72D297353CC}">
              <c16:uniqueId val="{00000000-A4C8-4B24-AAF7-845D84D01B0E}"/>
            </c:ext>
          </c:extLst>
        </c:ser>
        <c:dLbls>
          <c:dLblPos val="outEnd"/>
          <c:showLegendKey val="0"/>
          <c:showVal val="1"/>
          <c:showCatName val="0"/>
          <c:showSerName val="0"/>
          <c:showPercent val="0"/>
          <c:showBubbleSize val="0"/>
        </c:dLbls>
        <c:gapWidth val="100"/>
        <c:overlap val="-24"/>
        <c:axId val="824412368"/>
        <c:axId val="824408768"/>
      </c:barChart>
      <c:catAx>
        <c:axId val="824412368"/>
        <c:scaling>
          <c:orientation val="minMax"/>
        </c:scaling>
        <c:delete val="0"/>
        <c:axPos val="b"/>
        <c:numFmt formatCode="General" sourceLinked="1"/>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824408768"/>
        <c:crosses val="autoZero"/>
        <c:auto val="1"/>
        <c:lblAlgn val="ctr"/>
        <c:lblOffset val="100"/>
        <c:noMultiLvlLbl val="0"/>
      </c:catAx>
      <c:valAx>
        <c:axId val="824408768"/>
        <c:scaling>
          <c:orientation val="minMax"/>
          <c:max val="9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82441236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1"/>
          <c:order val="0"/>
          <c:invertIfNegative val="0"/>
          <c:dLbls>
            <c:spPr>
              <a:noFill/>
              <a:ln>
                <a:noFill/>
              </a:ln>
              <a:effectLst/>
            </c:spPr>
            <c:txPr>
              <a:bodyPr wrap="square" lIns="38100" tIns="19050" rIns="38100" bIns="19050" anchor="ctr">
                <a:spAutoFit/>
              </a:bodyPr>
              <a:lstStyle/>
              <a:p>
                <a:pPr>
                  <a:defRPr b="1"/>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ext>
            </c:extLst>
          </c:dLbls>
          <c:cat>
            <c:strRef>
              <c:f>'CP practice across pillars'!$Z$5:$Z$8</c:f>
              <c:strCache>
                <c:ptCount val="4"/>
                <c:pt idx="0">
                  <c:v>F2F Clinical</c:v>
                </c:pt>
                <c:pt idx="1">
                  <c:v>Education</c:v>
                </c:pt>
                <c:pt idx="2">
                  <c:v>Leadership</c:v>
                </c:pt>
                <c:pt idx="3">
                  <c:v>Research</c:v>
                </c:pt>
              </c:strCache>
            </c:strRef>
          </c:cat>
          <c:val>
            <c:numRef>
              <c:f>'CP practice across pillars'!$AA$5:$AA$8</c:f>
              <c:numCache>
                <c:formatCode>General</c:formatCode>
                <c:ptCount val="4"/>
                <c:pt idx="0">
                  <c:v>80</c:v>
                </c:pt>
                <c:pt idx="1">
                  <c:v>10</c:v>
                </c:pt>
                <c:pt idx="2">
                  <c:v>5</c:v>
                </c:pt>
                <c:pt idx="3">
                  <c:v>5</c:v>
                </c:pt>
              </c:numCache>
            </c:numRef>
          </c:val>
          <c:extLst>
            <c:ext xmlns:c16="http://schemas.microsoft.com/office/drawing/2014/chart" uri="{C3380CC4-5D6E-409C-BE32-E72D297353CC}">
              <c16:uniqueId val="{00000000-5CD9-428B-912B-317DBA500FDF}"/>
            </c:ext>
          </c:extLst>
        </c:ser>
        <c:dLbls>
          <c:dLblPos val="outEnd"/>
          <c:showLegendKey val="0"/>
          <c:showVal val="1"/>
          <c:showCatName val="0"/>
          <c:showSerName val="0"/>
          <c:showPercent val="0"/>
          <c:showBubbleSize val="0"/>
        </c:dLbls>
        <c:gapWidth val="100"/>
        <c:overlap val="-24"/>
        <c:axId val="737506360"/>
        <c:axId val="737505280"/>
      </c:barChart>
      <c:catAx>
        <c:axId val="737506360"/>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US"/>
          </a:p>
        </c:txPr>
        <c:crossAx val="737505280"/>
        <c:crosses val="autoZero"/>
        <c:auto val="1"/>
        <c:lblAlgn val="ctr"/>
        <c:lblOffset val="100"/>
        <c:noMultiLvlLbl val="0"/>
      </c:catAx>
      <c:valAx>
        <c:axId val="737505280"/>
        <c:scaling>
          <c:orientation val="minMax"/>
        </c:scaling>
        <c:delete val="0"/>
        <c:axPos val="l"/>
        <c:majorGridlines>
          <c:spPr>
            <a:ln w="9525" cap="flat" cmpd="sng" algn="ctr">
              <a:solidFill>
                <a:schemeClr val="tx2">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US"/>
          </a:p>
        </c:txPr>
        <c:crossAx val="737506360"/>
        <c:crosses val="autoZero"/>
        <c:crossBetween val="between"/>
      </c:valAx>
      <c:spPr>
        <a:noFill/>
        <a:ln>
          <a:noFill/>
        </a:ln>
        <a:effectLst/>
      </c:spPr>
    </c:plotArea>
    <c:plotVisOnly val="1"/>
    <c:dispBlanksAs val="gap"/>
    <c:showDLblsOverMax val="0"/>
  </c:chart>
  <c:txPr>
    <a:bodyPr/>
    <a:lstStyle/>
    <a:p>
      <a:pPr>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rgbClr val="00B050"/>
            </a:solidFill>
            <a:ln>
              <a:solidFill>
                <a:srgbClr val="00B050"/>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'CP practice across pillars'!$Z$31:$Z$34</c:f>
              <c:strCache>
                <c:ptCount val="4"/>
                <c:pt idx="0">
                  <c:v>F2F Clinical</c:v>
                </c:pt>
                <c:pt idx="1">
                  <c:v>Education</c:v>
                </c:pt>
                <c:pt idx="2">
                  <c:v>Leadership</c:v>
                </c:pt>
                <c:pt idx="3">
                  <c:v>Research</c:v>
                </c:pt>
              </c:strCache>
            </c:strRef>
          </c:cat>
          <c:val>
            <c:numRef>
              <c:f>'CP practice across pillars'!$AA$31:$AA$34</c:f>
              <c:numCache>
                <c:formatCode>General</c:formatCode>
                <c:ptCount val="4"/>
                <c:pt idx="0">
                  <c:v>0</c:v>
                </c:pt>
                <c:pt idx="1">
                  <c:v>5</c:v>
                </c:pt>
                <c:pt idx="2">
                  <c:v>90</c:v>
                </c:pt>
                <c:pt idx="3">
                  <c:v>5</c:v>
                </c:pt>
              </c:numCache>
            </c:numRef>
          </c:val>
          <c:extLst>
            <c:ext xmlns:c16="http://schemas.microsoft.com/office/drawing/2014/chart" uri="{C3380CC4-5D6E-409C-BE32-E72D297353CC}">
              <c16:uniqueId val="{00000000-1A4C-43AF-809F-9B8962197AC3}"/>
            </c:ext>
          </c:extLst>
        </c:ser>
        <c:dLbls>
          <c:showLegendKey val="0"/>
          <c:showVal val="0"/>
          <c:showCatName val="0"/>
          <c:showSerName val="0"/>
          <c:showPercent val="0"/>
          <c:showBubbleSize val="0"/>
        </c:dLbls>
        <c:gapWidth val="219"/>
        <c:overlap val="-27"/>
        <c:axId val="767060944"/>
        <c:axId val="767055544"/>
      </c:barChart>
      <c:catAx>
        <c:axId val="76706094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67055544"/>
        <c:crosses val="autoZero"/>
        <c:auto val="1"/>
        <c:lblAlgn val="ctr"/>
        <c:lblOffset val="100"/>
        <c:noMultiLvlLbl val="0"/>
      </c:catAx>
      <c:valAx>
        <c:axId val="767055544"/>
        <c:scaling>
          <c:orientation val="minMax"/>
          <c:max val="10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67060944"/>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40">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lt1"/>
    </cs:fontRef>
  </cs:dataPoint>
  <cs:dataPoint3D>
    <cs:lnRef idx="0"/>
    <cs:fillRef idx="3">
      <cs:styleClr val="auto"/>
    </cs:fillRef>
    <cs:effectRef idx="3"/>
    <cs:fontRef idx="minor">
      <a:schemeClr val="lt1"/>
    </cs:fontRef>
  </cs:dataPoint3D>
  <cs:dataPointLine>
    <cs:lnRef idx="0">
      <cs:styleClr val="auto"/>
    </cs:lnRef>
    <cs:fillRef idx="3"/>
    <cs:effectRef idx="3"/>
    <cs:fontRef idx="minor">
      <a:schemeClr val="lt1"/>
    </cs:fontRef>
    <cs:spPr>
      <a:ln w="34925" cap="rnd">
        <a:solidFill>
          <a:schemeClr val="phClr"/>
        </a:solidFill>
        <a:round/>
      </a:ln>
    </cs:spPr>
  </cs:dataPointLine>
  <cs:dataPointMarker>
    <cs:lnRef idx="0">
      <cs:styleClr val="auto"/>
    </cs:lnRef>
    <cs:fillRef idx="3">
      <cs:styleClr val="auto"/>
    </cs:fillRef>
    <cs:effectRef idx="3"/>
    <cs:fontRef idx="minor">
      <a:schemeClr val="lt1"/>
    </cs:fontRef>
    <cs:spPr>
      <a:ln w="9525">
        <a:solidFill>
          <a:schemeClr val="phClr"/>
        </a:solidFill>
        <a:round/>
      </a:ln>
    </cs:spPr>
  </cs:dataPointMarker>
  <cs:dataPointMarkerLayout symbol="circle" size="6"/>
  <cs:dataPointWireframe>
    <cs:lnRef idx="0">
      <cs:styleClr val="auto"/>
    </cs:lnRef>
    <cs:fillRef idx="3"/>
    <cs:effectRef idx="3"/>
    <cs:fontRef idx="minor">
      <a:schemeClr val="lt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lt1"/>
    </cs:fontRef>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67DE6BA-077E-4509-A205-9317F8BB2C5B}" type="doc">
      <dgm:prSet loTypeId="urn:microsoft.com/office/officeart/2005/8/layout/hList3" loCatId="list" qsTypeId="urn:microsoft.com/office/officeart/2005/8/quickstyle/simple1" qsCatId="simple" csTypeId="urn:microsoft.com/office/officeart/2005/8/colors/accent1_2" csCatId="accent1" phldr="1"/>
      <dgm:spPr/>
      <dgm:t>
        <a:bodyPr/>
        <a:lstStyle/>
        <a:p>
          <a:endParaRPr lang="en-GB"/>
        </a:p>
      </dgm:t>
    </dgm:pt>
    <dgm:pt modelId="{7C05C5E3-87D9-4B71-AA0D-E7FFD440A182}">
      <dgm:prSet phldrT="[Text]" custT="1"/>
      <dgm:spPr/>
      <dgm:t>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4000" dirty="0"/>
            <a:t>4 Pillars </a:t>
          </a:r>
        </a:p>
        <a:p>
          <a:pPr lvl="0" defTabSz="2489200">
            <a:lnSpc>
              <a:spcPct val="90000"/>
            </a:lnSpc>
            <a:spcBef>
              <a:spcPct val="0"/>
            </a:spcBef>
            <a:spcAft>
              <a:spcPct val="35000"/>
            </a:spcAft>
          </a:pPr>
          <a:endParaRPr lang="en-GB" sz="2400" dirty="0"/>
        </a:p>
      </dgm:t>
    </dgm:pt>
    <dgm:pt modelId="{350652A4-BB46-468D-BCEE-564126EC1A6F}" type="parTrans" cxnId="{8B5927AA-486A-4C81-8BF0-1923BA65A775}">
      <dgm:prSet/>
      <dgm:spPr/>
      <dgm:t>
        <a:bodyPr/>
        <a:lstStyle/>
        <a:p>
          <a:endParaRPr lang="en-GB"/>
        </a:p>
      </dgm:t>
    </dgm:pt>
    <dgm:pt modelId="{A7EDD550-652E-40F4-91A9-6B74B42F4056}" type="sibTrans" cxnId="{8B5927AA-486A-4C81-8BF0-1923BA65A775}">
      <dgm:prSet/>
      <dgm:spPr/>
      <dgm:t>
        <a:bodyPr/>
        <a:lstStyle/>
        <a:p>
          <a:endParaRPr lang="en-GB"/>
        </a:p>
      </dgm:t>
    </dgm:pt>
    <dgm:pt modelId="{4565ADE5-D56D-4A5A-8F6E-468022E27457}">
      <dgm:prSet phldrT="[Text]" custT="1"/>
      <dgm:spPr>
        <a:solidFill>
          <a:srgbClr val="489CC9"/>
        </a:solidFill>
      </dgm:spPr>
      <dgm:t>
        <a:bodyPr/>
        <a:lstStyle/>
        <a:p>
          <a:pPr algn="ctr"/>
          <a:r>
            <a:rPr lang="en-GB" sz="2400" dirty="0">
              <a:solidFill>
                <a:schemeClr val="tx1"/>
              </a:solidFill>
            </a:rPr>
            <a:t>Clinical Expert</a:t>
          </a:r>
          <a:r>
            <a:rPr lang="en-GB" sz="2000" dirty="0"/>
            <a:t>	</a:t>
          </a:r>
        </a:p>
      </dgm:t>
    </dgm:pt>
    <dgm:pt modelId="{0571D23C-FDA6-4992-AC48-85873065BC6B}" type="parTrans" cxnId="{D6892A59-FC64-4F93-AA0B-BD78E11BF44E}">
      <dgm:prSet/>
      <dgm:spPr/>
      <dgm:t>
        <a:bodyPr/>
        <a:lstStyle/>
        <a:p>
          <a:endParaRPr lang="en-GB"/>
        </a:p>
      </dgm:t>
    </dgm:pt>
    <dgm:pt modelId="{95071C18-3647-485E-81E8-D33F600E798D}" type="sibTrans" cxnId="{D6892A59-FC64-4F93-AA0B-BD78E11BF44E}">
      <dgm:prSet/>
      <dgm:spPr/>
      <dgm:t>
        <a:bodyPr/>
        <a:lstStyle/>
        <a:p>
          <a:endParaRPr lang="en-GB"/>
        </a:p>
      </dgm:t>
    </dgm:pt>
    <dgm:pt modelId="{A80D08A3-56DA-4F6A-8273-720A18746434}">
      <dgm:prSet phldrT="[Text]" custT="1"/>
      <dgm:spPr>
        <a:solidFill>
          <a:srgbClr val="99CC00"/>
        </a:solidFill>
      </dgm:spPr>
      <dgm:t>
        <a:bodyPr/>
        <a:lstStyle/>
        <a:p>
          <a:r>
            <a:rPr lang="en-GB" sz="2400" dirty="0">
              <a:solidFill>
                <a:schemeClr val="tx1"/>
              </a:solidFill>
            </a:rPr>
            <a:t>Educator</a:t>
          </a:r>
          <a:r>
            <a:rPr lang="en-GB" sz="2400" dirty="0"/>
            <a:t> </a:t>
          </a:r>
          <a:r>
            <a:rPr lang="en-GB" sz="2400" dirty="0">
              <a:solidFill>
                <a:schemeClr val="tx1"/>
              </a:solidFill>
            </a:rPr>
            <a:t>role model</a:t>
          </a:r>
        </a:p>
      </dgm:t>
    </dgm:pt>
    <dgm:pt modelId="{D74400EF-AAF0-46B2-A2DF-2D21A9C07A50}" type="parTrans" cxnId="{D6D87AD8-DD93-4979-8D20-95F424900CA6}">
      <dgm:prSet/>
      <dgm:spPr/>
      <dgm:t>
        <a:bodyPr/>
        <a:lstStyle/>
        <a:p>
          <a:endParaRPr lang="en-GB"/>
        </a:p>
      </dgm:t>
    </dgm:pt>
    <dgm:pt modelId="{CFBCBE7E-688E-49E4-8FAC-F50DB033E907}" type="sibTrans" cxnId="{D6D87AD8-DD93-4979-8D20-95F424900CA6}">
      <dgm:prSet/>
      <dgm:spPr/>
      <dgm:t>
        <a:bodyPr/>
        <a:lstStyle/>
        <a:p>
          <a:endParaRPr lang="en-GB"/>
        </a:p>
      </dgm:t>
    </dgm:pt>
    <dgm:pt modelId="{8B216880-8378-46C7-B270-1053C15BBF92}">
      <dgm:prSet custT="1"/>
      <dgm:spPr>
        <a:solidFill>
          <a:srgbClr val="DE952A"/>
        </a:solidFill>
      </dgm:spPr>
      <dgm:t>
        <a:bodyPr/>
        <a:lstStyle/>
        <a:p>
          <a:r>
            <a:rPr lang="en-GB" sz="2400" dirty="0">
              <a:solidFill>
                <a:schemeClr val="tx1"/>
              </a:solidFill>
            </a:rPr>
            <a:t>Leadership and Management</a:t>
          </a:r>
        </a:p>
      </dgm:t>
    </dgm:pt>
    <dgm:pt modelId="{37C473AB-BFE8-4C78-A495-CCA99EAB6A23}" type="parTrans" cxnId="{B7A2E4A5-561F-42ED-864D-7944078E914A}">
      <dgm:prSet/>
      <dgm:spPr/>
      <dgm:t>
        <a:bodyPr/>
        <a:lstStyle/>
        <a:p>
          <a:endParaRPr lang="en-GB"/>
        </a:p>
      </dgm:t>
    </dgm:pt>
    <dgm:pt modelId="{D458CDA4-CAC5-4096-B03B-D34BE320AFB8}" type="sibTrans" cxnId="{B7A2E4A5-561F-42ED-864D-7944078E914A}">
      <dgm:prSet/>
      <dgm:spPr/>
      <dgm:t>
        <a:bodyPr/>
        <a:lstStyle/>
        <a:p>
          <a:endParaRPr lang="en-GB"/>
        </a:p>
      </dgm:t>
    </dgm:pt>
    <dgm:pt modelId="{F910CE4E-48ED-45E1-9FA5-2D9942F0A7B6}">
      <dgm:prSet custT="1"/>
      <dgm:spPr>
        <a:solidFill>
          <a:srgbClr val="FF6699"/>
        </a:solidFill>
      </dgm:spPr>
      <dgm:t>
        <a:bodyPr/>
        <a:lstStyle/>
        <a:p>
          <a:r>
            <a:rPr lang="en-GB" sz="2400" dirty="0">
              <a:solidFill>
                <a:schemeClr val="tx1"/>
              </a:solidFill>
            </a:rPr>
            <a:t>Research-er</a:t>
          </a:r>
        </a:p>
      </dgm:t>
    </dgm:pt>
    <dgm:pt modelId="{845CA8A3-C036-4FB3-A8B1-683D9954E426}" type="parTrans" cxnId="{BD7D7B88-652D-4964-8DE5-47E1EECEF56A}">
      <dgm:prSet/>
      <dgm:spPr/>
      <dgm:t>
        <a:bodyPr/>
        <a:lstStyle/>
        <a:p>
          <a:endParaRPr lang="en-GB"/>
        </a:p>
      </dgm:t>
    </dgm:pt>
    <dgm:pt modelId="{AC6727DA-4D51-487E-837A-5C113452E246}" type="sibTrans" cxnId="{BD7D7B88-652D-4964-8DE5-47E1EECEF56A}">
      <dgm:prSet/>
      <dgm:spPr/>
      <dgm:t>
        <a:bodyPr/>
        <a:lstStyle/>
        <a:p>
          <a:endParaRPr lang="en-GB"/>
        </a:p>
      </dgm:t>
    </dgm:pt>
    <dgm:pt modelId="{2ED8D1FC-89DC-4BF1-BB90-B10F1BCB983B}" type="pres">
      <dgm:prSet presAssocID="{E67DE6BA-077E-4509-A205-9317F8BB2C5B}" presName="composite" presStyleCnt="0">
        <dgm:presLayoutVars>
          <dgm:chMax val="1"/>
          <dgm:dir/>
          <dgm:resizeHandles val="exact"/>
        </dgm:presLayoutVars>
      </dgm:prSet>
      <dgm:spPr/>
    </dgm:pt>
    <dgm:pt modelId="{F1CB954D-7CF8-446A-BEA6-E822A338B5C4}" type="pres">
      <dgm:prSet presAssocID="{7C05C5E3-87D9-4B71-AA0D-E7FFD440A182}" presName="roof" presStyleLbl="dkBgShp" presStyleIdx="0" presStyleCnt="2" custScaleY="51818" custLinFactNeighborX="-109" custLinFactNeighborY="29298"/>
      <dgm:spPr/>
    </dgm:pt>
    <dgm:pt modelId="{22E4ED48-A4F4-4213-ABFF-9E37EA2F3376}" type="pres">
      <dgm:prSet presAssocID="{7C05C5E3-87D9-4B71-AA0D-E7FFD440A182}" presName="pillars" presStyleCnt="0"/>
      <dgm:spPr/>
    </dgm:pt>
    <dgm:pt modelId="{47519068-DBEF-4EED-AAF8-965FE267A7B9}" type="pres">
      <dgm:prSet presAssocID="{7C05C5E3-87D9-4B71-AA0D-E7FFD440A182}" presName="pillar1" presStyleLbl="node1" presStyleIdx="0" presStyleCnt="4" custLinFactNeighborY="-257">
        <dgm:presLayoutVars>
          <dgm:bulletEnabled val="1"/>
        </dgm:presLayoutVars>
      </dgm:prSet>
      <dgm:spPr/>
    </dgm:pt>
    <dgm:pt modelId="{B02D1EE2-507D-4FAA-B496-2C180A3ADED7}" type="pres">
      <dgm:prSet presAssocID="{A80D08A3-56DA-4F6A-8273-720A18746434}" presName="pillarX" presStyleLbl="node1" presStyleIdx="1" presStyleCnt="4">
        <dgm:presLayoutVars>
          <dgm:bulletEnabled val="1"/>
        </dgm:presLayoutVars>
      </dgm:prSet>
      <dgm:spPr/>
    </dgm:pt>
    <dgm:pt modelId="{FD868FA5-ABD5-4127-9D4D-65E823E3F662}" type="pres">
      <dgm:prSet presAssocID="{8B216880-8378-46C7-B270-1053C15BBF92}" presName="pillarX" presStyleLbl="node1" presStyleIdx="2" presStyleCnt="4">
        <dgm:presLayoutVars>
          <dgm:bulletEnabled val="1"/>
        </dgm:presLayoutVars>
      </dgm:prSet>
      <dgm:spPr/>
    </dgm:pt>
    <dgm:pt modelId="{EC128B94-5638-41D4-857E-001C92147734}" type="pres">
      <dgm:prSet presAssocID="{F910CE4E-48ED-45E1-9FA5-2D9942F0A7B6}" presName="pillarX" presStyleLbl="node1" presStyleIdx="3" presStyleCnt="4">
        <dgm:presLayoutVars>
          <dgm:bulletEnabled val="1"/>
        </dgm:presLayoutVars>
      </dgm:prSet>
      <dgm:spPr/>
    </dgm:pt>
    <dgm:pt modelId="{E3CAC9E0-11BA-41CB-B1BC-C4F36DABB32A}" type="pres">
      <dgm:prSet presAssocID="{7C05C5E3-87D9-4B71-AA0D-E7FFD440A182}" presName="base" presStyleLbl="dkBgShp" presStyleIdx="1" presStyleCnt="2"/>
      <dgm:spPr/>
    </dgm:pt>
  </dgm:ptLst>
  <dgm:cxnLst>
    <dgm:cxn modelId="{D7072065-EB25-41B2-A757-8D999B1B17C9}" type="presOf" srcId="{A80D08A3-56DA-4F6A-8273-720A18746434}" destId="{B02D1EE2-507D-4FAA-B496-2C180A3ADED7}" srcOrd="0" destOrd="0" presId="urn:microsoft.com/office/officeart/2005/8/layout/hList3"/>
    <dgm:cxn modelId="{D6892A59-FC64-4F93-AA0B-BD78E11BF44E}" srcId="{7C05C5E3-87D9-4B71-AA0D-E7FFD440A182}" destId="{4565ADE5-D56D-4A5A-8F6E-468022E27457}" srcOrd="0" destOrd="0" parTransId="{0571D23C-FDA6-4992-AC48-85873065BC6B}" sibTransId="{95071C18-3647-485E-81E8-D33F600E798D}"/>
    <dgm:cxn modelId="{92AC787E-C7BB-43B0-9A01-3B7C16FEA6CC}" type="presOf" srcId="{F910CE4E-48ED-45E1-9FA5-2D9942F0A7B6}" destId="{EC128B94-5638-41D4-857E-001C92147734}" srcOrd="0" destOrd="0" presId="urn:microsoft.com/office/officeart/2005/8/layout/hList3"/>
    <dgm:cxn modelId="{BD7D7B88-652D-4964-8DE5-47E1EECEF56A}" srcId="{7C05C5E3-87D9-4B71-AA0D-E7FFD440A182}" destId="{F910CE4E-48ED-45E1-9FA5-2D9942F0A7B6}" srcOrd="3" destOrd="0" parTransId="{845CA8A3-C036-4FB3-A8B1-683D9954E426}" sibTransId="{AC6727DA-4D51-487E-837A-5C113452E246}"/>
    <dgm:cxn modelId="{1BADB188-B690-4A76-ADCD-1A96C643742B}" type="presOf" srcId="{7C05C5E3-87D9-4B71-AA0D-E7FFD440A182}" destId="{F1CB954D-7CF8-446A-BEA6-E822A338B5C4}" srcOrd="0" destOrd="0" presId="urn:microsoft.com/office/officeart/2005/8/layout/hList3"/>
    <dgm:cxn modelId="{F7B3199D-3BA9-49BA-B3D9-85B27BB47D9E}" type="presOf" srcId="{E67DE6BA-077E-4509-A205-9317F8BB2C5B}" destId="{2ED8D1FC-89DC-4BF1-BB90-B10F1BCB983B}" srcOrd="0" destOrd="0" presId="urn:microsoft.com/office/officeart/2005/8/layout/hList3"/>
    <dgm:cxn modelId="{B7A2E4A5-561F-42ED-864D-7944078E914A}" srcId="{7C05C5E3-87D9-4B71-AA0D-E7FFD440A182}" destId="{8B216880-8378-46C7-B270-1053C15BBF92}" srcOrd="2" destOrd="0" parTransId="{37C473AB-BFE8-4C78-A495-CCA99EAB6A23}" sibTransId="{D458CDA4-CAC5-4096-B03B-D34BE320AFB8}"/>
    <dgm:cxn modelId="{8B5927AA-486A-4C81-8BF0-1923BA65A775}" srcId="{E67DE6BA-077E-4509-A205-9317F8BB2C5B}" destId="{7C05C5E3-87D9-4B71-AA0D-E7FFD440A182}" srcOrd="0" destOrd="0" parTransId="{350652A4-BB46-468D-BCEE-564126EC1A6F}" sibTransId="{A7EDD550-652E-40F4-91A9-6B74B42F4056}"/>
    <dgm:cxn modelId="{8E5A48BC-E247-4BA0-8322-92387CB92EED}" type="presOf" srcId="{4565ADE5-D56D-4A5A-8F6E-468022E27457}" destId="{47519068-DBEF-4EED-AAF8-965FE267A7B9}" srcOrd="0" destOrd="0" presId="urn:microsoft.com/office/officeart/2005/8/layout/hList3"/>
    <dgm:cxn modelId="{8152B0C8-C12F-412F-9A9D-54318523FF7F}" type="presOf" srcId="{8B216880-8378-46C7-B270-1053C15BBF92}" destId="{FD868FA5-ABD5-4127-9D4D-65E823E3F662}" srcOrd="0" destOrd="0" presId="urn:microsoft.com/office/officeart/2005/8/layout/hList3"/>
    <dgm:cxn modelId="{D6D87AD8-DD93-4979-8D20-95F424900CA6}" srcId="{7C05C5E3-87D9-4B71-AA0D-E7FFD440A182}" destId="{A80D08A3-56DA-4F6A-8273-720A18746434}" srcOrd="1" destOrd="0" parTransId="{D74400EF-AAF0-46B2-A2DF-2D21A9C07A50}" sibTransId="{CFBCBE7E-688E-49E4-8FAC-F50DB033E907}"/>
    <dgm:cxn modelId="{0FDFC624-ED03-4763-A4C7-ED240AE008CA}" type="presParOf" srcId="{2ED8D1FC-89DC-4BF1-BB90-B10F1BCB983B}" destId="{F1CB954D-7CF8-446A-BEA6-E822A338B5C4}" srcOrd="0" destOrd="0" presId="urn:microsoft.com/office/officeart/2005/8/layout/hList3"/>
    <dgm:cxn modelId="{7D722F5D-4A04-4532-A4D6-556DEB98BA9F}" type="presParOf" srcId="{2ED8D1FC-89DC-4BF1-BB90-B10F1BCB983B}" destId="{22E4ED48-A4F4-4213-ABFF-9E37EA2F3376}" srcOrd="1" destOrd="0" presId="urn:microsoft.com/office/officeart/2005/8/layout/hList3"/>
    <dgm:cxn modelId="{24F05828-D221-4C52-B5FE-D8CF760F7851}" type="presParOf" srcId="{22E4ED48-A4F4-4213-ABFF-9E37EA2F3376}" destId="{47519068-DBEF-4EED-AAF8-965FE267A7B9}" srcOrd="0" destOrd="0" presId="urn:microsoft.com/office/officeart/2005/8/layout/hList3"/>
    <dgm:cxn modelId="{ACBB00BF-E19F-4C70-A37E-098B902F4B58}" type="presParOf" srcId="{22E4ED48-A4F4-4213-ABFF-9E37EA2F3376}" destId="{B02D1EE2-507D-4FAA-B496-2C180A3ADED7}" srcOrd="1" destOrd="0" presId="urn:microsoft.com/office/officeart/2005/8/layout/hList3"/>
    <dgm:cxn modelId="{A908BF08-E901-4D7F-B3DE-0768034250FC}" type="presParOf" srcId="{22E4ED48-A4F4-4213-ABFF-9E37EA2F3376}" destId="{FD868FA5-ABD5-4127-9D4D-65E823E3F662}" srcOrd="2" destOrd="0" presId="urn:microsoft.com/office/officeart/2005/8/layout/hList3"/>
    <dgm:cxn modelId="{3CAF8BCA-2007-4A23-917D-54C2E31F2412}" type="presParOf" srcId="{22E4ED48-A4F4-4213-ABFF-9E37EA2F3376}" destId="{EC128B94-5638-41D4-857E-001C92147734}" srcOrd="3" destOrd="0" presId="urn:microsoft.com/office/officeart/2005/8/layout/hList3"/>
    <dgm:cxn modelId="{E43C46E0-C58C-4E60-8E54-B456B5809D46}" type="presParOf" srcId="{2ED8D1FC-89DC-4BF1-BB90-B10F1BCB983B}" destId="{E3CAC9E0-11BA-41CB-B1BC-C4F36DABB32A}" srcOrd="2" destOrd="0" presId="urn:microsoft.com/office/officeart/2005/8/layout/hList3"/>
  </dgm:cxnLst>
  <dgm:bg/>
  <dgm:whole/>
  <dgm:extLst>
    <a:ext uri="http://schemas.microsoft.com/office/drawing/2008/diagram">
      <dsp:dataModelExt xmlns:dsp="http://schemas.microsoft.com/office/drawing/2008/diagram" relId="rId8"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1CB954D-7CF8-446A-BEA6-E822A338B5C4}">
      <dsp:nvSpPr>
        <dsp:cNvPr id="0" name=""/>
        <dsp:cNvSpPr/>
      </dsp:nvSpPr>
      <dsp:spPr>
        <a:xfrm>
          <a:off x="0" y="604252"/>
          <a:ext cx="6235909" cy="757341"/>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52400" tIns="152400" rIns="152400" bIns="15240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n-GB" sz="4000" kern="1200" dirty="0"/>
            <a:t>4 Pillars </a:t>
          </a:r>
        </a:p>
        <a:p>
          <a:pPr lvl="0" algn="ctr" defTabSz="2489200">
            <a:lnSpc>
              <a:spcPct val="90000"/>
            </a:lnSpc>
            <a:spcBef>
              <a:spcPct val="0"/>
            </a:spcBef>
            <a:spcAft>
              <a:spcPct val="35000"/>
            </a:spcAft>
            <a:buNone/>
          </a:pPr>
          <a:endParaRPr lang="en-GB" sz="2400" kern="1200" dirty="0"/>
        </a:p>
      </dsp:txBody>
      <dsp:txXfrm>
        <a:off x="0" y="604252"/>
        <a:ext cx="6235909" cy="757341"/>
      </dsp:txXfrm>
    </dsp:sp>
    <dsp:sp modelId="{47519068-DBEF-4EED-AAF8-965FE267A7B9}">
      <dsp:nvSpPr>
        <dsp:cNvPr id="0" name=""/>
        <dsp:cNvSpPr/>
      </dsp:nvSpPr>
      <dsp:spPr>
        <a:xfrm>
          <a:off x="0" y="1277603"/>
          <a:ext cx="1558977" cy="3069235"/>
        </a:xfrm>
        <a:prstGeom prst="rect">
          <a:avLst/>
        </a:prstGeom>
        <a:solidFill>
          <a:srgbClr val="489CC9"/>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GB" sz="2400" kern="1200" dirty="0">
              <a:solidFill>
                <a:schemeClr val="tx1"/>
              </a:solidFill>
            </a:rPr>
            <a:t>Clinical Expert</a:t>
          </a:r>
          <a:r>
            <a:rPr lang="en-GB" sz="2000" kern="1200" dirty="0"/>
            <a:t>	</a:t>
          </a:r>
        </a:p>
      </dsp:txBody>
      <dsp:txXfrm>
        <a:off x="0" y="1277603"/>
        <a:ext cx="1558977" cy="3069235"/>
      </dsp:txXfrm>
    </dsp:sp>
    <dsp:sp modelId="{B02D1EE2-507D-4FAA-B496-2C180A3ADED7}">
      <dsp:nvSpPr>
        <dsp:cNvPr id="0" name=""/>
        <dsp:cNvSpPr/>
      </dsp:nvSpPr>
      <dsp:spPr>
        <a:xfrm>
          <a:off x="1558977" y="1285490"/>
          <a:ext cx="1558977" cy="3069235"/>
        </a:xfrm>
        <a:prstGeom prst="rect">
          <a:avLst/>
        </a:prstGeom>
        <a:solidFill>
          <a:srgbClr val="99CC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GB" sz="2400" kern="1200" dirty="0">
              <a:solidFill>
                <a:schemeClr val="tx1"/>
              </a:solidFill>
            </a:rPr>
            <a:t>Educator</a:t>
          </a:r>
          <a:r>
            <a:rPr lang="en-GB" sz="2400" kern="1200" dirty="0"/>
            <a:t> </a:t>
          </a:r>
          <a:r>
            <a:rPr lang="en-GB" sz="2400" kern="1200" dirty="0">
              <a:solidFill>
                <a:schemeClr val="tx1"/>
              </a:solidFill>
            </a:rPr>
            <a:t>role model</a:t>
          </a:r>
        </a:p>
      </dsp:txBody>
      <dsp:txXfrm>
        <a:off x="1558977" y="1285490"/>
        <a:ext cx="1558977" cy="3069235"/>
      </dsp:txXfrm>
    </dsp:sp>
    <dsp:sp modelId="{FD868FA5-ABD5-4127-9D4D-65E823E3F662}">
      <dsp:nvSpPr>
        <dsp:cNvPr id="0" name=""/>
        <dsp:cNvSpPr/>
      </dsp:nvSpPr>
      <dsp:spPr>
        <a:xfrm>
          <a:off x="3117954" y="1285490"/>
          <a:ext cx="1558977" cy="3069235"/>
        </a:xfrm>
        <a:prstGeom prst="rect">
          <a:avLst/>
        </a:prstGeom>
        <a:solidFill>
          <a:srgbClr val="DE952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GB" sz="2400" kern="1200" dirty="0">
              <a:solidFill>
                <a:schemeClr val="tx1"/>
              </a:solidFill>
            </a:rPr>
            <a:t>Leadership and Management</a:t>
          </a:r>
        </a:p>
      </dsp:txBody>
      <dsp:txXfrm>
        <a:off x="3117954" y="1285490"/>
        <a:ext cx="1558977" cy="3069235"/>
      </dsp:txXfrm>
    </dsp:sp>
    <dsp:sp modelId="{EC128B94-5638-41D4-857E-001C92147734}">
      <dsp:nvSpPr>
        <dsp:cNvPr id="0" name=""/>
        <dsp:cNvSpPr/>
      </dsp:nvSpPr>
      <dsp:spPr>
        <a:xfrm>
          <a:off x="4676931" y="1285490"/>
          <a:ext cx="1558977" cy="3069235"/>
        </a:xfrm>
        <a:prstGeom prst="rect">
          <a:avLst/>
        </a:prstGeom>
        <a:solidFill>
          <a:srgbClr val="FF6699"/>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GB" sz="2400" kern="1200" dirty="0">
              <a:solidFill>
                <a:schemeClr val="tx1"/>
              </a:solidFill>
            </a:rPr>
            <a:t>Research-er</a:t>
          </a:r>
        </a:p>
      </dsp:txBody>
      <dsp:txXfrm>
        <a:off x="4676931" y="1285490"/>
        <a:ext cx="1558977" cy="3069235"/>
      </dsp:txXfrm>
    </dsp:sp>
    <dsp:sp modelId="{E3CAC9E0-11BA-41CB-B1BC-C4F36DABB32A}">
      <dsp:nvSpPr>
        <dsp:cNvPr id="0" name=""/>
        <dsp:cNvSpPr/>
      </dsp:nvSpPr>
      <dsp:spPr>
        <a:xfrm>
          <a:off x="0" y="4354726"/>
          <a:ext cx="6235909" cy="341026"/>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2733295-7748-491A-A4FC-78421AA1011C}" type="datetimeFigureOut">
              <a:rPr lang="en-GB" smtClean="0"/>
              <a:t>25/10/2023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08E6EEE-2ED5-4868-B893-E783C4B5F620}" type="slidenum">
              <a:rPr lang="en-GB" smtClean="0"/>
              <a:t>‹#›</a:t>
            </a:fld>
            <a:endParaRPr lang="en-GB"/>
          </a:p>
        </p:txBody>
      </p:sp>
    </p:spTree>
    <p:extLst>
      <p:ext uri="{BB962C8B-B14F-4D97-AF65-F5344CB8AC3E}">
        <p14:creationId xmlns:p14="http://schemas.microsoft.com/office/powerpoint/2010/main" val="22163274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www.rpharms.com/Portals/0/RPS%20image%20library/Wales%20Hospital%20Review/Wales%20Hospital%20Report%20%20v11%20%20amended.pdf"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rpharms.com/development/credentialing/consultant/consultant-pharmacist-credentialing" TargetMode="External"/><Relationship Id="rId2" Type="http://schemas.openxmlformats.org/officeDocument/2006/relationships/slide" Target="../slides/slide4.xml"/><Relationship Id="rId1" Type="http://schemas.openxmlformats.org/officeDocument/2006/relationships/notesMaster" Target="../notesMasters/notesMaster1.xml"/><Relationship Id="rId4" Type="http://schemas.openxmlformats.org/officeDocument/2006/relationships/hyperlink" Target="https://www.rpharms.com/development/credentialing/consultant/directory-of-approved-consultant-pharmacist-posts" TargetMode="Externa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spaces.hightail.com/receive/2tw3Qus0fM/dXMtNGU0ZjYzMTAtNjExZC00Y2Q5LTk5YzctOWU5MTFjZmVkYTA1"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08E6EEE-2ED5-4868-B893-E783C4B5F620}" type="slidenum">
              <a:rPr lang="en-GB" smtClean="0"/>
              <a:t>1</a:t>
            </a:fld>
            <a:endParaRPr lang="en-GB"/>
          </a:p>
        </p:txBody>
      </p:sp>
    </p:spTree>
    <p:extLst>
      <p:ext uri="{BB962C8B-B14F-4D97-AF65-F5344CB8AC3E}">
        <p14:creationId xmlns:p14="http://schemas.microsoft.com/office/powerpoint/2010/main" val="7508486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Arial" panose="020B0604020202020204" pitchFamily="34" charset="0"/>
                <a:ea typeface="Calibri" panose="020F0502020204030204" pitchFamily="34" charset="0"/>
                <a:cs typeface="Times New Roman" panose="02020603050405020304" pitchFamily="18" charset="0"/>
              </a:rPr>
              <a:t>1. Royal Pharmaceutical Society. 2023. </a:t>
            </a:r>
            <a:r>
              <a:rPr lang="en-GB" sz="1800" i="1" dirty="0">
                <a:effectLst/>
                <a:latin typeface="Arial" panose="020B0604020202020204" pitchFamily="34" charset="0"/>
                <a:ea typeface="Calibri" panose="020F0502020204030204" pitchFamily="34" charset="0"/>
                <a:cs typeface="Times New Roman" panose="02020603050405020304" pitchFamily="18" charset="0"/>
              </a:rPr>
              <a:t>Prescribing Progress: Transforming Clinical Hospital Pharmacy in Wales for Enhanced Patient Care An Independent Report Commissioned by the Welsh Government</a:t>
            </a:r>
            <a:r>
              <a:rPr lang="en-GB" sz="1800" b="1" dirty="0">
                <a:effectLst/>
                <a:latin typeface="Arial" panose="020B0604020202020204" pitchFamily="34" charset="0"/>
                <a:ea typeface="Calibri" panose="020F0502020204030204" pitchFamily="34" charset="0"/>
                <a:cs typeface="Times New Roman" panose="02020603050405020304" pitchFamily="18" charset="0"/>
              </a:rPr>
              <a:t>. </a:t>
            </a:r>
            <a:r>
              <a:rPr lang="en-GB" sz="1800" dirty="0">
                <a:effectLst/>
                <a:latin typeface="Arial" panose="020B0604020202020204" pitchFamily="34" charset="0"/>
                <a:ea typeface="Calibri" panose="020F0502020204030204" pitchFamily="34" charset="0"/>
                <a:cs typeface="Times New Roman" panose="02020603050405020304" pitchFamily="18" charset="0"/>
              </a:rPr>
              <a:t>Available at </a:t>
            </a:r>
            <a:r>
              <a:rPr lang="en-GB" sz="1800" u="sng" dirty="0">
                <a:solidFill>
                  <a:srgbClr val="0563C1"/>
                </a:solidFill>
                <a:effectLst/>
                <a:latin typeface="Arial" panose="020B0604020202020204" pitchFamily="34" charset="0"/>
                <a:ea typeface="Calibri" panose="020F0502020204030204" pitchFamily="34" charset="0"/>
                <a:cs typeface="Times New Roman" panose="02020603050405020304" pitchFamily="18" charset="0"/>
                <a:hlinkClick r:id="rId3"/>
              </a:rPr>
              <a:t>https://www.rpharms.com/Portals/0/RPS%20image%20library/Wales%20Hospital%20Review/Wales%20Hospital%20Report%20%20v11%20%20amended.pdf</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fld id="{A08E6EEE-2ED5-4868-B893-E783C4B5F620}" type="slidenum">
              <a:rPr lang="en-GB" smtClean="0"/>
              <a:t>2</a:t>
            </a:fld>
            <a:endParaRPr lang="en-GB"/>
          </a:p>
        </p:txBody>
      </p:sp>
    </p:spTree>
    <p:extLst>
      <p:ext uri="{BB962C8B-B14F-4D97-AF65-F5344CB8AC3E}">
        <p14:creationId xmlns:p14="http://schemas.microsoft.com/office/powerpoint/2010/main" val="42414416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At the end of the engagement period in November HEIW will be clear what guidance Health Board and Trusts need articulating in this strategic document or tool describing the consultant pharmacist role</a:t>
            </a:r>
          </a:p>
        </p:txBody>
      </p:sp>
      <p:sp>
        <p:nvSpPr>
          <p:cNvPr id="4" name="Slide Number Placeholder 3"/>
          <p:cNvSpPr>
            <a:spLocks noGrp="1"/>
          </p:cNvSpPr>
          <p:nvPr>
            <p:ph type="sldNum" sz="quarter" idx="5"/>
          </p:nvPr>
        </p:nvSpPr>
        <p:spPr/>
        <p:txBody>
          <a:bodyPr/>
          <a:lstStyle/>
          <a:p>
            <a:fld id="{A08E6EEE-2ED5-4868-B893-E783C4B5F620}" type="slidenum">
              <a:rPr lang="en-GB" smtClean="0"/>
              <a:t>3</a:t>
            </a:fld>
            <a:endParaRPr lang="en-GB"/>
          </a:p>
        </p:txBody>
      </p:sp>
    </p:spTree>
    <p:extLst>
      <p:ext uri="{BB962C8B-B14F-4D97-AF65-F5344CB8AC3E}">
        <p14:creationId xmlns:p14="http://schemas.microsoft.com/office/powerpoint/2010/main" val="18211658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300" dirty="0"/>
          </a:p>
          <a:p>
            <a:r>
              <a:rPr lang="en-GB" sz="1300" dirty="0"/>
              <a:t>key features are ‘clinical leadership’ and making an impact across boundaries. </a:t>
            </a:r>
          </a:p>
          <a:p>
            <a:pPr fontAlgn="base"/>
            <a:endParaRPr lang="en-GB" sz="1300" dirty="0"/>
          </a:p>
          <a:p>
            <a:r>
              <a:rPr lang="en-GB" sz="1300" b="1" i="1" dirty="0"/>
              <a:t>There are FOUR absolutely essential aspects to all Consultant Pharmacist roles these are assessed in post applications and individual portfolios</a:t>
            </a:r>
            <a:endParaRPr lang="en-GB" sz="1300" dirty="0"/>
          </a:p>
          <a:p>
            <a:r>
              <a:rPr lang="en-GB" sz="1300" b="1" dirty="0"/>
              <a:t>1. Clinical expert 2. Educator and role model</a:t>
            </a:r>
            <a:r>
              <a:rPr lang="en-GB" sz="1300" b="0" dirty="0"/>
              <a:t> </a:t>
            </a:r>
            <a:r>
              <a:rPr lang="en-GB" sz="1300" b="1" dirty="0"/>
              <a:t>3. Leadership 4. Researcher</a:t>
            </a:r>
            <a:endParaRPr lang="en-GB" sz="1300" dirty="0"/>
          </a:p>
          <a:p>
            <a:endParaRPr lang="en-GB" dirty="0"/>
          </a:p>
          <a:p>
            <a:pPr fontAlgn="base"/>
            <a:r>
              <a:rPr lang="en-GB" sz="1300" dirty="0"/>
              <a:t>Individual credentialing</a:t>
            </a:r>
          </a:p>
          <a:p>
            <a:pPr fontAlgn="base"/>
            <a:r>
              <a:rPr lang="en-GB" sz="1300" dirty="0"/>
              <a:t>To ensure patient safety all consultant pharmacists using the title since 2020 must hold the RPS consultant pharmacist credential. This is very rigorous assessment of a clinical portfolio by a clinical competency panel. So far 8 people in Wales hold this credential, with a lot more interest. There are also 13 people already in a consultant pharmacist role who are ‘</a:t>
            </a:r>
            <a:r>
              <a:rPr lang="en-GB" sz="1300" dirty="0" err="1"/>
              <a:t>grandparented</a:t>
            </a:r>
            <a:r>
              <a:rPr lang="en-GB" sz="1300" dirty="0"/>
              <a:t>’, due to holding the post before the credential was introduced</a:t>
            </a:r>
          </a:p>
          <a:p>
            <a:pPr fontAlgn="base"/>
            <a:endParaRPr lang="en-GB" sz="1300" dirty="0"/>
          </a:p>
          <a:p>
            <a:pPr fontAlgn="base"/>
            <a:r>
              <a:rPr lang="en-GB" sz="1300" dirty="0"/>
              <a:t>Post approval</a:t>
            </a:r>
          </a:p>
          <a:p>
            <a:pPr fontAlgn="base"/>
            <a:r>
              <a:rPr lang="en-GB" sz="1300" dirty="0"/>
              <a:t>NHS guidance in place in Wales requires posts to be approved through a UK process. This </a:t>
            </a:r>
            <a:r>
              <a:rPr lang="en-GB" dirty="0"/>
              <a:t>ensures posts are developed strategically in response to local need, facilitate health economy wide working and that the title consultant pharmacist means the same thing wherever you use the NHS in the UK</a:t>
            </a:r>
          </a:p>
          <a:p>
            <a:endParaRPr lang="en-GB" dirty="0"/>
          </a:p>
          <a:p>
            <a:r>
              <a:rPr lang="en-GB" sz="1200" dirty="0"/>
              <a:t>RPS </a:t>
            </a:r>
            <a:r>
              <a:rPr lang="en-GB" sz="1200" u="sng" dirty="0">
                <a:hlinkClick r:id="rId3"/>
              </a:rPr>
              <a:t>credentialing process</a:t>
            </a:r>
            <a:r>
              <a:rPr lang="en-GB" sz="1200" dirty="0"/>
              <a:t> for advanced level pharmacists working in patient-focussed roles wishing to demonstrate that they have the knowledge, skills and behaviours to work at consultant-level.</a:t>
            </a:r>
          </a:p>
          <a:p>
            <a:endParaRPr lang="en-GB" dirty="0"/>
          </a:p>
          <a:p>
            <a:r>
              <a:rPr lang="en-GB" dirty="0"/>
              <a:t>Approved consultant pharmacist posts are listed on the RPS </a:t>
            </a:r>
            <a:r>
              <a:rPr lang="en-GB" u="sng" dirty="0">
                <a:hlinkClick r:id="rId4"/>
              </a:rPr>
              <a:t>directory of approved consultant pharmacist posts</a:t>
            </a:r>
            <a:r>
              <a:rPr lang="en-GB" dirty="0"/>
              <a:t> across England, Scotland, Wales, NI</a:t>
            </a:r>
          </a:p>
          <a:p>
            <a:endParaRPr lang="en-GB" dirty="0"/>
          </a:p>
          <a:p>
            <a:endParaRPr lang="en-GB" sz="1300" dirty="0"/>
          </a:p>
          <a:p>
            <a:endParaRPr lang="en-GB" sz="1300" dirty="0"/>
          </a:p>
        </p:txBody>
      </p:sp>
      <p:sp>
        <p:nvSpPr>
          <p:cNvPr id="4" name="Slide Number Placeholder 3"/>
          <p:cNvSpPr>
            <a:spLocks noGrp="1"/>
          </p:cNvSpPr>
          <p:nvPr>
            <p:ph type="sldNum" sz="quarter" idx="5"/>
          </p:nvPr>
        </p:nvSpPr>
        <p:spPr/>
        <p:txBody>
          <a:bodyPr/>
          <a:lstStyle/>
          <a:p>
            <a:fld id="{A4794A4D-F1E9-47DE-9ABE-B2477A91A319}" type="slidenum">
              <a:rPr lang="en-GB" smtClean="0"/>
              <a:t>4</a:t>
            </a:fld>
            <a:endParaRPr lang="en-GB"/>
          </a:p>
        </p:txBody>
      </p:sp>
    </p:spTree>
    <p:extLst>
      <p:ext uri="{BB962C8B-B14F-4D97-AF65-F5344CB8AC3E}">
        <p14:creationId xmlns:p14="http://schemas.microsoft.com/office/powerpoint/2010/main" val="3793502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 question often asked is </a:t>
            </a:r>
            <a:r>
              <a:rPr lang="en-GB" b="1" i="1" dirty="0"/>
              <a:t>How is the consultant pharmacist role different to other pharmacist roles?</a:t>
            </a:r>
          </a:p>
          <a:p>
            <a:endParaRPr lang="en-GB" dirty="0"/>
          </a:p>
          <a:p>
            <a:pPr marL="0" marR="0" lvl="0" indent="0" algn="just" defTabSz="914400" rtl="0" eaLnBrk="1" fontAlgn="auto" latinLnBrk="0" hangingPunct="1">
              <a:lnSpc>
                <a:spcPct val="107000"/>
              </a:lnSpc>
              <a:spcBef>
                <a:spcPts val="0"/>
              </a:spcBef>
              <a:spcAft>
                <a:spcPts val="800"/>
              </a:spcAft>
              <a:buClrTx/>
              <a:buSzTx/>
              <a:buFontTx/>
              <a:buNone/>
              <a:tabLst/>
              <a:defRPr/>
            </a:pPr>
            <a:r>
              <a:rPr lang="en-GB" sz="1200" dirty="0">
                <a:latin typeface="Tahoma" panose="020B0604030504040204" pitchFamily="34" charset="0"/>
                <a:ea typeface="Tahoma" panose="020B0604030504040204" pitchFamily="34" charset="0"/>
                <a:cs typeface="Tahoma" panose="020B0604030504040204" pitchFamily="34" charset="0"/>
              </a:rPr>
              <a:t>Advanced clinical pharmacists are not adequately positioned for strategic influence.</a:t>
            </a:r>
          </a:p>
          <a:p>
            <a:pPr algn="just">
              <a:lnSpc>
                <a:spcPct val="107000"/>
              </a:lnSpc>
              <a:spcAft>
                <a:spcPts val="800"/>
              </a:spcAft>
            </a:pPr>
            <a:r>
              <a:rPr lang="en-GB" sz="1200" dirty="0">
                <a:latin typeface="Tahoma" panose="020B0604030504040204" pitchFamily="34" charset="0"/>
                <a:ea typeface="Tahoma" panose="020B0604030504040204" pitchFamily="34" charset="0"/>
                <a:cs typeface="Tahoma" panose="020B0604030504040204" pitchFamily="34" charset="0"/>
              </a:rPr>
              <a:t>Chief pharmacists can’t maintain ‘expert knowledge’ in all clinical areas, they have many responsibilities around governance.</a:t>
            </a:r>
          </a:p>
          <a:p>
            <a:pPr algn="just">
              <a:lnSpc>
                <a:spcPct val="107000"/>
              </a:lnSpc>
              <a:spcAft>
                <a:spcPts val="800"/>
              </a:spcAft>
            </a:pPr>
            <a:endParaRPr lang="en-GB" sz="1200" dirty="0">
              <a:latin typeface="Tahoma" panose="020B0604030504040204" pitchFamily="34" charset="0"/>
              <a:ea typeface="Tahoma" panose="020B0604030504040204" pitchFamily="34" charset="0"/>
              <a:cs typeface="Tahoma" panose="020B0604030504040204" pitchFamily="34" charset="0"/>
            </a:endParaRPr>
          </a:p>
          <a:p>
            <a:pPr algn="just">
              <a:lnSpc>
                <a:spcPct val="107000"/>
              </a:lnSpc>
              <a:spcAft>
                <a:spcPts val="800"/>
              </a:spcAft>
            </a:pPr>
            <a:r>
              <a:rPr lang="en-GB" sz="1200" dirty="0">
                <a:solidFill>
                  <a:srgbClr val="575756"/>
                </a:solidFill>
                <a:latin typeface="Tahoma" panose="020B0604030504040204" pitchFamily="34" charset="0"/>
                <a:ea typeface="Tahoma" panose="020B0604030504040204" pitchFamily="34" charset="0"/>
                <a:cs typeface="Tahoma" panose="020B0604030504040204" pitchFamily="34" charset="0"/>
              </a:rPr>
              <a:t>There was a gap that consultant pharmacist roles have filled which are formal senior clinical leadership roles based within</a:t>
            </a:r>
            <a:r>
              <a:rPr lang="en-GB" sz="1200" dirty="0">
                <a:latin typeface="Tahoma" panose="020B0604030504040204" pitchFamily="34" charset="0"/>
                <a:ea typeface="Tahoma" panose="020B0604030504040204" pitchFamily="34" charset="0"/>
                <a:cs typeface="Tahoma" panose="020B0604030504040204" pitchFamily="34" charset="0"/>
              </a:rPr>
              <a:t> the </a:t>
            </a:r>
            <a:r>
              <a:rPr lang="en-GB" sz="1200" b="1" dirty="0">
                <a:solidFill>
                  <a:srgbClr val="7030A0"/>
                </a:solidFill>
                <a:latin typeface="Tahoma" panose="020B0604030504040204" pitchFamily="34" charset="0"/>
                <a:ea typeface="Tahoma" panose="020B0604030504040204" pitchFamily="34" charset="0"/>
                <a:cs typeface="Tahoma" panose="020B0604030504040204" pitchFamily="34" charset="0"/>
              </a:rPr>
              <a:t>multi-professional teams </a:t>
            </a:r>
            <a:r>
              <a:rPr lang="en-GB" sz="1200" dirty="0">
                <a:latin typeface="Tahoma" panose="020B0604030504040204" pitchFamily="34" charset="0"/>
                <a:ea typeface="Tahoma" panose="020B0604030504040204" pitchFamily="34" charset="0"/>
                <a:cs typeface="Tahoma" panose="020B0604030504040204" pitchFamily="34" charset="0"/>
              </a:rPr>
              <a:t>in areas where medicines are complex. </a:t>
            </a:r>
          </a:p>
          <a:p>
            <a:pPr algn="just">
              <a:lnSpc>
                <a:spcPct val="107000"/>
              </a:lnSpc>
              <a:spcAft>
                <a:spcPts val="800"/>
              </a:spcAft>
            </a:pPr>
            <a:r>
              <a:rPr lang="en-GB" sz="1200" dirty="0">
                <a:latin typeface="Tahoma" panose="020B0604030504040204" pitchFamily="34" charset="0"/>
                <a:ea typeface="Tahoma" panose="020B0604030504040204" pitchFamily="34" charset="0"/>
                <a:cs typeface="Tahoma" panose="020B0604030504040204" pitchFamily="34" charset="0"/>
              </a:rPr>
              <a:t>Postholders collaborate closely and have influence from within the team, this impacts positively downstream for anyone involved in delivering medicines processes as care is taken to set up each step for success.</a:t>
            </a:r>
          </a:p>
          <a:p>
            <a:pPr algn="just">
              <a:lnSpc>
                <a:spcPct val="107000"/>
              </a:lnSpc>
              <a:spcAft>
                <a:spcPts val="800"/>
              </a:spcAft>
            </a:pPr>
            <a:r>
              <a:rPr lang="en-GB" sz="1200" dirty="0">
                <a:latin typeface="Tahoma" panose="020B0604030504040204" pitchFamily="34" charset="0"/>
                <a:ea typeface="Tahoma" panose="020B0604030504040204" pitchFamily="34" charset="0"/>
                <a:cs typeface="Tahoma" panose="020B0604030504040204" pitchFamily="34" charset="0"/>
              </a:rPr>
              <a:t>The posts lead the whole clinical team on safe prescribing, education and research on medicines and they manage the cases with the most complex medicines. Furthermore they look at how medicines will be provided and monitored as the mainstay of treatment for the chronic disease when people transfer from one healthcare setting to another, which is usually where things go wrong. No other health professional is interested or responsible for getting medicines right for people across the interface. </a:t>
            </a:r>
          </a:p>
          <a:p>
            <a:pPr algn="just">
              <a:lnSpc>
                <a:spcPct val="107000"/>
              </a:lnSpc>
              <a:spcAft>
                <a:spcPts val="800"/>
              </a:spcAft>
            </a:pPr>
            <a:endParaRPr lang="en-GB" sz="1200" dirty="0">
              <a:latin typeface="Tahoma" panose="020B0604030504040204" pitchFamily="34" charset="0"/>
              <a:ea typeface="Tahoma" panose="020B0604030504040204" pitchFamily="34" charset="0"/>
              <a:cs typeface="Tahoma" panose="020B0604030504040204" pitchFamily="34" charset="0"/>
            </a:endParaRPr>
          </a:p>
          <a:p>
            <a:pPr algn="just">
              <a:lnSpc>
                <a:spcPct val="107000"/>
              </a:lnSpc>
              <a:spcAft>
                <a:spcPts val="800"/>
              </a:spcAft>
            </a:pPr>
            <a:r>
              <a:rPr lang="en-GB" sz="1200" dirty="0">
                <a:solidFill>
                  <a:srgbClr val="575756"/>
                </a:solidFill>
                <a:latin typeface="Tahoma" panose="020B0604030504040204" pitchFamily="34" charset="0"/>
                <a:ea typeface="Tahoma" panose="020B0604030504040204" pitchFamily="34" charset="0"/>
                <a:cs typeface="Tahoma" panose="020B0604030504040204" pitchFamily="34" charset="0"/>
              </a:rPr>
              <a:t>Post holders tell us that Pharmacist professional standing amongst medical, nursing and other peers is improved with the title and post of consultant pharmacist</a:t>
            </a:r>
          </a:p>
          <a:p>
            <a:pPr algn="just">
              <a:lnSpc>
                <a:spcPct val="107000"/>
              </a:lnSpc>
              <a:spcAft>
                <a:spcPts val="800"/>
              </a:spcAft>
            </a:pPr>
            <a:r>
              <a:rPr lang="en-GB" sz="1200" dirty="0">
                <a:latin typeface="Tahoma" panose="020B0604030504040204" pitchFamily="34" charset="0"/>
                <a:ea typeface="Tahoma" panose="020B0604030504040204" pitchFamily="34" charset="0"/>
                <a:cs typeface="Tahoma" panose="020B0604030504040204" pitchFamily="34" charset="0"/>
              </a:rPr>
              <a:t>With more pharmacists in advanced prescribing roles more clinical leadership of this emerging part of the workforce is needed</a:t>
            </a:r>
          </a:p>
          <a:p>
            <a:pPr algn="just">
              <a:lnSpc>
                <a:spcPct val="107000"/>
              </a:lnSpc>
              <a:spcAft>
                <a:spcPts val="800"/>
              </a:spcAft>
            </a:pPr>
            <a:endParaRPr lang="en-GB" sz="1200" dirty="0">
              <a:latin typeface="Tahoma" panose="020B0604030504040204" pitchFamily="34" charset="0"/>
              <a:ea typeface="Tahoma" panose="020B0604030504040204" pitchFamily="34" charset="0"/>
              <a:cs typeface="Tahoma" panose="020B0604030504040204" pitchFamily="34" charset="0"/>
            </a:endParaRPr>
          </a:p>
          <a:p>
            <a:pPr algn="just">
              <a:lnSpc>
                <a:spcPct val="107000"/>
              </a:lnSpc>
              <a:spcAft>
                <a:spcPts val="800"/>
              </a:spcAft>
            </a:pPr>
            <a:r>
              <a:rPr lang="en-GB" sz="1200" dirty="0">
                <a:latin typeface="Tahoma" panose="020B0604030504040204" pitchFamily="34" charset="0"/>
                <a:ea typeface="Tahoma" panose="020B0604030504040204" pitchFamily="34" charset="0"/>
                <a:cs typeface="Tahoma" panose="020B0604030504040204" pitchFamily="34" charset="0"/>
              </a:rPr>
              <a:t>Look how well proportioned the Consultant pharmacists time is across the 4 pillars of practice compared to the other roles. This is the key to unlocking many NHS problems having individuals with the skill and knowledge across this breadth of experience strategically placed to influence for the right action in the right place for the current context.</a:t>
            </a:r>
          </a:p>
        </p:txBody>
      </p:sp>
      <p:sp>
        <p:nvSpPr>
          <p:cNvPr id="4" name="Slide Number Placeholder 3"/>
          <p:cNvSpPr>
            <a:spLocks noGrp="1"/>
          </p:cNvSpPr>
          <p:nvPr>
            <p:ph type="sldNum" sz="quarter" idx="5"/>
          </p:nvPr>
        </p:nvSpPr>
        <p:spPr/>
        <p:txBody>
          <a:bodyPr/>
          <a:lstStyle/>
          <a:p>
            <a:fld id="{A08E6EEE-2ED5-4868-B893-E783C4B5F620}" type="slidenum">
              <a:rPr lang="en-GB" smtClean="0"/>
              <a:t>5</a:t>
            </a:fld>
            <a:endParaRPr lang="en-GB"/>
          </a:p>
        </p:txBody>
      </p:sp>
    </p:spTree>
    <p:extLst>
      <p:ext uri="{BB962C8B-B14F-4D97-AF65-F5344CB8AC3E}">
        <p14:creationId xmlns:p14="http://schemas.microsoft.com/office/powerpoint/2010/main" val="24188419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Verdana" panose="020B0604030504040204" pitchFamily="34" charset="0"/>
                <a:ea typeface="Calibri" panose="020F0502020204030204" pitchFamily="34" charset="0"/>
                <a:cs typeface="Times New Roman" panose="02020603050405020304" pitchFamily="18" charset="0"/>
              </a:rPr>
              <a:t>Swansea Bay University Health Board: Since creating Wales’s first consultant pharmacist post a decade ago, Chris Browns legacy is a transformed renal service across Wales.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Verdana" panose="020B0604030504040204" pitchFamily="34" charset="0"/>
                <a:ea typeface="Calibri" panose="020F0502020204030204" pitchFamily="34" charset="0"/>
                <a:cs typeface="Times New Roman" panose="02020603050405020304" pitchFamily="18" charset="0"/>
              </a:rPr>
              <a:t>An exemplar of what can be achieved through the clinical leadership of a competent consultant pharmacist, completely integrated with the service user and clinical team. </a:t>
            </a:r>
            <a:r>
              <a:rPr lang="en-GB" sz="1800" dirty="0">
                <a:effectLst/>
                <a:latin typeface="Calibri" panose="020F0502020204030204" pitchFamily="34" charset="0"/>
                <a:ea typeface="Calibri" panose="020F0502020204030204" pitchFamily="34" charset="0"/>
              </a:rPr>
              <a:t>Chris and the team’s work has liberated millions for reinvestment, including more staff and improved services, including dialysis and transplant.</a:t>
            </a:r>
            <a:endParaRPr lang="en-GB" sz="1800" dirty="0">
              <a:effectLst/>
              <a:latin typeface="Verdana" panose="020B060403050404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Verdana" panose="020B0604030504040204" pitchFamily="34" charset="0"/>
                <a:ea typeface="Calibri" panose="020F0502020204030204" pitchFamily="34" charset="0"/>
                <a:cs typeface="Times New Roman" panose="02020603050405020304" pitchFamily="18" charset="0"/>
              </a:rPr>
              <a:t>The role created is now responsible for multi-million pound budgets and complex chronic conditions. Any future postholders will require the RPS consultant pharmacist credential before using the title Consultant Pharmacist</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Verdana" panose="020B0604030504040204" pitchFamily="34" charset="0"/>
                <a:ea typeface="Calibri" panose="020F0502020204030204" pitchFamily="34" charset="0"/>
                <a:cs typeface="Times New Roman" panose="02020603050405020304" pitchFamily="18" charset="0"/>
              </a:rPr>
              <a:t>Pharmacy-led projects secured through this Consultant pharmacist post have secured Welsh Government Transformation funding, featured in Prudent and Value Based Healthcare case studies, and have attracted Ministerial visits since 2018.</a:t>
            </a:r>
            <a:endParaRPr lang="en-GB" dirty="0"/>
          </a:p>
          <a:p>
            <a:endParaRPr lang="en-GB" dirty="0"/>
          </a:p>
          <a:p>
            <a:r>
              <a:rPr lang="en-GB" dirty="0"/>
              <a:t>Examples in these Wales case studies are posts line managed outside of the pharmacy team</a:t>
            </a:r>
          </a:p>
          <a:p>
            <a:r>
              <a:rPr lang="en-GB" dirty="0"/>
              <a:t>Renal Consultant Pharmacist and Mental Health Pharmacists reports to respective clinical directors</a:t>
            </a:r>
          </a:p>
        </p:txBody>
      </p:sp>
      <p:sp>
        <p:nvSpPr>
          <p:cNvPr id="4" name="Slide Number Placeholder 3"/>
          <p:cNvSpPr>
            <a:spLocks noGrp="1"/>
          </p:cNvSpPr>
          <p:nvPr>
            <p:ph type="sldNum" sz="quarter" idx="5"/>
          </p:nvPr>
        </p:nvSpPr>
        <p:spPr/>
        <p:txBody>
          <a:bodyPr/>
          <a:lstStyle/>
          <a:p>
            <a:fld id="{EB580064-D57C-466B-8FA5-E28E73EFE095}" type="slidenum">
              <a:rPr lang="en-GB" smtClean="0"/>
              <a:t>6</a:t>
            </a:fld>
            <a:endParaRPr lang="en-GB"/>
          </a:p>
        </p:txBody>
      </p:sp>
    </p:spTree>
    <p:extLst>
      <p:ext uri="{BB962C8B-B14F-4D97-AF65-F5344CB8AC3E}">
        <p14:creationId xmlns:p14="http://schemas.microsoft.com/office/powerpoint/2010/main" val="8242381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hlinkClick r:id="rId3"/>
              </a:rPr>
              <a:t>Hightail – Receive</a:t>
            </a:r>
            <a:r>
              <a:rPr lang="en-GB" dirty="0"/>
              <a:t> Just press play – no need to download</a:t>
            </a:r>
          </a:p>
        </p:txBody>
      </p:sp>
      <p:sp>
        <p:nvSpPr>
          <p:cNvPr id="4" name="Slide Number Placeholder 3"/>
          <p:cNvSpPr>
            <a:spLocks noGrp="1"/>
          </p:cNvSpPr>
          <p:nvPr>
            <p:ph type="sldNum" sz="quarter" idx="5"/>
          </p:nvPr>
        </p:nvSpPr>
        <p:spPr/>
        <p:txBody>
          <a:bodyPr/>
          <a:lstStyle/>
          <a:p>
            <a:fld id="{A08E6EEE-2ED5-4868-B893-E783C4B5F620}" type="slidenum">
              <a:rPr lang="en-GB" smtClean="0"/>
              <a:t>7</a:t>
            </a:fld>
            <a:endParaRPr lang="en-GB"/>
          </a:p>
        </p:txBody>
      </p:sp>
    </p:spTree>
    <p:extLst>
      <p:ext uri="{BB962C8B-B14F-4D97-AF65-F5344CB8AC3E}">
        <p14:creationId xmlns:p14="http://schemas.microsoft.com/office/powerpoint/2010/main" val="630583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can be explained by the ‘upstream’, strategic intervention, that only consultant pharmacists can achieve due to their senior respected position in the clinical team.</a:t>
            </a:r>
          </a:p>
          <a:p>
            <a:r>
              <a:rPr lang="en-GB" dirty="0"/>
              <a:t>Strategic clinical intervention reduces work of everyone involved in medicines processes further down stream and improves continuity of care across health interfaces for patients because all roles have been set up for system wide leadership across boundaries.</a:t>
            </a:r>
          </a:p>
        </p:txBody>
      </p:sp>
      <p:sp>
        <p:nvSpPr>
          <p:cNvPr id="4" name="Slide Number Placeholder 3"/>
          <p:cNvSpPr>
            <a:spLocks noGrp="1"/>
          </p:cNvSpPr>
          <p:nvPr>
            <p:ph type="sldNum" sz="quarter" idx="5"/>
          </p:nvPr>
        </p:nvSpPr>
        <p:spPr/>
        <p:txBody>
          <a:bodyPr/>
          <a:lstStyle/>
          <a:p>
            <a:fld id="{A08E6EEE-2ED5-4868-B893-E783C4B5F620}" type="slidenum">
              <a:rPr lang="en-GB" smtClean="0"/>
              <a:t>8</a:t>
            </a:fld>
            <a:endParaRPr lang="en-GB"/>
          </a:p>
        </p:txBody>
      </p:sp>
    </p:spTree>
    <p:extLst>
      <p:ext uri="{BB962C8B-B14F-4D97-AF65-F5344CB8AC3E}">
        <p14:creationId xmlns:p14="http://schemas.microsoft.com/office/powerpoint/2010/main" val="7492134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08E6EEE-2ED5-4868-B893-E783C4B5F620}" type="slidenum">
              <a:rPr lang="en-GB" smtClean="0"/>
              <a:t>9</a:t>
            </a:fld>
            <a:endParaRPr lang="en-GB"/>
          </a:p>
        </p:txBody>
      </p:sp>
    </p:spTree>
    <p:extLst>
      <p:ext uri="{BB962C8B-B14F-4D97-AF65-F5344CB8AC3E}">
        <p14:creationId xmlns:p14="http://schemas.microsoft.com/office/powerpoint/2010/main" val="12553917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9DA4D5-AE43-438D-AFE2-42091F64F69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8732AE98-9F1C-4DA1-B0F6-35EEB077CDD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4E1CCFC9-D9B9-4D04-B2B0-F0DFA9A38600}"/>
              </a:ext>
            </a:extLst>
          </p:cNvPr>
          <p:cNvSpPr>
            <a:spLocks noGrp="1"/>
          </p:cNvSpPr>
          <p:nvPr>
            <p:ph type="dt" sz="half" idx="10"/>
          </p:nvPr>
        </p:nvSpPr>
        <p:spPr/>
        <p:txBody>
          <a:bodyPr/>
          <a:lstStyle/>
          <a:p>
            <a:fld id="{018B2203-71AC-4892-BE2C-DF81FF642879}" type="datetimeFigureOut">
              <a:rPr lang="en-GB" smtClean="0"/>
              <a:t>25/10/2023</a:t>
            </a:fld>
            <a:endParaRPr lang="en-GB"/>
          </a:p>
        </p:txBody>
      </p:sp>
      <p:sp>
        <p:nvSpPr>
          <p:cNvPr id="5" name="Footer Placeholder 4">
            <a:extLst>
              <a:ext uri="{FF2B5EF4-FFF2-40B4-BE49-F238E27FC236}">
                <a16:creationId xmlns:a16="http://schemas.microsoft.com/office/drawing/2014/main" id="{94CC2845-3106-493C-8DE3-3B92B822D50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0D56B93-7DC1-41B4-BAD7-3D0DA84D1620}"/>
              </a:ext>
            </a:extLst>
          </p:cNvPr>
          <p:cNvSpPr>
            <a:spLocks noGrp="1"/>
          </p:cNvSpPr>
          <p:nvPr>
            <p:ph type="sldNum" sz="quarter" idx="12"/>
          </p:nvPr>
        </p:nvSpPr>
        <p:spPr/>
        <p:txBody>
          <a:bodyPr/>
          <a:lstStyle/>
          <a:p>
            <a:fld id="{24AB83D6-798C-4112-B131-1B31715C5BA5}" type="slidenum">
              <a:rPr lang="en-GB" smtClean="0"/>
              <a:t>‹#›</a:t>
            </a:fld>
            <a:endParaRPr lang="en-GB"/>
          </a:p>
        </p:txBody>
      </p:sp>
    </p:spTree>
    <p:extLst>
      <p:ext uri="{BB962C8B-B14F-4D97-AF65-F5344CB8AC3E}">
        <p14:creationId xmlns:p14="http://schemas.microsoft.com/office/powerpoint/2010/main" val="4219497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776E1F-DDAC-4CD8-91CE-5AE4F5056CCC}"/>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336B1F1-9814-47D0-A5A9-7796D8844E1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2530109-C51C-43AC-9A8E-13B13A47C4F9}"/>
              </a:ext>
            </a:extLst>
          </p:cNvPr>
          <p:cNvSpPr>
            <a:spLocks noGrp="1"/>
          </p:cNvSpPr>
          <p:nvPr>
            <p:ph type="dt" sz="half" idx="10"/>
          </p:nvPr>
        </p:nvSpPr>
        <p:spPr/>
        <p:txBody>
          <a:bodyPr/>
          <a:lstStyle/>
          <a:p>
            <a:fld id="{018B2203-71AC-4892-BE2C-DF81FF642879}" type="datetimeFigureOut">
              <a:rPr lang="en-GB" smtClean="0"/>
              <a:t>25/10/2023</a:t>
            </a:fld>
            <a:endParaRPr lang="en-GB"/>
          </a:p>
        </p:txBody>
      </p:sp>
      <p:sp>
        <p:nvSpPr>
          <p:cNvPr id="5" name="Footer Placeholder 4">
            <a:extLst>
              <a:ext uri="{FF2B5EF4-FFF2-40B4-BE49-F238E27FC236}">
                <a16:creationId xmlns:a16="http://schemas.microsoft.com/office/drawing/2014/main" id="{8016536C-BFAD-4891-B5B1-9B896BC1097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01FFB5C-7E1D-4E4B-AF50-719D3CCCCEDE}"/>
              </a:ext>
            </a:extLst>
          </p:cNvPr>
          <p:cNvSpPr>
            <a:spLocks noGrp="1"/>
          </p:cNvSpPr>
          <p:nvPr>
            <p:ph type="sldNum" sz="quarter" idx="12"/>
          </p:nvPr>
        </p:nvSpPr>
        <p:spPr/>
        <p:txBody>
          <a:bodyPr/>
          <a:lstStyle/>
          <a:p>
            <a:fld id="{24AB83D6-798C-4112-B131-1B31715C5BA5}" type="slidenum">
              <a:rPr lang="en-GB" smtClean="0"/>
              <a:t>‹#›</a:t>
            </a:fld>
            <a:endParaRPr lang="en-GB"/>
          </a:p>
        </p:txBody>
      </p:sp>
    </p:spTree>
    <p:extLst>
      <p:ext uri="{BB962C8B-B14F-4D97-AF65-F5344CB8AC3E}">
        <p14:creationId xmlns:p14="http://schemas.microsoft.com/office/powerpoint/2010/main" val="35214650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D6E3169-7B81-438C-A00B-A5E12C9D7DEC}"/>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C1FDF6E5-ACA5-4D2E-81B7-D51014435AB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BFBE739-A245-4EB3-937C-8367E384E50F}"/>
              </a:ext>
            </a:extLst>
          </p:cNvPr>
          <p:cNvSpPr>
            <a:spLocks noGrp="1"/>
          </p:cNvSpPr>
          <p:nvPr>
            <p:ph type="dt" sz="half" idx="10"/>
          </p:nvPr>
        </p:nvSpPr>
        <p:spPr/>
        <p:txBody>
          <a:bodyPr/>
          <a:lstStyle/>
          <a:p>
            <a:fld id="{018B2203-71AC-4892-BE2C-DF81FF642879}" type="datetimeFigureOut">
              <a:rPr lang="en-GB" smtClean="0"/>
              <a:t>25/10/2023</a:t>
            </a:fld>
            <a:endParaRPr lang="en-GB"/>
          </a:p>
        </p:txBody>
      </p:sp>
      <p:sp>
        <p:nvSpPr>
          <p:cNvPr id="5" name="Footer Placeholder 4">
            <a:extLst>
              <a:ext uri="{FF2B5EF4-FFF2-40B4-BE49-F238E27FC236}">
                <a16:creationId xmlns:a16="http://schemas.microsoft.com/office/drawing/2014/main" id="{E1934324-944A-4AC4-AA9A-15F599DD6B2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DCC519A-8283-458E-A684-90FE29C22590}"/>
              </a:ext>
            </a:extLst>
          </p:cNvPr>
          <p:cNvSpPr>
            <a:spLocks noGrp="1"/>
          </p:cNvSpPr>
          <p:nvPr>
            <p:ph type="sldNum" sz="quarter" idx="12"/>
          </p:nvPr>
        </p:nvSpPr>
        <p:spPr/>
        <p:txBody>
          <a:bodyPr/>
          <a:lstStyle/>
          <a:p>
            <a:fld id="{24AB83D6-798C-4112-B131-1B31715C5BA5}" type="slidenum">
              <a:rPr lang="en-GB" smtClean="0"/>
              <a:t>‹#›</a:t>
            </a:fld>
            <a:endParaRPr lang="en-GB"/>
          </a:p>
        </p:txBody>
      </p:sp>
    </p:spTree>
    <p:extLst>
      <p:ext uri="{BB962C8B-B14F-4D97-AF65-F5344CB8AC3E}">
        <p14:creationId xmlns:p14="http://schemas.microsoft.com/office/powerpoint/2010/main" val="8366519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0F7281-572C-466E-8DC4-F917C278B51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6888850-6898-4B9B-9DDF-B9DC5C4CF93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5870FB8-A653-4529-93D2-462173433EAE}"/>
              </a:ext>
            </a:extLst>
          </p:cNvPr>
          <p:cNvSpPr>
            <a:spLocks noGrp="1"/>
          </p:cNvSpPr>
          <p:nvPr>
            <p:ph type="dt" sz="half" idx="10"/>
          </p:nvPr>
        </p:nvSpPr>
        <p:spPr/>
        <p:txBody>
          <a:bodyPr/>
          <a:lstStyle/>
          <a:p>
            <a:fld id="{018B2203-71AC-4892-BE2C-DF81FF642879}" type="datetimeFigureOut">
              <a:rPr lang="en-GB" smtClean="0"/>
              <a:t>25/10/2023</a:t>
            </a:fld>
            <a:endParaRPr lang="en-GB"/>
          </a:p>
        </p:txBody>
      </p:sp>
      <p:sp>
        <p:nvSpPr>
          <p:cNvPr id="5" name="Footer Placeholder 4">
            <a:extLst>
              <a:ext uri="{FF2B5EF4-FFF2-40B4-BE49-F238E27FC236}">
                <a16:creationId xmlns:a16="http://schemas.microsoft.com/office/drawing/2014/main" id="{708A10FC-F544-4C49-94A5-9BA3AEB2999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D652B2C-C855-44E1-BF84-5BDACD78AFA6}"/>
              </a:ext>
            </a:extLst>
          </p:cNvPr>
          <p:cNvSpPr>
            <a:spLocks noGrp="1"/>
          </p:cNvSpPr>
          <p:nvPr>
            <p:ph type="sldNum" sz="quarter" idx="12"/>
          </p:nvPr>
        </p:nvSpPr>
        <p:spPr/>
        <p:txBody>
          <a:bodyPr/>
          <a:lstStyle/>
          <a:p>
            <a:fld id="{24AB83D6-798C-4112-B131-1B31715C5BA5}" type="slidenum">
              <a:rPr lang="en-GB" smtClean="0"/>
              <a:t>‹#›</a:t>
            </a:fld>
            <a:endParaRPr lang="en-GB"/>
          </a:p>
        </p:txBody>
      </p:sp>
    </p:spTree>
    <p:extLst>
      <p:ext uri="{BB962C8B-B14F-4D97-AF65-F5344CB8AC3E}">
        <p14:creationId xmlns:p14="http://schemas.microsoft.com/office/powerpoint/2010/main" val="19308594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431E93-D4C8-42E9-9B98-D347D776DF1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2FE8D02F-43A0-4BAD-AEE8-54A7672B968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FDBD340-C9B0-45E5-9CFE-DE56CEB4CC14}"/>
              </a:ext>
            </a:extLst>
          </p:cNvPr>
          <p:cNvSpPr>
            <a:spLocks noGrp="1"/>
          </p:cNvSpPr>
          <p:nvPr>
            <p:ph type="dt" sz="half" idx="10"/>
          </p:nvPr>
        </p:nvSpPr>
        <p:spPr/>
        <p:txBody>
          <a:bodyPr/>
          <a:lstStyle/>
          <a:p>
            <a:fld id="{018B2203-71AC-4892-BE2C-DF81FF642879}" type="datetimeFigureOut">
              <a:rPr lang="en-GB" smtClean="0"/>
              <a:t>25/10/2023</a:t>
            </a:fld>
            <a:endParaRPr lang="en-GB"/>
          </a:p>
        </p:txBody>
      </p:sp>
      <p:sp>
        <p:nvSpPr>
          <p:cNvPr id="5" name="Footer Placeholder 4">
            <a:extLst>
              <a:ext uri="{FF2B5EF4-FFF2-40B4-BE49-F238E27FC236}">
                <a16:creationId xmlns:a16="http://schemas.microsoft.com/office/drawing/2014/main" id="{2DDA8010-5B24-4821-8D96-3F9FBAF8F4C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70B1FB7-77E8-4449-895F-3892D3B070B9}"/>
              </a:ext>
            </a:extLst>
          </p:cNvPr>
          <p:cNvSpPr>
            <a:spLocks noGrp="1"/>
          </p:cNvSpPr>
          <p:nvPr>
            <p:ph type="sldNum" sz="quarter" idx="12"/>
          </p:nvPr>
        </p:nvSpPr>
        <p:spPr/>
        <p:txBody>
          <a:bodyPr/>
          <a:lstStyle/>
          <a:p>
            <a:fld id="{24AB83D6-798C-4112-B131-1B31715C5BA5}" type="slidenum">
              <a:rPr lang="en-GB" smtClean="0"/>
              <a:t>‹#›</a:t>
            </a:fld>
            <a:endParaRPr lang="en-GB"/>
          </a:p>
        </p:txBody>
      </p:sp>
    </p:spTree>
    <p:extLst>
      <p:ext uri="{BB962C8B-B14F-4D97-AF65-F5344CB8AC3E}">
        <p14:creationId xmlns:p14="http://schemas.microsoft.com/office/powerpoint/2010/main" val="8874375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C8D28C-D7B6-449D-96E3-8A6079C636F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C5B2C14-EFEB-4243-98FF-0CC00FEAE0F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6E7B0A13-B5DA-4732-BF7A-0E8B8B25329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91742C45-8BCE-40B8-9790-B1F22F23DC26}"/>
              </a:ext>
            </a:extLst>
          </p:cNvPr>
          <p:cNvSpPr>
            <a:spLocks noGrp="1"/>
          </p:cNvSpPr>
          <p:nvPr>
            <p:ph type="dt" sz="half" idx="10"/>
          </p:nvPr>
        </p:nvSpPr>
        <p:spPr/>
        <p:txBody>
          <a:bodyPr/>
          <a:lstStyle/>
          <a:p>
            <a:fld id="{018B2203-71AC-4892-BE2C-DF81FF642879}" type="datetimeFigureOut">
              <a:rPr lang="en-GB" smtClean="0"/>
              <a:t>25/10/2023</a:t>
            </a:fld>
            <a:endParaRPr lang="en-GB"/>
          </a:p>
        </p:txBody>
      </p:sp>
      <p:sp>
        <p:nvSpPr>
          <p:cNvPr id="6" name="Footer Placeholder 5">
            <a:extLst>
              <a:ext uri="{FF2B5EF4-FFF2-40B4-BE49-F238E27FC236}">
                <a16:creationId xmlns:a16="http://schemas.microsoft.com/office/drawing/2014/main" id="{9F88B18B-AECF-4042-B4DC-4A2ED34DDC9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A3BECFC-8AFC-48A1-8234-0908EFA82106}"/>
              </a:ext>
            </a:extLst>
          </p:cNvPr>
          <p:cNvSpPr>
            <a:spLocks noGrp="1"/>
          </p:cNvSpPr>
          <p:nvPr>
            <p:ph type="sldNum" sz="quarter" idx="12"/>
          </p:nvPr>
        </p:nvSpPr>
        <p:spPr/>
        <p:txBody>
          <a:bodyPr/>
          <a:lstStyle/>
          <a:p>
            <a:fld id="{24AB83D6-798C-4112-B131-1B31715C5BA5}" type="slidenum">
              <a:rPr lang="en-GB" smtClean="0"/>
              <a:t>‹#›</a:t>
            </a:fld>
            <a:endParaRPr lang="en-GB"/>
          </a:p>
        </p:txBody>
      </p:sp>
    </p:spTree>
    <p:extLst>
      <p:ext uri="{BB962C8B-B14F-4D97-AF65-F5344CB8AC3E}">
        <p14:creationId xmlns:p14="http://schemas.microsoft.com/office/powerpoint/2010/main" val="30845308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8DE2E9-901A-41F6-85C8-CC862688525B}"/>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A7BF3FA-640C-4CB3-A91C-36C54A56577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9AF4EDF-FE02-4B07-ACE1-A57D900440E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BD42F5D6-AB3E-4A58-8473-8007BA5F26D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CA41197-EFBE-46CF-A4A0-2EA0C4FB88D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936BCCDC-6C0C-4C55-85B9-A9FA67C7C45C}"/>
              </a:ext>
            </a:extLst>
          </p:cNvPr>
          <p:cNvSpPr>
            <a:spLocks noGrp="1"/>
          </p:cNvSpPr>
          <p:nvPr>
            <p:ph type="dt" sz="half" idx="10"/>
          </p:nvPr>
        </p:nvSpPr>
        <p:spPr/>
        <p:txBody>
          <a:bodyPr/>
          <a:lstStyle/>
          <a:p>
            <a:fld id="{018B2203-71AC-4892-BE2C-DF81FF642879}" type="datetimeFigureOut">
              <a:rPr lang="en-GB" smtClean="0"/>
              <a:t>25/10/2023</a:t>
            </a:fld>
            <a:endParaRPr lang="en-GB"/>
          </a:p>
        </p:txBody>
      </p:sp>
      <p:sp>
        <p:nvSpPr>
          <p:cNvPr id="8" name="Footer Placeholder 7">
            <a:extLst>
              <a:ext uri="{FF2B5EF4-FFF2-40B4-BE49-F238E27FC236}">
                <a16:creationId xmlns:a16="http://schemas.microsoft.com/office/drawing/2014/main" id="{058EE5EA-75DE-4076-96E2-67180C1C5EA4}"/>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1ED702AE-5759-418E-9811-29FE82EB1115}"/>
              </a:ext>
            </a:extLst>
          </p:cNvPr>
          <p:cNvSpPr>
            <a:spLocks noGrp="1"/>
          </p:cNvSpPr>
          <p:nvPr>
            <p:ph type="sldNum" sz="quarter" idx="12"/>
          </p:nvPr>
        </p:nvSpPr>
        <p:spPr/>
        <p:txBody>
          <a:bodyPr/>
          <a:lstStyle/>
          <a:p>
            <a:fld id="{24AB83D6-798C-4112-B131-1B31715C5BA5}" type="slidenum">
              <a:rPr lang="en-GB" smtClean="0"/>
              <a:t>‹#›</a:t>
            </a:fld>
            <a:endParaRPr lang="en-GB"/>
          </a:p>
        </p:txBody>
      </p:sp>
    </p:spTree>
    <p:extLst>
      <p:ext uri="{BB962C8B-B14F-4D97-AF65-F5344CB8AC3E}">
        <p14:creationId xmlns:p14="http://schemas.microsoft.com/office/powerpoint/2010/main" val="23828033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817460-B028-49AF-B8CB-F234493817B9}"/>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E2626B9B-3C7B-40D7-945C-DBC42CCD60B4}"/>
              </a:ext>
            </a:extLst>
          </p:cNvPr>
          <p:cNvSpPr>
            <a:spLocks noGrp="1"/>
          </p:cNvSpPr>
          <p:nvPr>
            <p:ph type="dt" sz="half" idx="10"/>
          </p:nvPr>
        </p:nvSpPr>
        <p:spPr/>
        <p:txBody>
          <a:bodyPr/>
          <a:lstStyle/>
          <a:p>
            <a:fld id="{018B2203-71AC-4892-BE2C-DF81FF642879}" type="datetimeFigureOut">
              <a:rPr lang="en-GB" smtClean="0"/>
              <a:t>25/10/2023</a:t>
            </a:fld>
            <a:endParaRPr lang="en-GB"/>
          </a:p>
        </p:txBody>
      </p:sp>
      <p:sp>
        <p:nvSpPr>
          <p:cNvPr id="4" name="Footer Placeholder 3">
            <a:extLst>
              <a:ext uri="{FF2B5EF4-FFF2-40B4-BE49-F238E27FC236}">
                <a16:creationId xmlns:a16="http://schemas.microsoft.com/office/drawing/2014/main" id="{E58946A2-AD2F-438B-8607-19F9D2FAFA37}"/>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7D4943D9-90DA-4D14-8E12-24A71F2F117B}"/>
              </a:ext>
            </a:extLst>
          </p:cNvPr>
          <p:cNvSpPr>
            <a:spLocks noGrp="1"/>
          </p:cNvSpPr>
          <p:nvPr>
            <p:ph type="sldNum" sz="quarter" idx="12"/>
          </p:nvPr>
        </p:nvSpPr>
        <p:spPr/>
        <p:txBody>
          <a:bodyPr/>
          <a:lstStyle/>
          <a:p>
            <a:fld id="{24AB83D6-798C-4112-B131-1B31715C5BA5}" type="slidenum">
              <a:rPr lang="en-GB" smtClean="0"/>
              <a:t>‹#›</a:t>
            </a:fld>
            <a:endParaRPr lang="en-GB"/>
          </a:p>
        </p:txBody>
      </p:sp>
    </p:spTree>
    <p:extLst>
      <p:ext uri="{BB962C8B-B14F-4D97-AF65-F5344CB8AC3E}">
        <p14:creationId xmlns:p14="http://schemas.microsoft.com/office/powerpoint/2010/main" val="7667024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E65AFD8-7A0C-4001-82D5-7B338EE16EB2}"/>
              </a:ext>
            </a:extLst>
          </p:cNvPr>
          <p:cNvSpPr>
            <a:spLocks noGrp="1"/>
          </p:cNvSpPr>
          <p:nvPr>
            <p:ph type="dt" sz="half" idx="10"/>
          </p:nvPr>
        </p:nvSpPr>
        <p:spPr/>
        <p:txBody>
          <a:bodyPr/>
          <a:lstStyle/>
          <a:p>
            <a:fld id="{018B2203-71AC-4892-BE2C-DF81FF642879}" type="datetimeFigureOut">
              <a:rPr lang="en-GB" smtClean="0"/>
              <a:t>25/10/2023</a:t>
            </a:fld>
            <a:endParaRPr lang="en-GB"/>
          </a:p>
        </p:txBody>
      </p:sp>
      <p:sp>
        <p:nvSpPr>
          <p:cNvPr id="3" name="Footer Placeholder 2">
            <a:extLst>
              <a:ext uri="{FF2B5EF4-FFF2-40B4-BE49-F238E27FC236}">
                <a16:creationId xmlns:a16="http://schemas.microsoft.com/office/drawing/2014/main" id="{7C8F5A4D-84F3-4532-AB7F-649A80A63F0F}"/>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FF751DEF-FDD5-4E44-8F58-4F63F12C6FCB}"/>
              </a:ext>
            </a:extLst>
          </p:cNvPr>
          <p:cNvSpPr>
            <a:spLocks noGrp="1"/>
          </p:cNvSpPr>
          <p:nvPr>
            <p:ph type="sldNum" sz="quarter" idx="12"/>
          </p:nvPr>
        </p:nvSpPr>
        <p:spPr/>
        <p:txBody>
          <a:bodyPr/>
          <a:lstStyle/>
          <a:p>
            <a:fld id="{24AB83D6-798C-4112-B131-1B31715C5BA5}" type="slidenum">
              <a:rPr lang="en-GB" smtClean="0"/>
              <a:t>‹#›</a:t>
            </a:fld>
            <a:endParaRPr lang="en-GB"/>
          </a:p>
        </p:txBody>
      </p:sp>
    </p:spTree>
    <p:extLst>
      <p:ext uri="{BB962C8B-B14F-4D97-AF65-F5344CB8AC3E}">
        <p14:creationId xmlns:p14="http://schemas.microsoft.com/office/powerpoint/2010/main" val="15016383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C39D7E-E372-41A5-B9D6-664A2D90BF8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60DBE1E8-CC4A-40A1-B74E-C93CF52C9FD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101E5224-164F-46FA-B7EE-9CEAAFF1DEF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D160B78-B8A4-428A-92A9-D3D019F6EA54}"/>
              </a:ext>
            </a:extLst>
          </p:cNvPr>
          <p:cNvSpPr>
            <a:spLocks noGrp="1"/>
          </p:cNvSpPr>
          <p:nvPr>
            <p:ph type="dt" sz="half" idx="10"/>
          </p:nvPr>
        </p:nvSpPr>
        <p:spPr/>
        <p:txBody>
          <a:bodyPr/>
          <a:lstStyle/>
          <a:p>
            <a:fld id="{018B2203-71AC-4892-BE2C-DF81FF642879}" type="datetimeFigureOut">
              <a:rPr lang="en-GB" smtClean="0"/>
              <a:t>25/10/2023</a:t>
            </a:fld>
            <a:endParaRPr lang="en-GB"/>
          </a:p>
        </p:txBody>
      </p:sp>
      <p:sp>
        <p:nvSpPr>
          <p:cNvPr id="6" name="Footer Placeholder 5">
            <a:extLst>
              <a:ext uri="{FF2B5EF4-FFF2-40B4-BE49-F238E27FC236}">
                <a16:creationId xmlns:a16="http://schemas.microsoft.com/office/drawing/2014/main" id="{654174F5-82EC-4F4A-88C8-D3177537B6D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1EEC2AD-39EE-4793-A583-55707526EE74}"/>
              </a:ext>
            </a:extLst>
          </p:cNvPr>
          <p:cNvSpPr>
            <a:spLocks noGrp="1"/>
          </p:cNvSpPr>
          <p:nvPr>
            <p:ph type="sldNum" sz="quarter" idx="12"/>
          </p:nvPr>
        </p:nvSpPr>
        <p:spPr/>
        <p:txBody>
          <a:bodyPr/>
          <a:lstStyle/>
          <a:p>
            <a:fld id="{24AB83D6-798C-4112-B131-1B31715C5BA5}" type="slidenum">
              <a:rPr lang="en-GB" smtClean="0"/>
              <a:t>‹#›</a:t>
            </a:fld>
            <a:endParaRPr lang="en-GB"/>
          </a:p>
        </p:txBody>
      </p:sp>
    </p:spTree>
    <p:extLst>
      <p:ext uri="{BB962C8B-B14F-4D97-AF65-F5344CB8AC3E}">
        <p14:creationId xmlns:p14="http://schemas.microsoft.com/office/powerpoint/2010/main" val="41400066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6B0CE5-15BC-462A-B541-82CE068A452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DBCE700E-BA45-4DFB-96DA-1E6801439D5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C140DEF1-0424-4EC4-B10E-BC50134D91E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169F649-F2A0-44B5-8B49-130A5D800F3A}"/>
              </a:ext>
            </a:extLst>
          </p:cNvPr>
          <p:cNvSpPr>
            <a:spLocks noGrp="1"/>
          </p:cNvSpPr>
          <p:nvPr>
            <p:ph type="dt" sz="half" idx="10"/>
          </p:nvPr>
        </p:nvSpPr>
        <p:spPr/>
        <p:txBody>
          <a:bodyPr/>
          <a:lstStyle/>
          <a:p>
            <a:fld id="{018B2203-71AC-4892-BE2C-DF81FF642879}" type="datetimeFigureOut">
              <a:rPr lang="en-GB" smtClean="0"/>
              <a:t>25/10/2023</a:t>
            </a:fld>
            <a:endParaRPr lang="en-GB"/>
          </a:p>
        </p:txBody>
      </p:sp>
      <p:sp>
        <p:nvSpPr>
          <p:cNvPr id="6" name="Footer Placeholder 5">
            <a:extLst>
              <a:ext uri="{FF2B5EF4-FFF2-40B4-BE49-F238E27FC236}">
                <a16:creationId xmlns:a16="http://schemas.microsoft.com/office/drawing/2014/main" id="{183F1744-067F-4C0A-ACFD-7FA80BCD5D9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6AA9C9E-DBA1-4C05-B9E2-ED3EB0EB24B8}"/>
              </a:ext>
            </a:extLst>
          </p:cNvPr>
          <p:cNvSpPr>
            <a:spLocks noGrp="1"/>
          </p:cNvSpPr>
          <p:nvPr>
            <p:ph type="sldNum" sz="quarter" idx="12"/>
          </p:nvPr>
        </p:nvSpPr>
        <p:spPr/>
        <p:txBody>
          <a:bodyPr/>
          <a:lstStyle/>
          <a:p>
            <a:fld id="{24AB83D6-798C-4112-B131-1B31715C5BA5}" type="slidenum">
              <a:rPr lang="en-GB" smtClean="0"/>
              <a:t>‹#›</a:t>
            </a:fld>
            <a:endParaRPr lang="en-GB"/>
          </a:p>
        </p:txBody>
      </p:sp>
    </p:spTree>
    <p:extLst>
      <p:ext uri="{BB962C8B-B14F-4D97-AF65-F5344CB8AC3E}">
        <p14:creationId xmlns:p14="http://schemas.microsoft.com/office/powerpoint/2010/main" val="28630634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1924577-B3DE-4415-BE27-2DD3BF51A76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0DEBDDE-8F4B-4F77-91A9-AC8A2E2BC67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E72CBF9-45DF-46D0-85CC-A6813E131C2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18B2203-71AC-4892-BE2C-DF81FF642879}" type="datetimeFigureOut">
              <a:rPr lang="en-GB" smtClean="0"/>
              <a:t>25/10/2023</a:t>
            </a:fld>
            <a:endParaRPr lang="en-GB"/>
          </a:p>
        </p:txBody>
      </p:sp>
      <p:sp>
        <p:nvSpPr>
          <p:cNvPr id="5" name="Footer Placeholder 4">
            <a:extLst>
              <a:ext uri="{FF2B5EF4-FFF2-40B4-BE49-F238E27FC236}">
                <a16:creationId xmlns:a16="http://schemas.microsoft.com/office/drawing/2014/main" id="{8ED30E6F-8594-4C3E-BA67-B8565FF75B4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9F15523C-F1C7-40BA-A1AA-D173265CF36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4AB83D6-798C-4112-B131-1B31715C5BA5}" type="slidenum">
              <a:rPr lang="en-GB" smtClean="0"/>
              <a:t>‹#›</a:t>
            </a:fld>
            <a:endParaRPr lang="en-GB"/>
          </a:p>
        </p:txBody>
      </p:sp>
    </p:spTree>
    <p:extLst>
      <p:ext uri="{BB962C8B-B14F-4D97-AF65-F5344CB8AC3E}">
        <p14:creationId xmlns:p14="http://schemas.microsoft.com/office/powerpoint/2010/main" val="3640665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forms.office.com/Pages/ResponsePage.aspx?id=uChWuyjjgkCoVkM8ntyPrkItYmKJSqVAolTo-satBuZUMTZFT1lCUUxaM042MUVUT0VDN0IwOTlFMS4u" TargetMode="External"/><Relationship Id="rId2" Type="http://schemas.openxmlformats.org/officeDocument/2006/relationships/hyperlink" Target="https://forms.office.com/Pages/ResponsePage.aspx?id=uChWuyjjgkCoVkM8ntyPrkItYmKJSqVAolTo-satBuZUM0NGUUlIVFRQMzFTRjROTUFTOVVUUVJQSy4u" TargetMode="Externa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hyperlink" Target="https://www.rpharms.com/development/credentialing/consultant/consultant-pharmacist-credentialing" TargetMode="External"/><Relationship Id="rId7" Type="http://schemas.openxmlformats.org/officeDocument/2006/relationships/diagramColors" Target="../diagrams/colors1.xml"/><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 Id="rId9"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chart" Target="../charts/chart3.xml"/><Relationship Id="rId5" Type="http://schemas.openxmlformats.org/officeDocument/2006/relationships/chart" Target="../charts/chart2.xml"/><Relationship Id="rId4" Type="http://schemas.openxmlformats.org/officeDocument/2006/relationships/chart" Target="../charts/chart1.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6.png"/><Relationship Id="rId5" Type="http://schemas.openxmlformats.org/officeDocument/2006/relationships/image" Target="../media/image5.jpeg"/><Relationship Id="rId4" Type="http://schemas.openxmlformats.org/officeDocument/2006/relationships/hyperlink" Target="https://twitter.com/WGHealthandCare/status/1527944791757139969?t=vXjztW4Gu8HMC5bzlf6oFQ&amp;s=08"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4.xml"/><Relationship Id="rId6" Type="http://schemas.openxmlformats.org/officeDocument/2006/relationships/image" Target="../media/image8.png"/><Relationship Id="rId5" Type="http://schemas.openxmlformats.org/officeDocument/2006/relationships/image" Target="../media/image2.png"/><Relationship Id="rId4" Type="http://schemas.openxmlformats.org/officeDocument/2006/relationships/hyperlink" Target="https://spaces.hightail.com/receive/2tw3Qus0fM/dXMtNGU0ZjYzMTAtNjExZC00Y2Q5LTk5YzctOWU5MTFjZmVkYTA1"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hyperlink" Target="https://www.rpharms.com/development/credentialing/consultant/directory-of-approved-consultant-pharmacist-posts" TargetMode="External"/><Relationship Id="rId4" Type="http://schemas.openxmlformats.org/officeDocument/2006/relationships/hyperlink" Target="https://www.rpharms.com/Portals/0/Consultant/RPS%20Consultant%20Pharmacist%20Curriculum%202020_FINAL.pdf?ver=2eKeNbXoVpLsJid5q2zOvA%3d%3d"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Icon&#10;&#10;Description automatically generated">
            <a:extLst>
              <a:ext uri="{FF2B5EF4-FFF2-40B4-BE49-F238E27FC236}">
                <a16:creationId xmlns:a16="http://schemas.microsoft.com/office/drawing/2014/main" id="{BEDF60AB-8CD0-47E8-84B0-9D20C660C6D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a:extLst>
              <a:ext uri="{FF2B5EF4-FFF2-40B4-BE49-F238E27FC236}">
                <a16:creationId xmlns:a16="http://schemas.microsoft.com/office/drawing/2014/main" id="{4C1B037B-3305-4F4F-A268-0B491C682F23}"/>
              </a:ext>
            </a:extLst>
          </p:cNvPr>
          <p:cNvSpPr>
            <a:spLocks noGrp="1"/>
          </p:cNvSpPr>
          <p:nvPr>
            <p:ph type="ctrTitle"/>
          </p:nvPr>
        </p:nvSpPr>
        <p:spPr/>
        <p:txBody>
          <a:bodyPr/>
          <a:lstStyle/>
          <a:p>
            <a:r>
              <a:rPr lang="en-GB" sz="4000" b="1" dirty="0" err="1">
                <a:effectLst/>
                <a:latin typeface="Arial" panose="020B0604020202020204" pitchFamily="34" charset="0"/>
                <a:ea typeface="Calibri" panose="020F0502020204030204" pitchFamily="34" charset="0"/>
                <a:cs typeface="Arial" panose="020B0604020202020204" pitchFamily="34" charset="0"/>
              </a:rPr>
              <a:t>Rôl</a:t>
            </a:r>
            <a:r>
              <a:rPr lang="en-GB" sz="4000" b="1" dirty="0">
                <a:effectLst/>
                <a:latin typeface="Arial" panose="020B0604020202020204" pitchFamily="34" charset="0"/>
                <a:ea typeface="Calibri" panose="020F0502020204030204" pitchFamily="34" charset="0"/>
                <a:cs typeface="Arial" panose="020B0604020202020204" pitchFamily="34" charset="0"/>
              </a:rPr>
              <a:t> Fferyllydd Ymgynghorol </a:t>
            </a:r>
            <a:r>
              <a:rPr lang="en-GB" sz="4000" b="1" dirty="0" err="1">
                <a:effectLst/>
                <a:latin typeface="Arial" panose="020B0604020202020204" pitchFamily="34" charset="0"/>
                <a:ea typeface="Calibri" panose="020F0502020204030204" pitchFamily="34" charset="0"/>
                <a:cs typeface="Arial" panose="020B0604020202020204" pitchFamily="34" charset="0"/>
              </a:rPr>
              <a:t>yn</a:t>
            </a:r>
            <a:r>
              <a:rPr lang="en-GB" sz="4000" b="1" dirty="0">
                <a:effectLst/>
                <a:latin typeface="Arial" panose="020B0604020202020204" pitchFamily="34" charset="0"/>
                <a:ea typeface="Calibri" panose="020F0502020204030204" pitchFamily="34" charset="0"/>
                <a:cs typeface="Arial" panose="020B0604020202020204" pitchFamily="34" charset="0"/>
              </a:rPr>
              <a:t> GIG Cymru</a:t>
            </a:r>
            <a:br>
              <a:rPr kumimoji="0" lang="en-GB" sz="4000" b="1" i="0" u="none" strike="noStrike" kern="1200" cap="none" spc="0" normalizeH="0" baseline="0" noProof="0" dirty="0">
                <a:ln>
                  <a:noFill/>
                </a:ln>
                <a:solidFill>
                  <a:srgbClr val="304E82"/>
                </a:solidFill>
                <a:effectLst/>
                <a:uLnTx/>
                <a:uFillTx/>
                <a:latin typeface="Arial"/>
                <a:ea typeface="+mj-ea"/>
                <a:cs typeface="Arial"/>
              </a:rPr>
            </a:br>
            <a:r>
              <a:rPr kumimoji="0" lang="en-GB" sz="4000" b="1" i="0" u="none" strike="noStrike" kern="1200" cap="none" spc="0" normalizeH="0" baseline="0" noProof="0" dirty="0">
                <a:ln>
                  <a:noFill/>
                </a:ln>
                <a:solidFill>
                  <a:srgbClr val="304E82"/>
                </a:solidFill>
                <a:effectLst/>
                <a:uLnTx/>
                <a:uFillTx/>
                <a:latin typeface="Arial"/>
                <a:ea typeface="+mj-ea"/>
                <a:cs typeface="Arial"/>
              </a:rPr>
              <a:t>The role of Consultant </a:t>
            </a:r>
            <a:r>
              <a:rPr kumimoji="0" lang="en-GB" sz="4000" b="1" i="0" u="none" strike="noStrike" kern="1200" cap="none" spc="0" normalizeH="0" baseline="0" noProof="0" dirty="0" err="1">
                <a:ln>
                  <a:noFill/>
                </a:ln>
                <a:solidFill>
                  <a:srgbClr val="304E82"/>
                </a:solidFill>
                <a:effectLst/>
                <a:uLnTx/>
                <a:uFillTx/>
                <a:latin typeface="Arial"/>
                <a:ea typeface="+mj-ea"/>
                <a:cs typeface="Arial"/>
              </a:rPr>
              <a:t>Pharmacis</a:t>
            </a:r>
            <a:r>
              <a:rPr lang="en-GB" sz="4000" b="1" dirty="0" err="1">
                <a:solidFill>
                  <a:srgbClr val="304E82"/>
                </a:solidFill>
                <a:latin typeface="Arial"/>
                <a:cs typeface="Arial"/>
              </a:rPr>
              <a:t>ts</a:t>
            </a:r>
            <a:r>
              <a:rPr lang="en-GB" sz="4000" b="1" dirty="0">
                <a:solidFill>
                  <a:srgbClr val="304E82"/>
                </a:solidFill>
                <a:latin typeface="Arial"/>
                <a:cs typeface="Arial"/>
              </a:rPr>
              <a:t> in NHS Wales</a:t>
            </a:r>
            <a:endParaRPr lang="en-GB" dirty="0"/>
          </a:p>
        </p:txBody>
      </p:sp>
      <p:sp>
        <p:nvSpPr>
          <p:cNvPr id="3" name="Subtitle 2">
            <a:extLst>
              <a:ext uri="{FF2B5EF4-FFF2-40B4-BE49-F238E27FC236}">
                <a16:creationId xmlns:a16="http://schemas.microsoft.com/office/drawing/2014/main" id="{60AE18A4-88D7-4D7B-A8C5-B8422AB68EBA}"/>
              </a:ext>
            </a:extLst>
          </p:cNvPr>
          <p:cNvSpPr>
            <a:spLocks noGrp="1"/>
          </p:cNvSpPr>
          <p:nvPr>
            <p:ph type="subTitle" idx="1"/>
          </p:nvPr>
        </p:nvSpPr>
        <p:spPr/>
        <p:txBody>
          <a:bodyPr vert="horz" lIns="91440" tIns="45720" rIns="91440" bIns="45720" rtlCol="0" anchor="t">
            <a:normAutofit/>
          </a:bodyPr>
          <a:lstStyle/>
          <a:p>
            <a:r>
              <a:rPr lang="en-GB" sz="2800" b="1" dirty="0">
                <a:solidFill>
                  <a:srgbClr val="304E82"/>
                </a:solidFill>
                <a:latin typeface="Arial"/>
                <a:ea typeface="+mj-ea"/>
                <a:cs typeface="Arial"/>
              </a:rPr>
              <a:t>October 2023</a:t>
            </a:r>
            <a:endParaRPr lang="en-GB" sz="2800" b="1" dirty="0">
              <a:solidFill>
                <a:srgbClr val="304E82"/>
              </a:solidFill>
              <a:latin typeface="Arial"/>
              <a:cs typeface="Arial"/>
            </a:endParaRPr>
          </a:p>
        </p:txBody>
      </p:sp>
    </p:spTree>
    <p:extLst>
      <p:ext uri="{BB962C8B-B14F-4D97-AF65-F5344CB8AC3E}">
        <p14:creationId xmlns:p14="http://schemas.microsoft.com/office/powerpoint/2010/main" val="25011900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6CC6C6-4D10-8D7C-AB4B-67C792027E70}"/>
              </a:ext>
            </a:extLst>
          </p:cNvPr>
          <p:cNvSpPr>
            <a:spLocks noGrp="1"/>
          </p:cNvSpPr>
          <p:nvPr>
            <p:ph type="title"/>
          </p:nvPr>
        </p:nvSpPr>
        <p:spPr>
          <a:xfrm>
            <a:off x="0" y="-3842"/>
            <a:ext cx="12192000" cy="1017422"/>
          </a:xfrm>
          <a:ln w="28575">
            <a:solidFill>
              <a:schemeClr val="tx1"/>
            </a:solidFill>
          </a:ln>
        </p:spPr>
        <p:txBody>
          <a:bodyPr>
            <a:normAutofit fontScale="90000"/>
          </a:bodyPr>
          <a:lstStyle/>
          <a:p>
            <a:pPr algn="ctr"/>
            <a:r>
              <a:rPr lang="en-GB" sz="3600" b="1" dirty="0" err="1">
                <a:effectLst/>
                <a:latin typeface="Arial" panose="020B0604020202020204" pitchFamily="34" charset="0"/>
                <a:ea typeface="Calibri" panose="020F0502020204030204" pitchFamily="34" charset="0"/>
              </a:rPr>
              <a:t>Cwestiynau</a:t>
            </a:r>
            <a:r>
              <a:rPr lang="en-GB" sz="3600" b="1" dirty="0">
                <a:effectLst/>
                <a:latin typeface="Arial" panose="020B0604020202020204" pitchFamily="34" charset="0"/>
                <a:ea typeface="Calibri" panose="020F0502020204030204" pitchFamily="34" charset="0"/>
              </a:rPr>
              <a:t> </a:t>
            </a:r>
            <a:r>
              <a:rPr lang="en-GB" sz="3600" b="1" dirty="0" err="1">
                <a:effectLst/>
                <a:latin typeface="Arial" panose="020B0604020202020204" pitchFamily="34" charset="0"/>
                <a:ea typeface="Calibri" panose="020F0502020204030204" pitchFamily="34" charset="0"/>
              </a:rPr>
              <a:t>Ymgysylltu</a:t>
            </a:r>
            <a:br>
              <a:rPr lang="en-GB" sz="3600" b="1" dirty="0">
                <a:effectLst/>
                <a:latin typeface="Arial" panose="020B0604020202020204" pitchFamily="34" charset="0"/>
                <a:ea typeface="Calibri" panose="020F0502020204030204" pitchFamily="34" charset="0"/>
              </a:rPr>
            </a:br>
            <a:r>
              <a:rPr lang="en-GB" sz="3600" b="1" dirty="0">
                <a:solidFill>
                  <a:srgbClr val="002060"/>
                </a:solidFill>
                <a:latin typeface="Arial" panose="020B0604020202020204" pitchFamily="34" charset="0"/>
                <a:cs typeface="Arial" panose="020B0604020202020204" pitchFamily="34" charset="0"/>
              </a:rPr>
              <a:t>Engagement questions</a:t>
            </a:r>
          </a:p>
        </p:txBody>
      </p:sp>
      <p:sp>
        <p:nvSpPr>
          <p:cNvPr id="3" name="Content Placeholder 2">
            <a:extLst>
              <a:ext uri="{FF2B5EF4-FFF2-40B4-BE49-F238E27FC236}">
                <a16:creationId xmlns:a16="http://schemas.microsoft.com/office/drawing/2014/main" id="{22DC0850-3028-6AAA-A575-65E53C9F7A8F}"/>
              </a:ext>
            </a:extLst>
          </p:cNvPr>
          <p:cNvSpPr>
            <a:spLocks noGrp="1"/>
          </p:cNvSpPr>
          <p:nvPr>
            <p:ph idx="1"/>
          </p:nvPr>
        </p:nvSpPr>
        <p:spPr>
          <a:xfrm>
            <a:off x="838200" y="1013580"/>
            <a:ext cx="10515600" cy="5479295"/>
          </a:xfrm>
        </p:spPr>
        <p:txBody>
          <a:bodyPr>
            <a:normAutofit fontScale="85000" lnSpcReduction="10000"/>
          </a:bodyPr>
          <a:lstStyle/>
          <a:p>
            <a:r>
              <a:rPr lang="en-GB" dirty="0"/>
              <a:t>What is your local experience with consultant pharmacist roles?</a:t>
            </a:r>
          </a:p>
          <a:p>
            <a:r>
              <a:rPr lang="en-GB" dirty="0"/>
              <a:t>How clear is the evidence around the business need for consultant pharmacists?</a:t>
            </a:r>
          </a:p>
          <a:p>
            <a:r>
              <a:rPr lang="en-GB" dirty="0"/>
              <a:t>What else needs to be included about positioning the role?</a:t>
            </a:r>
          </a:p>
          <a:p>
            <a:r>
              <a:rPr lang="en-GB" dirty="0"/>
              <a:t>What is the most helpful format for a HEIW publication on this topic?</a:t>
            </a:r>
          </a:p>
          <a:p>
            <a:r>
              <a:rPr lang="en-GB" dirty="0"/>
              <a:t>What are your priority clinical area for improvement? Health Board/Trust/Wales?</a:t>
            </a:r>
          </a:p>
          <a:p>
            <a:r>
              <a:rPr lang="en-GB" dirty="0"/>
              <a:t>How significant is the role of medicines in the prevention, treatment or cure of this clinical area?</a:t>
            </a:r>
          </a:p>
          <a:p>
            <a:r>
              <a:rPr lang="en-GB" dirty="0"/>
              <a:t>What is the current level of medicines costs, waste and avoidable harm and errors associated with this speciality?</a:t>
            </a:r>
          </a:p>
          <a:p>
            <a:r>
              <a:rPr lang="en-GB" dirty="0"/>
              <a:t>Considering the speciality, what level of consultant pharmacist input is needed? Health Board, Regional or National? So, who are your partners in creating a role?</a:t>
            </a:r>
          </a:p>
          <a:p>
            <a:r>
              <a:rPr lang="en-GB" dirty="0"/>
              <a:t>Considering where the population are, would the role benefit most from being located in a tertiary hospital, general hospital, primary care, cluster?</a:t>
            </a:r>
          </a:p>
          <a:p>
            <a:r>
              <a:rPr lang="en-GB" dirty="0"/>
              <a:t>You can answer our survey questions here </a:t>
            </a:r>
            <a:r>
              <a:rPr lang="en-GB" dirty="0">
                <a:hlinkClick r:id="rId2"/>
              </a:rPr>
              <a:t>English</a:t>
            </a:r>
            <a:r>
              <a:rPr lang="en-GB" dirty="0"/>
              <a:t> </a:t>
            </a:r>
            <a:r>
              <a:rPr lang="en-GB" dirty="0">
                <a:hlinkClick r:id="rId3"/>
              </a:rPr>
              <a:t>Cymraeg</a:t>
            </a:r>
            <a:endParaRPr lang="en-GB" dirty="0"/>
          </a:p>
        </p:txBody>
      </p:sp>
      <p:pic>
        <p:nvPicPr>
          <p:cNvPr id="4" name="Picture 3" descr="A picture containing text&#10;&#10;Description automatically generated">
            <a:extLst>
              <a:ext uri="{FF2B5EF4-FFF2-40B4-BE49-F238E27FC236}">
                <a16:creationId xmlns:a16="http://schemas.microsoft.com/office/drawing/2014/main" id="{A45A26B4-1BB0-3E1E-942E-2EF416ED85B8}"/>
              </a:ext>
            </a:extLst>
          </p:cNvPr>
          <p:cNvPicPr>
            <a:picLocks noChangeAspect="1"/>
          </p:cNvPicPr>
          <p:nvPr/>
        </p:nvPicPr>
        <p:blipFill>
          <a:blip r:embed="rId4"/>
          <a:stretch>
            <a:fillRect/>
          </a:stretch>
        </p:blipFill>
        <p:spPr>
          <a:xfrm>
            <a:off x="0" y="6306114"/>
            <a:ext cx="12198220" cy="665345"/>
          </a:xfrm>
          <a:prstGeom prst="rect">
            <a:avLst/>
          </a:prstGeom>
        </p:spPr>
      </p:pic>
    </p:spTree>
    <p:extLst>
      <p:ext uri="{BB962C8B-B14F-4D97-AF65-F5344CB8AC3E}">
        <p14:creationId xmlns:p14="http://schemas.microsoft.com/office/powerpoint/2010/main" val="8323917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18F98A-1748-E43E-2553-06A364552ACA}"/>
              </a:ext>
            </a:extLst>
          </p:cNvPr>
          <p:cNvSpPr>
            <a:spLocks noGrp="1"/>
          </p:cNvSpPr>
          <p:nvPr>
            <p:ph type="title"/>
          </p:nvPr>
        </p:nvSpPr>
        <p:spPr>
          <a:xfrm>
            <a:off x="-8296" y="0"/>
            <a:ext cx="12200295" cy="797695"/>
          </a:xfrm>
          <a:ln w="28575">
            <a:solidFill>
              <a:schemeClr val="tx1"/>
            </a:solidFill>
          </a:ln>
        </p:spPr>
        <p:txBody>
          <a:bodyPr>
            <a:noAutofit/>
          </a:bodyPr>
          <a:lstStyle/>
          <a:p>
            <a:r>
              <a:rPr lang="en-GB" sz="2800" b="1" dirty="0" err="1">
                <a:effectLst/>
                <a:latin typeface="Arial" panose="020B0604020202020204" pitchFamily="34" charset="0"/>
                <a:ea typeface="Calibri" panose="020F0502020204030204" pitchFamily="34" charset="0"/>
                <a:cs typeface="Arial" panose="020B0604020202020204" pitchFamily="34" charset="0"/>
              </a:rPr>
              <a:t>Amser</a:t>
            </a:r>
            <a:r>
              <a:rPr lang="en-GB" sz="2800" b="1" dirty="0">
                <a:effectLst/>
                <a:latin typeface="Arial" panose="020B0604020202020204" pitchFamily="34" charset="0"/>
                <a:ea typeface="Calibri" panose="020F0502020204030204" pitchFamily="34" charset="0"/>
                <a:cs typeface="Arial" panose="020B0604020202020204" pitchFamily="34" charset="0"/>
              </a:rPr>
              <a:t> </a:t>
            </a:r>
            <a:r>
              <a:rPr lang="en-GB" sz="2800" b="1" dirty="0" err="1">
                <a:effectLst/>
                <a:latin typeface="Arial" panose="020B0604020202020204" pitchFamily="34" charset="0"/>
                <a:ea typeface="Calibri" panose="020F0502020204030204" pitchFamily="34" charset="0"/>
                <a:cs typeface="Arial" panose="020B0604020202020204" pitchFamily="34" charset="0"/>
              </a:rPr>
              <a:t>i</a:t>
            </a:r>
            <a:r>
              <a:rPr lang="en-GB" sz="2800" b="1" dirty="0">
                <a:effectLst/>
                <a:latin typeface="Arial" panose="020B0604020202020204" pitchFamily="34" charset="0"/>
                <a:ea typeface="Calibri" panose="020F0502020204030204" pitchFamily="34" charset="0"/>
                <a:cs typeface="Arial" panose="020B0604020202020204" pitchFamily="34" charset="0"/>
              </a:rPr>
              <a:t> </a:t>
            </a:r>
            <a:r>
              <a:rPr lang="en-GB" sz="2800" b="1" dirty="0" err="1">
                <a:effectLst/>
                <a:latin typeface="Arial" panose="020B0604020202020204" pitchFamily="34" charset="0"/>
                <a:ea typeface="Calibri" panose="020F0502020204030204" pitchFamily="34" charset="0"/>
                <a:cs typeface="Arial" panose="020B0604020202020204" pitchFamily="34" charset="0"/>
              </a:rPr>
              <a:t>wneud</a:t>
            </a:r>
            <a:r>
              <a:rPr lang="en-GB" sz="2800" b="1" dirty="0">
                <a:effectLst/>
                <a:latin typeface="Arial" panose="020B0604020202020204" pitchFamily="34" charset="0"/>
                <a:ea typeface="Calibri" panose="020F0502020204030204" pitchFamily="34" charset="0"/>
                <a:cs typeface="Arial" panose="020B0604020202020204" pitchFamily="34" charset="0"/>
              </a:rPr>
              <a:t> </a:t>
            </a:r>
            <a:r>
              <a:rPr lang="en-GB" sz="2800" b="1" dirty="0" err="1">
                <a:effectLst/>
                <a:latin typeface="Arial" panose="020B0604020202020204" pitchFamily="34" charset="0"/>
                <a:ea typeface="Calibri" panose="020F0502020204030204" pitchFamily="34" charset="0"/>
                <a:cs typeface="Arial" panose="020B0604020202020204" pitchFamily="34" charset="0"/>
              </a:rPr>
              <a:t>pethau’n</a:t>
            </a:r>
            <a:r>
              <a:rPr lang="en-GB" sz="2800" b="1" dirty="0">
                <a:effectLst/>
                <a:latin typeface="Arial" panose="020B0604020202020204" pitchFamily="34" charset="0"/>
                <a:ea typeface="Calibri" panose="020F0502020204030204" pitchFamily="34" charset="0"/>
                <a:cs typeface="Arial" panose="020B0604020202020204" pitchFamily="34" charset="0"/>
              </a:rPr>
              <a:t> </a:t>
            </a:r>
            <a:r>
              <a:rPr lang="en-GB" sz="2800" b="1" dirty="0" err="1">
                <a:effectLst/>
                <a:latin typeface="Arial" panose="020B0604020202020204" pitchFamily="34" charset="0"/>
                <a:ea typeface="Calibri" panose="020F0502020204030204" pitchFamily="34" charset="0"/>
                <a:cs typeface="Arial" panose="020B0604020202020204" pitchFamily="34" charset="0"/>
              </a:rPr>
              <a:t>wahanol</a:t>
            </a:r>
            <a:r>
              <a:rPr lang="en-GB" sz="2800" b="1" dirty="0">
                <a:effectLst/>
                <a:latin typeface="Arial" panose="020B0604020202020204" pitchFamily="34" charset="0"/>
                <a:ea typeface="Calibri" panose="020F0502020204030204" pitchFamily="34" charset="0"/>
                <a:cs typeface="Arial" panose="020B0604020202020204" pitchFamily="34" charset="0"/>
              </a:rPr>
              <a:t>, </a:t>
            </a:r>
            <a:r>
              <a:rPr lang="en-GB" sz="2800" b="1" dirty="0" err="1">
                <a:effectLst/>
                <a:latin typeface="Arial" panose="020B0604020202020204" pitchFamily="34" charset="0"/>
                <a:ea typeface="Calibri" panose="020F0502020204030204" pitchFamily="34" charset="0"/>
                <a:cs typeface="Arial" panose="020B0604020202020204" pitchFamily="34" charset="0"/>
              </a:rPr>
              <a:t>i</a:t>
            </a:r>
            <a:r>
              <a:rPr lang="en-GB" sz="2800" b="1" dirty="0">
                <a:effectLst/>
                <a:latin typeface="Arial" panose="020B0604020202020204" pitchFamily="34" charset="0"/>
                <a:ea typeface="Calibri" panose="020F0502020204030204" pitchFamily="34" charset="0"/>
                <a:cs typeface="Arial" panose="020B0604020202020204" pitchFamily="34" charset="0"/>
              </a:rPr>
              <a:t> </a:t>
            </a:r>
            <a:r>
              <a:rPr lang="en-GB" sz="2800" b="1" dirty="0" err="1">
                <a:effectLst/>
                <a:latin typeface="Arial" panose="020B0604020202020204" pitchFamily="34" charset="0"/>
                <a:ea typeface="Calibri" panose="020F0502020204030204" pitchFamily="34" charset="0"/>
                <a:cs typeface="Arial" panose="020B0604020202020204" pitchFamily="34" charset="0"/>
              </a:rPr>
              <a:t>gael</a:t>
            </a:r>
            <a:r>
              <a:rPr lang="en-GB" sz="2800" b="1" dirty="0">
                <a:effectLst/>
                <a:latin typeface="Arial" panose="020B0604020202020204" pitchFamily="34" charset="0"/>
                <a:ea typeface="Calibri" panose="020F0502020204030204" pitchFamily="34" charset="0"/>
                <a:cs typeface="Arial" panose="020B0604020202020204" pitchFamily="34" charset="0"/>
              </a:rPr>
              <a:t> </a:t>
            </a:r>
            <a:r>
              <a:rPr lang="en-GB" sz="2800" b="1" dirty="0" err="1">
                <a:effectLst/>
                <a:latin typeface="Arial" panose="020B0604020202020204" pitchFamily="34" charset="0"/>
                <a:ea typeface="Calibri" panose="020F0502020204030204" pitchFamily="34" charset="0"/>
                <a:cs typeface="Arial" panose="020B0604020202020204" pitchFamily="34" charset="0"/>
              </a:rPr>
              <a:t>canlyniadau</a:t>
            </a:r>
            <a:r>
              <a:rPr lang="en-GB" sz="2800" b="1" dirty="0">
                <a:effectLst/>
                <a:latin typeface="Arial" panose="020B0604020202020204" pitchFamily="34" charset="0"/>
                <a:ea typeface="Calibri" panose="020F0502020204030204" pitchFamily="34" charset="0"/>
                <a:cs typeface="Arial" panose="020B0604020202020204" pitchFamily="34" charset="0"/>
              </a:rPr>
              <a:t> </a:t>
            </a:r>
            <a:r>
              <a:rPr lang="en-GB" sz="2800" b="1" dirty="0" err="1">
                <a:effectLst/>
                <a:latin typeface="Arial" panose="020B0604020202020204" pitchFamily="34" charset="0"/>
                <a:ea typeface="Calibri" panose="020F0502020204030204" pitchFamily="34" charset="0"/>
                <a:cs typeface="Arial" panose="020B0604020202020204" pitchFamily="34" charset="0"/>
              </a:rPr>
              <a:t>gwahanol</a:t>
            </a:r>
            <a:br>
              <a:rPr lang="en-GB" sz="1800" dirty="0">
                <a:effectLst/>
                <a:latin typeface="Calibri" panose="020F0502020204030204" pitchFamily="34" charset="0"/>
                <a:ea typeface="Calibri" panose="020F0502020204030204" pitchFamily="34" charset="0"/>
                <a:cs typeface="Times New Roman" panose="02020603050405020304" pitchFamily="18" charset="0"/>
              </a:rPr>
            </a:br>
            <a:r>
              <a:rPr lang="en-GB" sz="2800" b="1" dirty="0">
                <a:solidFill>
                  <a:srgbClr val="002060"/>
                </a:solidFill>
                <a:latin typeface="Arial" panose="020B0604020202020204" pitchFamily="34" charset="0"/>
                <a:cs typeface="Arial" panose="020B0604020202020204" pitchFamily="34" charset="0"/>
              </a:rPr>
              <a:t>Time to do things differently, for different outcomes</a:t>
            </a:r>
          </a:p>
        </p:txBody>
      </p:sp>
      <p:sp>
        <p:nvSpPr>
          <p:cNvPr id="3" name="Content Placeholder 2">
            <a:extLst>
              <a:ext uri="{FF2B5EF4-FFF2-40B4-BE49-F238E27FC236}">
                <a16:creationId xmlns:a16="http://schemas.microsoft.com/office/drawing/2014/main" id="{BCC5056F-D8D9-5F16-03E9-1764866AEE70}"/>
              </a:ext>
            </a:extLst>
          </p:cNvPr>
          <p:cNvSpPr>
            <a:spLocks noGrp="1"/>
          </p:cNvSpPr>
          <p:nvPr>
            <p:ph idx="1"/>
          </p:nvPr>
        </p:nvSpPr>
        <p:spPr>
          <a:xfrm>
            <a:off x="140971" y="764318"/>
            <a:ext cx="11857640" cy="5170829"/>
          </a:xfrm>
        </p:spPr>
        <p:txBody>
          <a:bodyPr>
            <a:normAutofit/>
          </a:bodyPr>
          <a:lstStyle/>
          <a:p>
            <a:pPr marL="0" indent="0">
              <a:buNone/>
            </a:pPr>
            <a:r>
              <a:rPr lang="en-GB" sz="2400" b="1" dirty="0">
                <a:solidFill>
                  <a:schemeClr val="tx1">
                    <a:lumMod val="95000"/>
                    <a:lumOff val="5000"/>
                  </a:schemeClr>
                </a:solidFill>
              </a:rPr>
              <a:t>Traditional medicines management </a:t>
            </a:r>
            <a:r>
              <a:rPr lang="en-GB" sz="2400" dirty="0">
                <a:solidFill>
                  <a:schemeClr val="tx1">
                    <a:lumMod val="95000"/>
                    <a:lumOff val="5000"/>
                  </a:schemeClr>
                </a:solidFill>
              </a:rPr>
              <a:t>systems are </a:t>
            </a:r>
            <a:r>
              <a:rPr lang="en-GB" sz="2400" b="1" dirty="0">
                <a:solidFill>
                  <a:schemeClr val="tx1">
                    <a:lumMod val="95000"/>
                    <a:lumOff val="5000"/>
                  </a:schemeClr>
                </a:solidFill>
              </a:rPr>
              <a:t>not fit </a:t>
            </a:r>
            <a:r>
              <a:rPr lang="en-GB" sz="2400" dirty="0">
                <a:solidFill>
                  <a:schemeClr val="tx1">
                    <a:lumMod val="95000"/>
                    <a:lumOff val="5000"/>
                  </a:schemeClr>
                </a:solidFill>
              </a:rPr>
              <a:t>for the current context</a:t>
            </a:r>
            <a:r>
              <a:rPr lang="en-GB" sz="2400" baseline="30000" dirty="0">
                <a:solidFill>
                  <a:schemeClr val="tx1">
                    <a:lumMod val="95000"/>
                    <a:lumOff val="5000"/>
                  </a:schemeClr>
                </a:solidFill>
              </a:rPr>
              <a:t>1</a:t>
            </a:r>
            <a:r>
              <a:rPr lang="en-GB" sz="2400" dirty="0">
                <a:solidFill>
                  <a:schemeClr val="tx1">
                    <a:lumMod val="95000"/>
                    <a:lumOff val="5000"/>
                  </a:schemeClr>
                </a:solidFill>
              </a:rPr>
              <a:t>:-</a:t>
            </a:r>
          </a:p>
          <a:p>
            <a:r>
              <a:rPr lang="en-GB" sz="2400" dirty="0">
                <a:solidFill>
                  <a:schemeClr val="tx1">
                    <a:lumMod val="95000"/>
                    <a:lumOff val="5000"/>
                  </a:schemeClr>
                </a:solidFill>
              </a:rPr>
              <a:t>a growing aging population, with more chronic disease, </a:t>
            </a:r>
          </a:p>
          <a:p>
            <a:r>
              <a:rPr lang="en-GB" sz="2400" dirty="0">
                <a:solidFill>
                  <a:schemeClr val="tx1">
                    <a:lumMod val="95000"/>
                    <a:lumOff val="5000"/>
                  </a:schemeClr>
                </a:solidFill>
              </a:rPr>
              <a:t>taking more complex and personalised medicines for longer.</a:t>
            </a:r>
          </a:p>
          <a:p>
            <a:pPr marL="0" indent="0">
              <a:buNone/>
            </a:pPr>
            <a:r>
              <a:rPr lang="en-GB" sz="2400" dirty="0">
                <a:solidFill>
                  <a:schemeClr val="tx1">
                    <a:lumMod val="95000"/>
                    <a:lumOff val="5000"/>
                  </a:schemeClr>
                </a:solidFill>
              </a:rPr>
              <a:t>After staff, the NHS spends most money on medicines. Careful medicines use can be a good investment in improving health but there is a transition we need to make:-</a:t>
            </a:r>
            <a:endParaRPr lang="en-GB" sz="1200" b="1" dirty="0">
              <a:solidFill>
                <a:schemeClr val="tx1">
                  <a:lumMod val="95000"/>
                  <a:lumOff val="5000"/>
                </a:schemeClr>
              </a:solidFill>
            </a:endParaRPr>
          </a:p>
        </p:txBody>
      </p:sp>
      <p:pic>
        <p:nvPicPr>
          <p:cNvPr id="4" name="Picture 3" descr="A picture containing text&#10;&#10;Description automatically generated">
            <a:extLst>
              <a:ext uri="{FF2B5EF4-FFF2-40B4-BE49-F238E27FC236}">
                <a16:creationId xmlns:a16="http://schemas.microsoft.com/office/drawing/2014/main" id="{1A1BB9A0-CF81-607D-BB8A-56F792508216}"/>
              </a:ext>
            </a:extLst>
          </p:cNvPr>
          <p:cNvPicPr>
            <a:picLocks noChangeAspect="1"/>
          </p:cNvPicPr>
          <p:nvPr/>
        </p:nvPicPr>
        <p:blipFill>
          <a:blip r:embed="rId3"/>
          <a:stretch>
            <a:fillRect/>
          </a:stretch>
        </p:blipFill>
        <p:spPr>
          <a:xfrm>
            <a:off x="-8294" y="6193572"/>
            <a:ext cx="12198220" cy="665345"/>
          </a:xfrm>
          <a:prstGeom prst="rect">
            <a:avLst/>
          </a:prstGeom>
        </p:spPr>
      </p:pic>
      <p:sp>
        <p:nvSpPr>
          <p:cNvPr id="5" name="Content Placeholder 8">
            <a:extLst>
              <a:ext uri="{FF2B5EF4-FFF2-40B4-BE49-F238E27FC236}">
                <a16:creationId xmlns:a16="http://schemas.microsoft.com/office/drawing/2014/main" id="{98F91B3F-646D-C410-B53A-B3C4FA23EA84}"/>
              </a:ext>
            </a:extLst>
          </p:cNvPr>
          <p:cNvSpPr txBox="1">
            <a:spLocks/>
          </p:cNvSpPr>
          <p:nvPr/>
        </p:nvSpPr>
        <p:spPr>
          <a:xfrm>
            <a:off x="7293429" y="145686"/>
            <a:ext cx="4572000" cy="3878491"/>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dirty="0"/>
          </a:p>
        </p:txBody>
      </p:sp>
      <p:sp>
        <p:nvSpPr>
          <p:cNvPr id="11" name="TextBox 10">
            <a:extLst>
              <a:ext uri="{FF2B5EF4-FFF2-40B4-BE49-F238E27FC236}">
                <a16:creationId xmlns:a16="http://schemas.microsoft.com/office/drawing/2014/main" id="{8EA605E1-60B8-2B64-9FBA-11A589EC0D60}"/>
              </a:ext>
            </a:extLst>
          </p:cNvPr>
          <p:cNvSpPr txBox="1"/>
          <p:nvPr/>
        </p:nvSpPr>
        <p:spPr>
          <a:xfrm>
            <a:off x="404614" y="6036545"/>
            <a:ext cx="11330354" cy="338554"/>
          </a:xfrm>
          <a:prstGeom prst="rect">
            <a:avLst/>
          </a:prstGeom>
          <a:noFill/>
        </p:spPr>
        <p:txBody>
          <a:bodyPr wrap="square" rtlCol="0">
            <a:spAutoFit/>
          </a:bodyPr>
          <a:lstStyle/>
          <a:p>
            <a:r>
              <a:rPr lang="en-GB" sz="1600" dirty="0"/>
              <a:t>Clinical leaders in medicines = consultant pharmacists</a:t>
            </a:r>
          </a:p>
        </p:txBody>
      </p:sp>
      <p:pic>
        <p:nvPicPr>
          <p:cNvPr id="15" name="Picture 14">
            <a:extLst>
              <a:ext uri="{FF2B5EF4-FFF2-40B4-BE49-F238E27FC236}">
                <a16:creationId xmlns:a16="http://schemas.microsoft.com/office/drawing/2014/main" id="{160F96C2-252A-F588-A2E0-EDF0AF574B0B}"/>
              </a:ext>
            </a:extLst>
          </p:cNvPr>
          <p:cNvPicPr>
            <a:picLocks noChangeAspect="1"/>
          </p:cNvPicPr>
          <p:nvPr/>
        </p:nvPicPr>
        <p:blipFill>
          <a:blip r:embed="rId4"/>
          <a:stretch>
            <a:fillRect/>
          </a:stretch>
        </p:blipFill>
        <p:spPr>
          <a:xfrm>
            <a:off x="140970" y="2883876"/>
            <a:ext cx="11768885" cy="3246217"/>
          </a:xfrm>
          <a:prstGeom prst="rect">
            <a:avLst/>
          </a:prstGeom>
        </p:spPr>
      </p:pic>
    </p:spTree>
    <p:extLst>
      <p:ext uri="{BB962C8B-B14F-4D97-AF65-F5344CB8AC3E}">
        <p14:creationId xmlns:p14="http://schemas.microsoft.com/office/powerpoint/2010/main" val="7650939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
            <a:extLst>
              <a:ext uri="{FF2B5EF4-FFF2-40B4-BE49-F238E27FC236}">
                <a16:creationId xmlns:a16="http://schemas.microsoft.com/office/drawing/2014/main" id="{76509819-7F74-4D3E-BB96-7B1411708AAE}"/>
              </a:ext>
            </a:extLst>
          </p:cNvPr>
          <p:cNvSpPr>
            <a:spLocks noGrp="1"/>
          </p:cNvSpPr>
          <p:nvPr>
            <p:ph type="title"/>
          </p:nvPr>
        </p:nvSpPr>
        <p:spPr>
          <a:xfrm>
            <a:off x="0" y="0"/>
            <a:ext cx="12192000" cy="709807"/>
          </a:xfrm>
          <a:ln w="28575">
            <a:solidFill>
              <a:schemeClr val="tx1"/>
            </a:solidFill>
          </a:ln>
        </p:spPr>
        <p:txBody>
          <a:bodyPr>
            <a:normAutofit fontScale="90000"/>
          </a:bodyPr>
          <a:lstStyle/>
          <a:p>
            <a:pPr algn="ctr"/>
            <a:r>
              <a:rPr lang="en-GB" sz="3200" b="1" dirty="0" err="1">
                <a:effectLst/>
                <a:latin typeface="Arial" panose="020B0604020202020204" pitchFamily="34" charset="0"/>
                <a:ea typeface="Calibri" panose="020F0502020204030204" pitchFamily="34" charset="0"/>
                <a:cs typeface="Arial" panose="020B0604020202020204" pitchFamily="34" charset="0"/>
              </a:rPr>
              <a:t>Allbwn</a:t>
            </a:r>
            <a:r>
              <a:rPr lang="en-GB" sz="3200" b="1" dirty="0">
                <a:effectLst/>
                <a:latin typeface="Arial" panose="020B0604020202020204" pitchFamily="34" charset="0"/>
                <a:ea typeface="Calibri" panose="020F0502020204030204" pitchFamily="34" charset="0"/>
                <a:cs typeface="Arial" panose="020B0604020202020204" pitchFamily="34" charset="0"/>
              </a:rPr>
              <a:t> </a:t>
            </a:r>
            <a:r>
              <a:rPr lang="en-GB" sz="3200" b="1" dirty="0" err="1">
                <a:effectLst/>
                <a:latin typeface="Arial" panose="020B0604020202020204" pitchFamily="34" charset="0"/>
                <a:ea typeface="Calibri" panose="020F0502020204030204" pitchFamily="34" charset="0"/>
                <a:cs typeface="Arial" panose="020B0604020202020204" pitchFamily="34" charset="0"/>
              </a:rPr>
              <a:t>Awgrymedig</a:t>
            </a:r>
            <a:r>
              <a:rPr lang="en-GB" sz="3200" b="1" dirty="0">
                <a:effectLst/>
                <a:latin typeface="Arial" panose="020B0604020202020204" pitchFamily="34" charset="0"/>
                <a:ea typeface="Calibri" panose="020F0502020204030204" pitchFamily="34" charset="0"/>
                <a:cs typeface="Arial" panose="020B0604020202020204" pitchFamily="34" charset="0"/>
              </a:rPr>
              <a:t> </a:t>
            </a:r>
            <a:r>
              <a:rPr lang="en-GB" sz="3200" b="1" dirty="0" err="1">
                <a:effectLst/>
                <a:latin typeface="Arial" panose="020B0604020202020204" pitchFamily="34" charset="0"/>
                <a:ea typeface="Calibri" panose="020F0502020204030204" pitchFamily="34" charset="0"/>
                <a:cs typeface="Arial" panose="020B0604020202020204" pitchFamily="34" charset="0"/>
              </a:rPr>
              <a:t>Ionawr</a:t>
            </a:r>
            <a:r>
              <a:rPr lang="en-GB" sz="3200" b="1" dirty="0">
                <a:effectLst/>
                <a:latin typeface="Arial" panose="020B0604020202020204" pitchFamily="34" charset="0"/>
                <a:ea typeface="Calibri" panose="020F0502020204030204" pitchFamily="34" charset="0"/>
                <a:cs typeface="Arial" panose="020B0604020202020204" pitchFamily="34" charset="0"/>
              </a:rPr>
              <a:t> 2024</a:t>
            </a:r>
            <a:br>
              <a:rPr lang="en-GB" sz="3200" dirty="0">
                <a:effectLst/>
                <a:latin typeface="Arial" panose="020B0604020202020204" pitchFamily="34" charset="0"/>
                <a:ea typeface="Calibri" panose="020F0502020204030204" pitchFamily="34" charset="0"/>
                <a:cs typeface="Arial" panose="020B0604020202020204" pitchFamily="34" charset="0"/>
              </a:rPr>
            </a:br>
            <a:r>
              <a:rPr lang="en-GB" sz="3200" b="1" dirty="0">
                <a:solidFill>
                  <a:srgbClr val="325083"/>
                </a:solidFill>
                <a:latin typeface="Arial" panose="020B0604020202020204" pitchFamily="34" charset="0"/>
                <a:cs typeface="Arial" panose="020B0604020202020204" pitchFamily="34" charset="0"/>
              </a:rPr>
              <a:t>Proposed Output January 2024</a:t>
            </a:r>
            <a:endParaRPr lang="en-GB" dirty="0">
              <a:latin typeface="Arial" panose="020B0604020202020204" pitchFamily="34" charset="0"/>
              <a:cs typeface="Arial" panose="020B0604020202020204" pitchFamily="34" charset="0"/>
            </a:endParaRPr>
          </a:p>
        </p:txBody>
      </p:sp>
      <p:sp>
        <p:nvSpPr>
          <p:cNvPr id="18" name="Content Placeholder 2">
            <a:extLst>
              <a:ext uri="{FF2B5EF4-FFF2-40B4-BE49-F238E27FC236}">
                <a16:creationId xmlns:a16="http://schemas.microsoft.com/office/drawing/2014/main" id="{80D8069A-F870-4E26-9875-A5C2DC4F3294}"/>
              </a:ext>
            </a:extLst>
          </p:cNvPr>
          <p:cNvSpPr>
            <a:spLocks noGrp="1"/>
          </p:cNvSpPr>
          <p:nvPr>
            <p:ph idx="1"/>
          </p:nvPr>
        </p:nvSpPr>
        <p:spPr>
          <a:xfrm>
            <a:off x="337625" y="828135"/>
            <a:ext cx="11465169" cy="4351338"/>
          </a:xfrm>
        </p:spPr>
        <p:txBody>
          <a:bodyPr>
            <a:norm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GB" sz="2400" dirty="0">
                <a:solidFill>
                  <a:srgbClr val="575756"/>
                </a:solidFill>
                <a:latin typeface="Arial" panose="020B0604020202020204" pitchFamily="34" charset="0"/>
                <a:cs typeface="Arial" panose="020B0604020202020204" pitchFamily="34" charset="0"/>
              </a:rPr>
              <a:t>A document/toolkit for NHS Wales to facilitate conversations around </a:t>
            </a:r>
            <a:r>
              <a:rPr lang="en-GB" sz="2400" i="1" dirty="0">
                <a:solidFill>
                  <a:schemeClr val="accent1">
                    <a:lumMod val="50000"/>
                  </a:schemeClr>
                </a:solidFill>
                <a:latin typeface="Arial" panose="020B0604020202020204" pitchFamily="34" charset="0"/>
                <a:cs typeface="Arial" panose="020B0604020202020204" pitchFamily="34" charset="0"/>
              </a:rPr>
              <a:t>‘why?’, ‘where?’, ‘how?’ </a:t>
            </a:r>
            <a:r>
              <a:rPr lang="en-GB" sz="2400" dirty="0">
                <a:solidFill>
                  <a:schemeClr val="tx1">
                    <a:lumMod val="50000"/>
                    <a:lumOff val="50000"/>
                  </a:schemeClr>
                </a:solidFill>
                <a:latin typeface="Arial" panose="020B0604020202020204" pitchFamily="34" charset="0"/>
                <a:cs typeface="Arial" panose="020B0604020202020204" pitchFamily="34" charset="0"/>
              </a:rPr>
              <a:t>and</a:t>
            </a:r>
            <a:r>
              <a:rPr lang="en-GB" sz="2400" i="1" dirty="0">
                <a:solidFill>
                  <a:schemeClr val="accent1">
                    <a:lumMod val="50000"/>
                  </a:schemeClr>
                </a:solidFill>
                <a:latin typeface="Arial" panose="020B0604020202020204" pitchFamily="34" charset="0"/>
                <a:cs typeface="Arial" panose="020B0604020202020204" pitchFamily="34" charset="0"/>
              </a:rPr>
              <a:t> ‘how many?’</a:t>
            </a:r>
            <a:r>
              <a:rPr lang="en-GB" sz="2400" dirty="0">
                <a:solidFill>
                  <a:srgbClr val="575756"/>
                </a:solidFill>
                <a:latin typeface="Arial" panose="020B0604020202020204" pitchFamily="34" charset="0"/>
                <a:cs typeface="Arial" panose="020B0604020202020204" pitchFamily="34" charset="0"/>
              </a:rPr>
              <a:t> consultant pharmacists.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en-GB" sz="1050" dirty="0">
              <a:solidFill>
                <a:srgbClr val="575756"/>
              </a:solidFill>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GB" sz="2400" dirty="0">
                <a:solidFill>
                  <a:srgbClr val="575756"/>
                </a:solidFill>
                <a:latin typeface="Arial" panose="020B0604020202020204" pitchFamily="34" charset="0"/>
                <a:cs typeface="Arial" panose="020B0604020202020204" pitchFamily="34" charset="0"/>
              </a:rPr>
              <a:t>To provide clarity on : -</a:t>
            </a:r>
          </a:p>
          <a:p>
            <a:pPr lvl="0" algn="just">
              <a:lnSpc>
                <a:spcPct val="107000"/>
              </a:lnSpc>
            </a:pPr>
            <a:r>
              <a:rPr lang="en-GB" sz="2000" dirty="0">
                <a:solidFill>
                  <a:srgbClr val="FF0000"/>
                </a:solidFill>
                <a:effectLst/>
                <a:latin typeface="Arial" panose="020B0604020202020204" pitchFamily="34" charset="0"/>
                <a:ea typeface="Calibri" panose="020F0502020204030204" pitchFamily="34" charset="0"/>
                <a:cs typeface="Times New Roman" panose="02020603050405020304" pitchFamily="18" charset="0"/>
              </a:rPr>
              <a:t>reproducible </a:t>
            </a:r>
            <a:r>
              <a:rPr lang="en-GB" sz="2000" dirty="0">
                <a:solidFill>
                  <a:srgbClr val="FF0000"/>
                </a:solidFill>
                <a:latin typeface="Arial" panose="020B0604020202020204" pitchFamily="34" charset="0"/>
                <a:ea typeface="Calibri" panose="020F0502020204030204" pitchFamily="34" charset="0"/>
                <a:cs typeface="Times New Roman" panose="02020603050405020304" pitchFamily="18" charset="0"/>
              </a:rPr>
              <a:t>quality and economic benefits that these roles deliver</a:t>
            </a:r>
            <a:r>
              <a:rPr lang="en-GB" sz="2000" dirty="0">
                <a:solidFill>
                  <a:srgbClr val="002060"/>
                </a:solidFill>
                <a:effectLst/>
                <a:latin typeface="Arial" panose="020B0604020202020204" pitchFamily="34" charset="0"/>
                <a:ea typeface="Calibri" panose="020F0502020204030204" pitchFamily="34" charset="0"/>
                <a:cs typeface="Times New Roman" panose="02020603050405020304" pitchFamily="18" charset="0"/>
              </a:rPr>
              <a:t>, </a:t>
            </a:r>
            <a:endParaRPr lang="en-GB" sz="20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p>
            <a:pPr lvl="0" algn="just">
              <a:lnSpc>
                <a:spcPct val="107000"/>
              </a:lnSpc>
            </a:pPr>
            <a:r>
              <a:rPr lang="en-GB" sz="2000" dirty="0">
                <a:solidFill>
                  <a:srgbClr val="002060"/>
                </a:solidFill>
                <a:latin typeface="Arial" panose="020B0604020202020204" pitchFamily="34" charset="0"/>
                <a:ea typeface="Calibri" panose="020F0502020204030204" pitchFamily="34" charset="0"/>
                <a:cs typeface="Times New Roman" panose="02020603050405020304" pitchFamily="18" charset="0"/>
              </a:rPr>
              <a:t>t</a:t>
            </a:r>
            <a:r>
              <a:rPr lang="en-GB" sz="2000" dirty="0">
                <a:solidFill>
                  <a:srgbClr val="002060"/>
                </a:solidFill>
                <a:effectLst/>
                <a:latin typeface="Arial" panose="020B0604020202020204" pitchFamily="34" charset="0"/>
                <a:ea typeface="Calibri" panose="020F0502020204030204" pitchFamily="34" charset="0"/>
                <a:cs typeface="Times New Roman" panose="02020603050405020304" pitchFamily="18" charset="0"/>
              </a:rPr>
              <a:t>heir clinical leadership role in the senior multi-professional team,</a:t>
            </a:r>
            <a:endParaRPr lang="en-GB" sz="20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p>
            <a:pPr lvl="0" algn="just">
              <a:lnSpc>
                <a:spcPct val="107000"/>
              </a:lnSpc>
            </a:pPr>
            <a:r>
              <a:rPr lang="en-GB" sz="2000" dirty="0">
                <a:solidFill>
                  <a:srgbClr val="002060"/>
                </a:solidFill>
                <a:latin typeface="Arial" panose="020B0604020202020204" pitchFamily="34" charset="0"/>
                <a:ea typeface="Calibri" panose="020F0502020204030204" pitchFamily="34" charset="0"/>
                <a:cs typeface="Times New Roman" panose="02020603050405020304" pitchFamily="18" charset="0"/>
              </a:rPr>
              <a:t>t</a:t>
            </a:r>
            <a:r>
              <a:rPr lang="en-GB" sz="2000" dirty="0">
                <a:solidFill>
                  <a:srgbClr val="002060"/>
                </a:solidFill>
                <a:effectLst/>
                <a:latin typeface="Arial" panose="020B0604020202020204" pitchFamily="34" charset="0"/>
                <a:ea typeface="Calibri" panose="020F0502020204030204" pitchFamily="34" charset="0"/>
                <a:cs typeface="Times New Roman" panose="02020603050405020304" pitchFamily="18" charset="0"/>
              </a:rPr>
              <a:t>he difference between this role and other pharmacy roles (Chief / Advanced Pharmacist),</a:t>
            </a:r>
            <a:endParaRPr lang="en-GB" sz="20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p>
            <a:pPr lvl="0" algn="just">
              <a:lnSpc>
                <a:spcPct val="107000"/>
              </a:lnSpc>
            </a:pPr>
            <a:r>
              <a:rPr lang="en-GB" sz="2000" dirty="0">
                <a:solidFill>
                  <a:srgbClr val="002060"/>
                </a:solidFill>
                <a:latin typeface="Arial" panose="020B0604020202020204" pitchFamily="34" charset="0"/>
                <a:ea typeface="Calibri" panose="020F0502020204030204" pitchFamily="34" charset="0"/>
                <a:cs typeface="Times New Roman" panose="02020603050405020304" pitchFamily="18" charset="0"/>
              </a:rPr>
              <a:t>t</a:t>
            </a:r>
            <a:r>
              <a:rPr lang="en-GB" sz="2000" dirty="0">
                <a:solidFill>
                  <a:srgbClr val="002060"/>
                </a:solidFill>
                <a:effectLst/>
                <a:latin typeface="Arial" panose="020B0604020202020204" pitchFamily="34" charset="0"/>
                <a:ea typeface="Calibri" panose="020F0502020204030204" pitchFamily="34" charset="0"/>
                <a:cs typeface="Times New Roman" panose="02020603050405020304" pitchFamily="18" charset="0"/>
              </a:rPr>
              <a:t>he clinical leadership role in the pharmacy workforce,</a:t>
            </a:r>
            <a:endParaRPr lang="en-GB" sz="20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p>
            <a:pPr lvl="0" algn="just">
              <a:lnSpc>
                <a:spcPct val="107000"/>
              </a:lnSpc>
            </a:pPr>
            <a:r>
              <a:rPr lang="en-GB" sz="2000" dirty="0">
                <a:solidFill>
                  <a:srgbClr val="002060"/>
                </a:solidFill>
                <a:effectLst/>
                <a:latin typeface="Arial" panose="020B0604020202020204" pitchFamily="34" charset="0"/>
                <a:ea typeface="Calibri" panose="020F0502020204030204" pitchFamily="34" charset="0"/>
                <a:cs typeface="Times New Roman" panose="02020603050405020304" pitchFamily="18" charset="0"/>
              </a:rPr>
              <a:t>succession planning for roles,</a:t>
            </a:r>
            <a:endParaRPr lang="en-GB" sz="20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p>
            <a:pPr lvl="0" algn="just">
              <a:lnSpc>
                <a:spcPct val="107000"/>
              </a:lnSpc>
              <a:spcAft>
                <a:spcPts val="800"/>
              </a:spcAft>
            </a:pPr>
            <a:r>
              <a:rPr lang="en-GB" sz="2000" dirty="0">
                <a:solidFill>
                  <a:srgbClr val="002060"/>
                </a:solidFill>
                <a:latin typeface="Arial" panose="020B0604020202020204" pitchFamily="34" charset="0"/>
                <a:ea typeface="Calibri" panose="020F0502020204030204" pitchFamily="34" charset="0"/>
                <a:cs typeface="Times New Roman" panose="02020603050405020304" pitchFamily="18" charset="0"/>
              </a:rPr>
              <a:t>m</a:t>
            </a:r>
            <a:r>
              <a:rPr lang="en-GB" sz="2000" dirty="0">
                <a:solidFill>
                  <a:srgbClr val="002060"/>
                </a:solidFill>
                <a:effectLst/>
                <a:latin typeface="Arial" panose="020B0604020202020204" pitchFamily="34" charset="0"/>
                <a:ea typeface="Calibri" panose="020F0502020204030204" pitchFamily="34" charset="0"/>
                <a:cs typeface="Times New Roman" panose="02020603050405020304" pitchFamily="18" charset="0"/>
              </a:rPr>
              <a:t>apping to Professional Framework for Enhanced, Advanced and Consultant Clinical Practice.</a:t>
            </a:r>
            <a:endParaRPr lang="en-GB" sz="200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GB" sz="1800" b="0" i="0" u="none" strike="noStrike" kern="1200" cap="none" spc="0" normalizeH="0" baseline="0" noProof="0" dirty="0">
              <a:ln>
                <a:noFill/>
              </a:ln>
              <a:solidFill>
                <a:srgbClr val="575756"/>
              </a:solidFill>
              <a:effectLst/>
              <a:uLnTx/>
              <a:uFillTx/>
              <a:latin typeface="Arial" panose="020B0604020202020204" pitchFamily="34" charset="0"/>
              <a:ea typeface="+mn-ea"/>
              <a:cs typeface="Arial" panose="020B0604020202020204" pitchFamily="34" charset="0"/>
            </a:endParaRPr>
          </a:p>
        </p:txBody>
      </p:sp>
      <p:pic>
        <p:nvPicPr>
          <p:cNvPr id="2" name="Picture 3" descr="A picture containing text&#10;&#10;Description automatically generated">
            <a:extLst>
              <a:ext uri="{FF2B5EF4-FFF2-40B4-BE49-F238E27FC236}">
                <a16:creationId xmlns:a16="http://schemas.microsoft.com/office/drawing/2014/main" id="{79323995-1990-5206-009B-634EBE0358E9}"/>
              </a:ext>
            </a:extLst>
          </p:cNvPr>
          <p:cNvPicPr>
            <a:picLocks noChangeAspect="1"/>
          </p:cNvPicPr>
          <p:nvPr/>
        </p:nvPicPr>
        <p:blipFill>
          <a:blip r:embed="rId3"/>
          <a:stretch>
            <a:fillRect/>
          </a:stretch>
        </p:blipFill>
        <p:spPr>
          <a:xfrm>
            <a:off x="-8294" y="6193572"/>
            <a:ext cx="12198220" cy="665345"/>
          </a:xfrm>
          <a:prstGeom prst="rect">
            <a:avLst/>
          </a:prstGeom>
        </p:spPr>
      </p:pic>
      <p:pic>
        <p:nvPicPr>
          <p:cNvPr id="4" name="Picture 3">
            <a:extLst>
              <a:ext uri="{FF2B5EF4-FFF2-40B4-BE49-F238E27FC236}">
                <a16:creationId xmlns:a16="http://schemas.microsoft.com/office/drawing/2014/main" id="{823D3B1F-639B-3D29-F653-88914BFA518F}"/>
              </a:ext>
            </a:extLst>
          </p:cNvPr>
          <p:cNvPicPr>
            <a:picLocks noChangeAspect="1"/>
          </p:cNvPicPr>
          <p:nvPr/>
        </p:nvPicPr>
        <p:blipFill>
          <a:blip r:embed="rId4"/>
          <a:stretch>
            <a:fillRect/>
          </a:stretch>
        </p:blipFill>
        <p:spPr>
          <a:xfrm>
            <a:off x="0" y="5090666"/>
            <a:ext cx="12192000" cy="1878398"/>
          </a:xfrm>
          <a:prstGeom prst="rect">
            <a:avLst/>
          </a:prstGeom>
          <a:ln w="19050">
            <a:solidFill>
              <a:schemeClr val="tx1"/>
            </a:solidFill>
          </a:ln>
        </p:spPr>
      </p:pic>
    </p:spTree>
    <p:extLst>
      <p:ext uri="{BB962C8B-B14F-4D97-AF65-F5344CB8AC3E}">
        <p14:creationId xmlns:p14="http://schemas.microsoft.com/office/powerpoint/2010/main" val="21506068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2B8FBB3E-3624-4B1D-9E4A-DEAB3FA83BB9}"/>
              </a:ext>
            </a:extLst>
          </p:cNvPr>
          <p:cNvSpPr>
            <a:spLocks noGrp="1"/>
          </p:cNvSpPr>
          <p:nvPr>
            <p:ph type="title"/>
          </p:nvPr>
        </p:nvSpPr>
        <p:spPr>
          <a:xfrm>
            <a:off x="0" y="0"/>
            <a:ext cx="12192000" cy="2145872"/>
          </a:xfrm>
          <a:ln w="28575">
            <a:solidFill>
              <a:srgbClr val="325083"/>
            </a:solidFill>
          </a:ln>
        </p:spPr>
        <p:txBody>
          <a:bodyPr>
            <a:normAutofit/>
          </a:bodyPr>
          <a:lstStyle/>
          <a:p>
            <a:r>
              <a:rPr lang="en-GB" sz="2700" b="1" dirty="0">
                <a:solidFill>
                  <a:srgbClr val="325083"/>
                </a:solidFill>
                <a:latin typeface="Arial" panose="020B0604020202020204" pitchFamily="34" charset="0"/>
                <a:cs typeface="Arial" panose="020B0604020202020204" pitchFamily="34" charset="0"/>
              </a:rPr>
              <a:t>Consultant Pharmacists </a:t>
            </a:r>
            <a:r>
              <a:rPr lang="en-GB" sz="2700" dirty="0">
                <a:latin typeface="Arial" panose="020B0604020202020204" pitchFamily="34" charset="0"/>
                <a:cs typeface="Arial" panose="020B0604020202020204" pitchFamily="34" charset="0"/>
              </a:rPr>
              <a:t>– The most senior </a:t>
            </a:r>
            <a:r>
              <a:rPr lang="en-GB" sz="2700" b="1" dirty="0">
                <a:latin typeface="Arial" panose="020B0604020202020204" pitchFamily="34" charset="0"/>
                <a:cs typeface="Arial" panose="020B0604020202020204" pitchFamily="34" charset="0"/>
              </a:rPr>
              <a:t>clinical leaders in medicines </a:t>
            </a:r>
            <a:r>
              <a:rPr lang="en-GB" sz="2700" dirty="0">
                <a:latin typeface="Arial" panose="020B0604020202020204" pitchFamily="34" charset="0"/>
                <a:cs typeface="Arial" panose="020B0604020202020204" pitchFamily="34" charset="0"/>
              </a:rPr>
              <a:t>who use their expert knowledge and skills to contribute to the health of individuals and the population by driving change across the healthcare system. </a:t>
            </a:r>
            <a:endParaRPr lang="en-GB" dirty="0"/>
          </a:p>
        </p:txBody>
      </p:sp>
      <p:sp>
        <p:nvSpPr>
          <p:cNvPr id="3" name="Content Placeholder 2">
            <a:extLst>
              <a:ext uri="{FF2B5EF4-FFF2-40B4-BE49-F238E27FC236}">
                <a16:creationId xmlns:a16="http://schemas.microsoft.com/office/drawing/2014/main" id="{1E98B498-E682-4F6B-B17F-FE59B21ED2D0}"/>
              </a:ext>
            </a:extLst>
          </p:cNvPr>
          <p:cNvSpPr>
            <a:spLocks noGrp="1"/>
          </p:cNvSpPr>
          <p:nvPr>
            <p:ph sz="half" idx="1"/>
          </p:nvPr>
        </p:nvSpPr>
        <p:spPr>
          <a:xfrm>
            <a:off x="841114" y="2427202"/>
            <a:ext cx="5334000" cy="3507699"/>
          </a:xfrm>
        </p:spPr>
        <p:txBody>
          <a:bodyPr vert="horz" lIns="91440" tIns="45720" rIns="91440" bIns="45720" rtlCol="0" anchor="t">
            <a:normAutofit fontScale="92500" lnSpcReduction="10000"/>
          </a:bodyPr>
          <a:lstStyle/>
          <a:p>
            <a:pPr marL="0" indent="0">
              <a:buNone/>
            </a:pPr>
            <a:endParaRPr lang="en-GB" dirty="0"/>
          </a:p>
        </p:txBody>
      </p:sp>
      <p:sp>
        <p:nvSpPr>
          <p:cNvPr id="2" name="Content Placeholder 1">
            <a:extLst>
              <a:ext uri="{FF2B5EF4-FFF2-40B4-BE49-F238E27FC236}">
                <a16:creationId xmlns:a16="http://schemas.microsoft.com/office/drawing/2014/main" id="{8D51202F-E1F3-4A49-ABE8-FAF89035B97E}"/>
              </a:ext>
            </a:extLst>
          </p:cNvPr>
          <p:cNvSpPr>
            <a:spLocks noGrp="1"/>
          </p:cNvSpPr>
          <p:nvPr>
            <p:ph sz="half" idx="2"/>
          </p:nvPr>
        </p:nvSpPr>
        <p:spPr>
          <a:xfrm>
            <a:off x="6574438" y="2145872"/>
            <a:ext cx="5181600" cy="4351338"/>
          </a:xfrm>
        </p:spPr>
        <p:txBody>
          <a:bodyPr>
            <a:normAutofit fontScale="92500" lnSpcReduction="10000"/>
          </a:bodyPr>
          <a:lstStyle/>
          <a:p>
            <a:pPr marL="0" indent="0">
              <a:buNone/>
            </a:pPr>
            <a:r>
              <a:rPr lang="en-GB" dirty="0">
                <a:solidFill>
                  <a:srgbClr val="002060"/>
                </a:solidFill>
                <a:hlinkClick r:id="rId3"/>
              </a:rPr>
              <a:t>credentialed</a:t>
            </a:r>
            <a:r>
              <a:rPr lang="en-GB" i="1" dirty="0">
                <a:solidFill>
                  <a:srgbClr val="002060"/>
                </a:solidFill>
              </a:rPr>
              <a:t> </a:t>
            </a:r>
            <a:r>
              <a:rPr lang="en-GB" i="1" dirty="0">
                <a:solidFill>
                  <a:srgbClr val="FF0000"/>
                </a:solidFill>
              </a:rPr>
              <a:t>Beyond</a:t>
            </a:r>
            <a:r>
              <a:rPr lang="en-GB" dirty="0"/>
              <a:t> advanced practice</a:t>
            </a:r>
          </a:p>
          <a:p>
            <a:pPr marL="0" indent="0">
              <a:buNone/>
            </a:pPr>
            <a:r>
              <a:rPr lang="en-GB" b="1" dirty="0"/>
              <a:t>Clinical</a:t>
            </a:r>
            <a:r>
              <a:rPr lang="en-GB" dirty="0"/>
              <a:t> – variable time (max 50-60% usually less) most complex cases, act where evidence lacking</a:t>
            </a:r>
          </a:p>
          <a:p>
            <a:pPr marL="0" indent="0">
              <a:buNone/>
            </a:pPr>
            <a:r>
              <a:rPr lang="en-GB" b="1" dirty="0"/>
              <a:t>Research</a:t>
            </a:r>
            <a:r>
              <a:rPr lang="en-GB" dirty="0"/>
              <a:t> leader – PI, furthering the evidence base and embedding</a:t>
            </a:r>
          </a:p>
          <a:p>
            <a:pPr marL="0" indent="0">
              <a:buNone/>
            </a:pPr>
            <a:r>
              <a:rPr lang="en-GB" b="1" dirty="0"/>
              <a:t>Leadership</a:t>
            </a:r>
            <a:r>
              <a:rPr lang="en-GB" dirty="0"/>
              <a:t> - Strategic influence across boundaries, to transform</a:t>
            </a:r>
          </a:p>
          <a:p>
            <a:pPr marL="0" indent="0">
              <a:buNone/>
            </a:pPr>
            <a:r>
              <a:rPr lang="en-GB" b="1" dirty="0"/>
              <a:t>Education</a:t>
            </a:r>
            <a:r>
              <a:rPr lang="en-GB" dirty="0"/>
              <a:t> – responsibility for multiple professions and population</a:t>
            </a:r>
          </a:p>
        </p:txBody>
      </p:sp>
      <p:graphicFrame>
        <p:nvGraphicFramePr>
          <p:cNvPr id="4" name="Diagram 3">
            <a:extLst>
              <a:ext uri="{FF2B5EF4-FFF2-40B4-BE49-F238E27FC236}">
                <a16:creationId xmlns:a16="http://schemas.microsoft.com/office/drawing/2014/main" id="{A0D8869E-07A8-4B90-B78C-4CFF78326899}"/>
              </a:ext>
            </a:extLst>
          </p:cNvPr>
          <p:cNvGraphicFramePr/>
          <p:nvPr>
            <p:extLst>
              <p:ext uri="{D42A27DB-BD31-4B8C-83A1-F6EECF244321}">
                <p14:modId xmlns:p14="http://schemas.microsoft.com/office/powerpoint/2010/main" val="1168198197"/>
              </p:ext>
            </p:extLst>
          </p:nvPr>
        </p:nvGraphicFramePr>
        <p:xfrm>
          <a:off x="224852" y="1603948"/>
          <a:ext cx="6235909" cy="487180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5" name="Picture 3" descr="A picture containing text&#10;&#10;Description automatically generated">
            <a:extLst>
              <a:ext uri="{FF2B5EF4-FFF2-40B4-BE49-F238E27FC236}">
                <a16:creationId xmlns:a16="http://schemas.microsoft.com/office/drawing/2014/main" id="{771418FF-1B28-1544-D1EF-ABD95715BB07}"/>
              </a:ext>
            </a:extLst>
          </p:cNvPr>
          <p:cNvPicPr>
            <a:picLocks noChangeAspect="1"/>
          </p:cNvPicPr>
          <p:nvPr/>
        </p:nvPicPr>
        <p:blipFill>
          <a:blip r:embed="rId9"/>
          <a:stretch>
            <a:fillRect/>
          </a:stretch>
        </p:blipFill>
        <p:spPr>
          <a:xfrm>
            <a:off x="-8294" y="6193572"/>
            <a:ext cx="12198220" cy="665345"/>
          </a:xfrm>
          <a:prstGeom prst="rect">
            <a:avLst/>
          </a:prstGeom>
        </p:spPr>
      </p:pic>
      <p:sp>
        <p:nvSpPr>
          <p:cNvPr id="6" name="TextBox 5">
            <a:extLst>
              <a:ext uri="{FF2B5EF4-FFF2-40B4-BE49-F238E27FC236}">
                <a16:creationId xmlns:a16="http://schemas.microsoft.com/office/drawing/2014/main" id="{945EBE9B-E012-1DEB-19D9-58EBC0252E99}"/>
              </a:ext>
            </a:extLst>
          </p:cNvPr>
          <p:cNvSpPr txBox="1"/>
          <p:nvPr/>
        </p:nvSpPr>
        <p:spPr>
          <a:xfrm>
            <a:off x="0" y="0"/>
            <a:ext cx="4379495" cy="523220"/>
          </a:xfrm>
          <a:prstGeom prst="rect">
            <a:avLst/>
          </a:prstGeom>
          <a:noFill/>
        </p:spPr>
        <p:txBody>
          <a:bodyPr wrap="square" rtlCol="0">
            <a:spAutoFit/>
          </a:bodyPr>
          <a:lstStyle/>
          <a:p>
            <a:r>
              <a:rPr lang="en-GB" sz="2800" b="1" dirty="0" err="1">
                <a:effectLst/>
                <a:latin typeface="Arial" panose="020B0604020202020204" pitchFamily="34" charset="0"/>
                <a:ea typeface="Calibri" panose="020F0502020204030204" pitchFamily="34" charset="0"/>
              </a:rPr>
              <a:t>Fferyllwyr</a:t>
            </a:r>
            <a:r>
              <a:rPr lang="en-GB" sz="2800" b="1" dirty="0">
                <a:effectLst/>
                <a:latin typeface="Arial" panose="020B0604020202020204" pitchFamily="34" charset="0"/>
                <a:ea typeface="Calibri" panose="020F0502020204030204" pitchFamily="34" charset="0"/>
              </a:rPr>
              <a:t> Ymgynghorol</a:t>
            </a:r>
            <a:endParaRPr lang="en-GB" sz="2800" dirty="0"/>
          </a:p>
        </p:txBody>
      </p:sp>
    </p:spTree>
    <p:extLst>
      <p:ext uri="{BB962C8B-B14F-4D97-AF65-F5344CB8AC3E}">
        <p14:creationId xmlns:p14="http://schemas.microsoft.com/office/powerpoint/2010/main" val="7086783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descr="A picture containing text&#10;&#10;Description automatically generated">
            <a:extLst>
              <a:ext uri="{FF2B5EF4-FFF2-40B4-BE49-F238E27FC236}">
                <a16:creationId xmlns:a16="http://schemas.microsoft.com/office/drawing/2014/main" id="{79323995-1990-5206-009B-634EBE0358E9}"/>
              </a:ext>
            </a:extLst>
          </p:cNvPr>
          <p:cNvPicPr>
            <a:picLocks noChangeAspect="1"/>
          </p:cNvPicPr>
          <p:nvPr/>
        </p:nvPicPr>
        <p:blipFill>
          <a:blip r:embed="rId3"/>
          <a:stretch>
            <a:fillRect/>
          </a:stretch>
        </p:blipFill>
        <p:spPr>
          <a:xfrm>
            <a:off x="-8294" y="6193572"/>
            <a:ext cx="12198220" cy="665345"/>
          </a:xfrm>
          <a:prstGeom prst="rect">
            <a:avLst/>
          </a:prstGeom>
        </p:spPr>
      </p:pic>
      <p:graphicFrame>
        <p:nvGraphicFramePr>
          <p:cNvPr id="3" name="Table 4">
            <a:extLst>
              <a:ext uri="{FF2B5EF4-FFF2-40B4-BE49-F238E27FC236}">
                <a16:creationId xmlns:a16="http://schemas.microsoft.com/office/drawing/2014/main" id="{7A8B3799-5F0B-9B69-2DB2-B8779DCE8726}"/>
              </a:ext>
            </a:extLst>
          </p:cNvPr>
          <p:cNvGraphicFramePr>
            <a:graphicFrameLocks noGrp="1"/>
          </p:cNvGraphicFramePr>
          <p:nvPr>
            <p:extLst>
              <p:ext uri="{D42A27DB-BD31-4B8C-83A1-F6EECF244321}">
                <p14:modId xmlns:p14="http://schemas.microsoft.com/office/powerpoint/2010/main" val="3183042667"/>
              </p:ext>
            </p:extLst>
          </p:nvPr>
        </p:nvGraphicFramePr>
        <p:xfrm>
          <a:off x="0" y="0"/>
          <a:ext cx="12189926" cy="6388100"/>
        </p:xfrm>
        <a:graphic>
          <a:graphicData uri="http://schemas.openxmlformats.org/drawingml/2006/table">
            <a:tbl>
              <a:tblPr firstRow="1" bandRow="1">
                <a:tableStyleId>{5C22544A-7EE6-4342-B048-85BDC9FD1C3A}</a:tableStyleId>
              </a:tblPr>
              <a:tblGrid>
                <a:gridCol w="1006028">
                  <a:extLst>
                    <a:ext uri="{9D8B030D-6E8A-4147-A177-3AD203B41FA5}">
                      <a16:colId xmlns:a16="http://schemas.microsoft.com/office/drawing/2014/main" val="4171327271"/>
                    </a:ext>
                  </a:extLst>
                </a:gridCol>
                <a:gridCol w="3692972">
                  <a:extLst>
                    <a:ext uri="{9D8B030D-6E8A-4147-A177-3AD203B41FA5}">
                      <a16:colId xmlns:a16="http://schemas.microsoft.com/office/drawing/2014/main" val="1629756282"/>
                    </a:ext>
                  </a:extLst>
                </a:gridCol>
                <a:gridCol w="3784600">
                  <a:extLst>
                    <a:ext uri="{9D8B030D-6E8A-4147-A177-3AD203B41FA5}">
                      <a16:colId xmlns:a16="http://schemas.microsoft.com/office/drawing/2014/main" val="3418401597"/>
                    </a:ext>
                  </a:extLst>
                </a:gridCol>
                <a:gridCol w="3706326">
                  <a:extLst>
                    <a:ext uri="{9D8B030D-6E8A-4147-A177-3AD203B41FA5}">
                      <a16:colId xmlns:a16="http://schemas.microsoft.com/office/drawing/2014/main" val="2370681536"/>
                    </a:ext>
                  </a:extLst>
                </a:gridCol>
              </a:tblGrid>
              <a:tr h="0">
                <a:tc>
                  <a:txBody>
                    <a:bodyPr/>
                    <a:lstStyle/>
                    <a:p>
                      <a:r>
                        <a:rPr lang="en-GB" dirty="0">
                          <a:solidFill>
                            <a:srgbClr val="002060"/>
                          </a:solidFill>
                        </a:rPr>
                        <a:t>Title</a:t>
                      </a:r>
                    </a:p>
                    <a:p>
                      <a:r>
                        <a:rPr lang="en-GB" dirty="0" err="1">
                          <a:solidFill>
                            <a:srgbClr val="002060"/>
                          </a:solidFill>
                        </a:rPr>
                        <a:t>Teitl</a:t>
                      </a:r>
                      <a:endParaRPr lang="en-GB" dirty="0">
                        <a:solidFill>
                          <a:schemeClr val="tx1"/>
                        </a:solidFill>
                      </a:endParaRPr>
                    </a:p>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dirty="0">
                          <a:solidFill>
                            <a:srgbClr val="002060"/>
                          </a:solidFill>
                        </a:rPr>
                        <a:t>Standard Advanced Practice Pharmacist</a:t>
                      </a:r>
                    </a:p>
                    <a:p>
                      <a:r>
                        <a:rPr lang="en-GB" sz="1800" b="1" kern="1200" dirty="0">
                          <a:solidFill>
                            <a:schemeClr val="tx1"/>
                          </a:solidFill>
                          <a:effectLst/>
                          <a:latin typeface="+mn-lt"/>
                          <a:ea typeface="+mn-ea"/>
                          <a:cs typeface="+mn-cs"/>
                        </a:rPr>
                        <a:t>Fferyllydd </a:t>
                      </a:r>
                      <a:r>
                        <a:rPr lang="en-GB" sz="1800" b="1" kern="1200" dirty="0" err="1">
                          <a:solidFill>
                            <a:schemeClr val="tx1"/>
                          </a:solidFill>
                          <a:effectLst/>
                          <a:latin typeface="+mn-lt"/>
                          <a:ea typeface="+mn-ea"/>
                          <a:cs typeface="+mn-cs"/>
                        </a:rPr>
                        <a:t>Ymarfer</a:t>
                      </a:r>
                      <a:r>
                        <a:rPr lang="en-GB" sz="1800" b="1" kern="1200" dirty="0">
                          <a:solidFill>
                            <a:schemeClr val="tx1"/>
                          </a:solidFill>
                          <a:effectLst/>
                          <a:latin typeface="+mn-lt"/>
                          <a:ea typeface="+mn-ea"/>
                          <a:cs typeface="+mn-cs"/>
                        </a:rPr>
                        <a:t> </a:t>
                      </a:r>
                      <a:r>
                        <a:rPr lang="en-GB" sz="1800" b="1" kern="1200" dirty="0" err="1">
                          <a:solidFill>
                            <a:schemeClr val="tx1"/>
                          </a:solidFill>
                          <a:effectLst/>
                          <a:latin typeface="+mn-lt"/>
                          <a:ea typeface="+mn-ea"/>
                          <a:cs typeface="+mn-cs"/>
                        </a:rPr>
                        <a:t>Sylfaenol</a:t>
                      </a:r>
                      <a:r>
                        <a:rPr lang="en-GB" sz="1800" b="1" kern="1200" dirty="0">
                          <a:solidFill>
                            <a:schemeClr val="tx1"/>
                          </a:solidFill>
                          <a:effectLst/>
                          <a:latin typeface="+mn-lt"/>
                          <a:ea typeface="+mn-ea"/>
                          <a:cs typeface="+mn-cs"/>
                        </a:rPr>
                        <a:t> </a:t>
                      </a:r>
                      <a:r>
                        <a:rPr lang="en-GB" sz="1800" b="1" kern="1200" dirty="0" err="1">
                          <a:solidFill>
                            <a:schemeClr val="tx1"/>
                          </a:solidFill>
                          <a:effectLst/>
                          <a:latin typeface="+mn-lt"/>
                          <a:ea typeface="+mn-ea"/>
                          <a:cs typeface="+mn-cs"/>
                        </a:rPr>
                        <a:t>Uwch</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solidFill>
                            <a:srgbClr val="002060"/>
                          </a:solidFill>
                        </a:rPr>
                        <a:t>Chief Pharmacist/Director of Pharmacy </a:t>
                      </a:r>
                      <a:r>
                        <a:rPr lang="en-GB" sz="1800" b="1" kern="1200" dirty="0" err="1">
                          <a:solidFill>
                            <a:schemeClr val="tx1"/>
                          </a:solidFill>
                          <a:effectLst/>
                          <a:latin typeface="+mn-lt"/>
                          <a:ea typeface="+mn-ea"/>
                          <a:cs typeface="+mn-cs"/>
                        </a:rPr>
                        <a:t>Prif</a:t>
                      </a:r>
                      <a:r>
                        <a:rPr lang="en-GB" sz="1800" b="1" kern="1200" dirty="0">
                          <a:solidFill>
                            <a:schemeClr val="tx1"/>
                          </a:solidFill>
                          <a:effectLst/>
                          <a:latin typeface="+mn-lt"/>
                          <a:ea typeface="+mn-ea"/>
                          <a:cs typeface="+mn-cs"/>
                        </a:rPr>
                        <a:t> Fferyllydd/ </a:t>
                      </a:r>
                      <a:r>
                        <a:rPr lang="en-GB" sz="1800" b="1" kern="1200" dirty="0" err="1">
                          <a:solidFill>
                            <a:schemeClr val="tx1"/>
                          </a:solidFill>
                          <a:effectLst/>
                          <a:latin typeface="+mn-lt"/>
                          <a:ea typeface="+mn-ea"/>
                          <a:cs typeface="+mn-cs"/>
                        </a:rPr>
                        <a:t>Cyfarwyddwr</a:t>
                      </a:r>
                      <a:r>
                        <a:rPr lang="en-GB" sz="1800" b="1" kern="1200" dirty="0">
                          <a:solidFill>
                            <a:schemeClr val="tx1"/>
                          </a:solidFill>
                          <a:effectLst/>
                          <a:latin typeface="+mn-lt"/>
                          <a:ea typeface="+mn-ea"/>
                          <a:cs typeface="+mn-cs"/>
                        </a:rPr>
                        <a:t> </a:t>
                      </a:r>
                      <a:r>
                        <a:rPr lang="en-GB" sz="1800" b="1" kern="1200" dirty="0" err="1">
                          <a:solidFill>
                            <a:schemeClr val="tx1"/>
                          </a:solidFill>
                          <a:effectLst/>
                          <a:latin typeface="+mn-lt"/>
                          <a:ea typeface="+mn-ea"/>
                          <a:cs typeface="+mn-cs"/>
                        </a:rPr>
                        <a:t>Fferylliaeth</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solidFill>
                            <a:srgbClr val="002060"/>
                          </a:solidFill>
                        </a:rPr>
                        <a:t>Regional Consultant Pharmacist</a:t>
                      </a:r>
                    </a:p>
                    <a:p>
                      <a:r>
                        <a:rPr lang="en-GB" sz="1800" b="1" kern="1200" dirty="0">
                          <a:solidFill>
                            <a:schemeClr val="tx1"/>
                          </a:solidFill>
                          <a:effectLst/>
                          <a:latin typeface="+mn-lt"/>
                          <a:ea typeface="+mn-ea"/>
                          <a:cs typeface="+mn-cs"/>
                        </a:rPr>
                        <a:t>Fferyllydd Ymgynghorol </a:t>
                      </a:r>
                      <a:r>
                        <a:rPr lang="en-GB" sz="1800" b="1" kern="1200" dirty="0" err="1">
                          <a:solidFill>
                            <a:schemeClr val="tx1"/>
                          </a:solidFill>
                          <a:effectLst/>
                          <a:latin typeface="+mn-lt"/>
                          <a:ea typeface="+mn-ea"/>
                          <a:cs typeface="+mn-cs"/>
                        </a:rPr>
                        <a:t>Rhanbarthol</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3221046"/>
                  </a:ext>
                </a:extLst>
              </a:tr>
              <a:tr h="3004820">
                <a:tc>
                  <a:txBody>
                    <a:bodyPr/>
                    <a:lstStyle/>
                    <a:p>
                      <a:r>
                        <a:rPr lang="en-GB" dirty="0"/>
                        <a:t>Typical average split of time in each pillar of practice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36514764"/>
                  </a:ext>
                </a:extLst>
              </a:tr>
              <a:tr h="977828">
                <a:tc>
                  <a:txBody>
                    <a:bodyPr/>
                    <a:lstStyle/>
                    <a:p>
                      <a:r>
                        <a:rPr lang="en-GB" dirty="0"/>
                        <a:t>Role over-view</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dirty="0"/>
                        <a:t>Experienced pharmacists</a:t>
                      </a:r>
                      <a:r>
                        <a:rPr lang="en-GB" dirty="0">
                          <a:solidFill>
                            <a:schemeClr val="accent2">
                              <a:lumMod val="75000"/>
                            </a:schemeClr>
                          </a:solidFill>
                        </a:rPr>
                        <a:t> </a:t>
                      </a:r>
                      <a:r>
                        <a:rPr lang="en-GB" b="1" dirty="0">
                          <a:solidFill>
                            <a:schemeClr val="accent2">
                              <a:lumMod val="75000"/>
                            </a:schemeClr>
                          </a:solidFill>
                        </a:rPr>
                        <a:t>delivering care</a:t>
                      </a:r>
                      <a:r>
                        <a:rPr lang="en-GB" dirty="0">
                          <a:solidFill>
                            <a:schemeClr val="accent2">
                              <a:lumMod val="75000"/>
                            </a:schemeClr>
                          </a:solidFill>
                        </a:rPr>
                        <a:t> </a:t>
                      </a:r>
                      <a:r>
                        <a:rPr lang="en-GB" dirty="0"/>
                        <a:t>to individuals and defined groups with </a:t>
                      </a:r>
                      <a:r>
                        <a:rPr lang="en-GB" b="1" dirty="0">
                          <a:solidFill>
                            <a:schemeClr val="accent2">
                              <a:lumMod val="75000"/>
                            </a:schemeClr>
                          </a:solidFill>
                        </a:rPr>
                        <a:t>complex medicines needs</a:t>
                      </a:r>
                      <a:r>
                        <a:rPr lang="en-GB" dirty="0"/>
                        <a:t>, typically in one site/org or may be &gt;1 where capacity allows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dirty="0"/>
                        <a:t>Responsible for pharmacy staff and corporate medicines services </a:t>
                      </a:r>
                      <a:r>
                        <a:rPr lang="en-GB" b="1" dirty="0">
                          <a:solidFill>
                            <a:srgbClr val="00B050"/>
                          </a:solidFill>
                        </a:rPr>
                        <a:t>in the organisation</a:t>
                      </a:r>
                      <a:r>
                        <a:rPr lang="en-GB" b="1" dirty="0"/>
                        <a:t> </a:t>
                      </a:r>
                      <a:r>
                        <a:rPr lang="en-GB" dirty="0"/>
                        <a:t>being compliant with legal and professional regs.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dirty="0"/>
                        <a:t>A senior clinical expert, delivering care and driving change via an MDT for a specific population </a:t>
                      </a:r>
                      <a:r>
                        <a:rPr lang="en-GB" b="1" dirty="0">
                          <a:solidFill>
                            <a:srgbClr val="6600FF"/>
                          </a:solidFill>
                        </a:rPr>
                        <a:t>across traditional health boundaries </a:t>
                      </a:r>
                      <a:r>
                        <a:rPr lang="en-GB" dirty="0">
                          <a:solidFill>
                            <a:schemeClr val="tx1"/>
                          </a:solidFill>
                        </a:rPr>
                        <a:t>recognised expert in </a:t>
                      </a:r>
                      <a:r>
                        <a:rPr lang="en-GB">
                          <a:solidFill>
                            <a:schemeClr val="tx1"/>
                          </a:solidFill>
                        </a:rPr>
                        <a:t>the clinical field</a:t>
                      </a:r>
                      <a:endParaRPr lang="en-GB" dirty="0">
                        <a:solidFill>
                          <a:srgbClr val="6600FF"/>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28099486"/>
                  </a:ext>
                </a:extLst>
              </a:tr>
              <a:tr h="360814">
                <a:tc>
                  <a:txBody>
                    <a:bodyPr/>
                    <a:lstStyle/>
                    <a:p>
                      <a:r>
                        <a:rPr lang="en-GB" sz="1400" dirty="0"/>
                        <a:t>NHS Posts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dirty="0"/>
                        <a:t>500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dirty="0"/>
                        <a:t>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dirty="0"/>
                        <a:t>13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41743881"/>
                  </a:ext>
                </a:extLst>
              </a:tr>
              <a:tr h="500629">
                <a:tc>
                  <a:txBody>
                    <a:bodyPr/>
                    <a:lstStyle/>
                    <a:p>
                      <a:r>
                        <a:rPr lang="en-GB" dirty="0"/>
                        <a:t>Typically leads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dirty="0"/>
                        <a:t>0-5 people (estimated &gt;90% pharmacy staff groups)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dirty="0"/>
                        <a:t>30-300 people (estimated &gt;80% pharmacy staff groups)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GB" dirty="0"/>
                        <a:t>0-20 people (45% none pharmacy staff groups)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55409819"/>
                  </a:ext>
                </a:extLst>
              </a:tr>
            </a:tbl>
          </a:graphicData>
        </a:graphic>
      </p:graphicFrame>
      <p:graphicFrame>
        <p:nvGraphicFramePr>
          <p:cNvPr id="8" name="Chart 7">
            <a:extLst>
              <a:ext uri="{FF2B5EF4-FFF2-40B4-BE49-F238E27FC236}">
                <a16:creationId xmlns:a16="http://schemas.microsoft.com/office/drawing/2014/main" id="{2EC12E71-B42B-9A87-E4D2-B97ECB2807EA}"/>
              </a:ext>
            </a:extLst>
          </p:cNvPr>
          <p:cNvGraphicFramePr>
            <a:graphicFrameLocks/>
          </p:cNvGraphicFramePr>
          <p:nvPr>
            <p:extLst>
              <p:ext uri="{D42A27DB-BD31-4B8C-83A1-F6EECF244321}">
                <p14:modId xmlns:p14="http://schemas.microsoft.com/office/powerpoint/2010/main" val="3490037363"/>
              </p:ext>
            </p:extLst>
          </p:nvPr>
        </p:nvGraphicFramePr>
        <p:xfrm>
          <a:off x="8664639" y="938778"/>
          <a:ext cx="3505200" cy="27432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4" name="Chart 3">
            <a:extLst>
              <a:ext uri="{FF2B5EF4-FFF2-40B4-BE49-F238E27FC236}">
                <a16:creationId xmlns:a16="http://schemas.microsoft.com/office/drawing/2014/main" id="{D4D357A1-D9E3-BA4D-1C34-B492EE7A0D49}"/>
              </a:ext>
            </a:extLst>
          </p:cNvPr>
          <p:cNvGraphicFramePr>
            <a:graphicFrameLocks/>
          </p:cNvGraphicFramePr>
          <p:nvPr>
            <p:extLst>
              <p:ext uri="{D42A27DB-BD31-4B8C-83A1-F6EECF244321}">
                <p14:modId xmlns:p14="http://schemas.microsoft.com/office/powerpoint/2010/main" val="2369550512"/>
              </p:ext>
            </p:extLst>
          </p:nvPr>
        </p:nvGraphicFramePr>
        <p:xfrm>
          <a:off x="954258" y="999214"/>
          <a:ext cx="3706641" cy="2586493"/>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5" name="Chart 4">
            <a:extLst>
              <a:ext uri="{FF2B5EF4-FFF2-40B4-BE49-F238E27FC236}">
                <a16:creationId xmlns:a16="http://schemas.microsoft.com/office/drawing/2014/main" id="{68CF3151-0BB5-E962-B83C-A79AD54D3A77}"/>
              </a:ext>
            </a:extLst>
          </p:cNvPr>
          <p:cNvGraphicFramePr>
            <a:graphicFrameLocks/>
          </p:cNvGraphicFramePr>
          <p:nvPr>
            <p:extLst>
              <p:ext uri="{D42A27DB-BD31-4B8C-83A1-F6EECF244321}">
                <p14:modId xmlns:p14="http://schemas.microsoft.com/office/powerpoint/2010/main" val="4288748798"/>
              </p:ext>
            </p:extLst>
          </p:nvPr>
        </p:nvGraphicFramePr>
        <p:xfrm>
          <a:off x="4832447" y="869275"/>
          <a:ext cx="3505201" cy="2743200"/>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1539708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3EE3A-84C9-A4C7-F883-A5BBE03E28D8}"/>
              </a:ext>
            </a:extLst>
          </p:cNvPr>
          <p:cNvSpPr>
            <a:spLocks noGrp="1"/>
          </p:cNvSpPr>
          <p:nvPr>
            <p:ph type="title"/>
          </p:nvPr>
        </p:nvSpPr>
        <p:spPr>
          <a:xfrm>
            <a:off x="-1" y="14537"/>
            <a:ext cx="12188733" cy="842260"/>
          </a:xfrm>
        </p:spPr>
        <p:txBody>
          <a:bodyPr/>
          <a:lstStyle/>
          <a:p>
            <a:r>
              <a:rPr lang="en-GB" b="1" dirty="0" err="1">
                <a:effectLst/>
                <a:latin typeface="Arial" panose="020B0604020202020204" pitchFamily="34" charset="0"/>
                <a:ea typeface="Calibri" panose="020F0502020204030204" pitchFamily="34" charset="0"/>
              </a:rPr>
              <a:t>Astudiaeth</a:t>
            </a:r>
            <a:r>
              <a:rPr lang="en-GB" b="1" dirty="0">
                <a:effectLst/>
                <a:latin typeface="Arial" panose="020B0604020202020204" pitchFamily="34" charset="0"/>
                <a:ea typeface="Calibri" panose="020F0502020204030204" pitchFamily="34" charset="0"/>
              </a:rPr>
              <a:t> </a:t>
            </a:r>
            <a:r>
              <a:rPr lang="en-GB" b="1" dirty="0" err="1">
                <a:effectLst/>
                <a:latin typeface="Arial" panose="020B0604020202020204" pitchFamily="34" charset="0"/>
                <a:ea typeface="Calibri" panose="020F0502020204030204" pitchFamily="34" charset="0"/>
              </a:rPr>
              <a:t>Achos</a:t>
            </a:r>
            <a:r>
              <a:rPr lang="en-GB" b="1" dirty="0">
                <a:effectLst/>
                <a:latin typeface="Arial" panose="020B0604020202020204" pitchFamily="34" charset="0"/>
                <a:ea typeface="Calibri" panose="020F0502020204030204" pitchFamily="34" charset="0"/>
              </a:rPr>
              <a:t> Cymru - </a:t>
            </a:r>
            <a:r>
              <a:rPr lang="en-GB" b="1" dirty="0">
                <a:solidFill>
                  <a:srgbClr val="002060"/>
                </a:solidFill>
                <a:latin typeface="Arial" panose="020B0604020202020204" pitchFamily="34" charset="0"/>
                <a:cs typeface="Arial" panose="020B0604020202020204" pitchFamily="34" charset="0"/>
              </a:rPr>
              <a:t>Wales Case Study</a:t>
            </a:r>
          </a:p>
        </p:txBody>
      </p:sp>
      <p:pic>
        <p:nvPicPr>
          <p:cNvPr id="5" name="Picture 3" descr="A picture containing text&#10;&#10;Description automatically generated">
            <a:extLst>
              <a:ext uri="{FF2B5EF4-FFF2-40B4-BE49-F238E27FC236}">
                <a16:creationId xmlns:a16="http://schemas.microsoft.com/office/drawing/2014/main" id="{52B8F99E-2C3D-FA89-1AD8-DE18AEBB270B}"/>
              </a:ext>
            </a:extLst>
          </p:cNvPr>
          <p:cNvPicPr>
            <a:picLocks noChangeAspect="1"/>
          </p:cNvPicPr>
          <p:nvPr/>
        </p:nvPicPr>
        <p:blipFill>
          <a:blip r:embed="rId3"/>
          <a:stretch>
            <a:fillRect/>
          </a:stretch>
        </p:blipFill>
        <p:spPr>
          <a:xfrm>
            <a:off x="-8294" y="6193572"/>
            <a:ext cx="12198220" cy="665345"/>
          </a:xfrm>
          <a:prstGeom prst="rect">
            <a:avLst/>
          </a:prstGeom>
        </p:spPr>
      </p:pic>
      <p:sp>
        <p:nvSpPr>
          <p:cNvPr id="3" name="TextBox 2">
            <a:extLst>
              <a:ext uri="{FF2B5EF4-FFF2-40B4-BE49-F238E27FC236}">
                <a16:creationId xmlns:a16="http://schemas.microsoft.com/office/drawing/2014/main" id="{5CC6FD6F-FACB-6887-C5D9-6146C6DFCFA9}"/>
              </a:ext>
            </a:extLst>
          </p:cNvPr>
          <p:cNvSpPr txBox="1"/>
          <p:nvPr/>
        </p:nvSpPr>
        <p:spPr>
          <a:xfrm>
            <a:off x="3267" y="681299"/>
            <a:ext cx="7018420" cy="2246769"/>
          </a:xfrm>
          <a:prstGeom prst="rect">
            <a:avLst/>
          </a:prstGeom>
          <a:noFill/>
        </p:spPr>
        <p:txBody>
          <a:bodyPr wrap="square" rtlCol="0">
            <a:spAutoFit/>
          </a:bodyPr>
          <a:lstStyle/>
          <a:p>
            <a:pPr marL="0" indent="0">
              <a:buNone/>
            </a:pPr>
            <a:r>
              <a:rPr lang="en-GB" sz="2800" b="1" dirty="0">
                <a:solidFill>
                  <a:srgbClr val="FF9900"/>
                </a:solidFill>
              </a:rPr>
              <a:t>Renal Consultant Pharmacist </a:t>
            </a:r>
            <a:br>
              <a:rPr lang="en-GB" sz="2800" b="1" dirty="0">
                <a:solidFill>
                  <a:srgbClr val="FF9900"/>
                </a:solidFill>
              </a:rPr>
            </a:br>
            <a:r>
              <a:rPr lang="en-GB" sz="2800" b="1" dirty="0">
                <a:solidFill>
                  <a:srgbClr val="FF9900"/>
                </a:solidFill>
              </a:rPr>
              <a:t>Swansea Bay University Health Board</a:t>
            </a:r>
          </a:p>
          <a:p>
            <a:pPr marL="0" indent="0">
              <a:buNone/>
            </a:pPr>
            <a:r>
              <a:rPr lang="en-GB" sz="2800" dirty="0">
                <a:solidFill>
                  <a:schemeClr val="tx1">
                    <a:lumMod val="95000"/>
                    <a:lumOff val="5000"/>
                  </a:schemeClr>
                </a:solidFill>
              </a:rPr>
              <a:t>Embedded in the clinical team for &gt;10 years</a:t>
            </a:r>
          </a:p>
          <a:p>
            <a:r>
              <a:rPr lang="en-GB" sz="2800" u="sng" dirty="0">
                <a:solidFill>
                  <a:srgbClr val="0563C1"/>
                </a:solidFill>
                <a:highlight>
                  <a:srgbClr val="FFFF00"/>
                </a:highlight>
                <a:latin typeface="Verdana" panose="020B0604030504040204" pitchFamily="34" charset="0"/>
                <a:ea typeface="Calibri" panose="020F0502020204030204" pitchFamily="34" charset="0"/>
                <a:cs typeface="Times New Roman" panose="02020603050405020304" pitchFamily="18" charset="0"/>
                <a:hlinkClick r:id="rId4"/>
              </a:rPr>
              <a:t>Video Link</a:t>
            </a:r>
            <a:endParaRPr lang="en-GB" sz="2800" dirty="0">
              <a:highlight>
                <a:srgbClr val="FFFF00"/>
              </a:highlight>
            </a:endParaRPr>
          </a:p>
          <a:p>
            <a:pPr marL="0" indent="0">
              <a:buNone/>
            </a:pPr>
            <a:endParaRPr lang="en-GB" sz="2800" dirty="0">
              <a:solidFill>
                <a:schemeClr val="tx1">
                  <a:lumMod val="95000"/>
                  <a:lumOff val="5000"/>
                </a:schemeClr>
              </a:solidFill>
            </a:endParaRPr>
          </a:p>
        </p:txBody>
      </p:sp>
      <p:sp>
        <p:nvSpPr>
          <p:cNvPr id="6" name="TextBox 5">
            <a:extLst>
              <a:ext uri="{FF2B5EF4-FFF2-40B4-BE49-F238E27FC236}">
                <a16:creationId xmlns:a16="http://schemas.microsoft.com/office/drawing/2014/main" id="{298042BE-032F-4C5E-3C53-0F7A18F7CD71}"/>
              </a:ext>
            </a:extLst>
          </p:cNvPr>
          <p:cNvSpPr txBox="1"/>
          <p:nvPr/>
        </p:nvSpPr>
        <p:spPr>
          <a:xfrm>
            <a:off x="7263432" y="5082372"/>
            <a:ext cx="4403188" cy="1015663"/>
          </a:xfrm>
          <a:prstGeom prst="rect">
            <a:avLst/>
          </a:prstGeom>
          <a:solidFill>
            <a:schemeClr val="bg1"/>
          </a:solidFill>
          <a:ln w="28575">
            <a:solidFill>
              <a:srgbClr val="FF66CC"/>
            </a:solidFill>
          </a:ln>
        </p:spPr>
        <p:txBody>
          <a:bodyPr wrap="square" rtlCol="0">
            <a:spAutoFit/>
          </a:bodyPr>
          <a:lstStyle/>
          <a:p>
            <a:r>
              <a:rPr lang="en-GB" sz="2000" b="1" dirty="0"/>
              <a:t>2022 Ministerial visit as Transformation Funding expands regional benefits to all of Wales</a:t>
            </a:r>
          </a:p>
        </p:txBody>
      </p:sp>
      <p:pic>
        <p:nvPicPr>
          <p:cNvPr id="1026" name="Picture 2">
            <a:extLst>
              <a:ext uri="{FF2B5EF4-FFF2-40B4-BE49-F238E27FC236}">
                <a16:creationId xmlns:a16="http://schemas.microsoft.com/office/drawing/2014/main" id="{A42270CA-6B67-1784-385A-B5267004C86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28985" y="681299"/>
            <a:ext cx="5167046" cy="2665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Content Placeholder 3">
            <a:extLst>
              <a:ext uri="{FF2B5EF4-FFF2-40B4-BE49-F238E27FC236}">
                <a16:creationId xmlns:a16="http://schemas.microsoft.com/office/drawing/2014/main" id="{89D6055D-1D79-72DB-1022-52FDAE97B03C}"/>
              </a:ext>
            </a:extLst>
          </p:cNvPr>
          <p:cNvSpPr txBox="1">
            <a:spLocks/>
          </p:cNvSpPr>
          <p:nvPr/>
        </p:nvSpPr>
        <p:spPr>
          <a:xfrm>
            <a:off x="-439111" y="2412247"/>
            <a:ext cx="12627843" cy="387856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lvl="1" indent="0">
              <a:buFont typeface="Arial" panose="020B0604020202020204" pitchFamily="34" charset="0"/>
              <a:buNone/>
            </a:pPr>
            <a:r>
              <a:rPr lang="en-GB" dirty="0"/>
              <a:t>-  Stopped doing things that didn’t work</a:t>
            </a:r>
          </a:p>
          <a:p>
            <a:pPr lvl="1">
              <a:buFontTx/>
              <a:buChar char="-"/>
            </a:pPr>
            <a:r>
              <a:rPr lang="en-GB" dirty="0"/>
              <a:t>Designed an </a:t>
            </a:r>
            <a:r>
              <a:rPr lang="en-GB" b="1" dirty="0"/>
              <a:t>Electronic Prescribing and Medicines                                         Administration system </a:t>
            </a:r>
            <a:r>
              <a:rPr lang="en-GB" dirty="0"/>
              <a:t> with patients and staff</a:t>
            </a:r>
          </a:p>
          <a:p>
            <a:pPr lvl="1">
              <a:buFontTx/>
              <a:buChar char="-"/>
            </a:pPr>
            <a:r>
              <a:rPr lang="en-GB" dirty="0"/>
              <a:t>Reduced medicines waste</a:t>
            </a:r>
          </a:p>
          <a:p>
            <a:pPr lvl="1">
              <a:buFontTx/>
              <a:buChar char="-"/>
            </a:pPr>
            <a:r>
              <a:rPr lang="en-GB" dirty="0"/>
              <a:t>Reduced medicine errors</a:t>
            </a:r>
          </a:p>
          <a:p>
            <a:pPr lvl="1">
              <a:buFontTx/>
              <a:buChar char="-"/>
            </a:pPr>
            <a:r>
              <a:rPr lang="en-GB" dirty="0"/>
              <a:t>Grew the pharmacy team to deliver </a:t>
            </a:r>
            <a:r>
              <a:rPr lang="en-GB" b="1" dirty="0">
                <a:solidFill>
                  <a:srgbClr val="FF66CC"/>
                </a:solidFill>
              </a:rPr>
              <a:t>millions of pounds of recurrent savings on medicines annually</a:t>
            </a:r>
          </a:p>
          <a:p>
            <a:pPr lvl="1">
              <a:buFontTx/>
              <a:buChar char="-"/>
            </a:pPr>
            <a:r>
              <a:rPr lang="en-GB" dirty="0"/>
              <a:t>Allowed </a:t>
            </a:r>
            <a:r>
              <a:rPr lang="en-GB" b="1" dirty="0">
                <a:solidFill>
                  <a:srgbClr val="00B0F0"/>
                </a:solidFill>
              </a:rPr>
              <a:t>more people to have successful transplants</a:t>
            </a:r>
          </a:p>
          <a:p>
            <a:pPr lvl="1">
              <a:buFontTx/>
              <a:buChar char="-"/>
            </a:pPr>
            <a:r>
              <a:rPr lang="en-GB" b="1" dirty="0">
                <a:solidFill>
                  <a:srgbClr val="FFC000"/>
                </a:solidFill>
              </a:rPr>
              <a:t>More dialysis at home</a:t>
            </a:r>
          </a:p>
          <a:p>
            <a:pPr lvl="1">
              <a:buFontTx/>
              <a:buChar char="-"/>
            </a:pPr>
            <a:r>
              <a:rPr lang="en-GB" b="1" dirty="0">
                <a:solidFill>
                  <a:srgbClr val="002060"/>
                </a:solidFill>
              </a:rPr>
              <a:t>Better clinical outcomes </a:t>
            </a:r>
            <a:r>
              <a:rPr lang="en-GB" dirty="0"/>
              <a:t>from optimal  medicines use</a:t>
            </a:r>
          </a:p>
          <a:p>
            <a:pPr lvl="1">
              <a:buFontTx/>
              <a:buChar char="-"/>
            </a:pPr>
            <a:endParaRPr lang="en-GB" dirty="0"/>
          </a:p>
          <a:p>
            <a:pPr marL="457200" lvl="1" indent="0">
              <a:buFont typeface="Arial" panose="020B0604020202020204" pitchFamily="34" charset="0"/>
              <a:buNone/>
            </a:pPr>
            <a:endParaRPr lang="en-GB" dirty="0"/>
          </a:p>
          <a:p>
            <a:pPr marL="0" indent="0">
              <a:buFont typeface="Arial" panose="020B0604020202020204" pitchFamily="34" charset="0"/>
              <a:buNone/>
            </a:pPr>
            <a:endParaRPr lang="en-GB" dirty="0">
              <a:highlight>
                <a:srgbClr val="FFFF00"/>
              </a:highlight>
            </a:endParaRPr>
          </a:p>
        </p:txBody>
      </p:sp>
      <p:pic>
        <p:nvPicPr>
          <p:cNvPr id="15" name="Picture 14">
            <a:extLst>
              <a:ext uri="{FF2B5EF4-FFF2-40B4-BE49-F238E27FC236}">
                <a16:creationId xmlns:a16="http://schemas.microsoft.com/office/drawing/2014/main" id="{22B137CF-707C-A6CB-248F-A8CE1D24202D}"/>
              </a:ext>
            </a:extLst>
          </p:cNvPr>
          <p:cNvPicPr>
            <a:picLocks noChangeAspect="1"/>
          </p:cNvPicPr>
          <p:nvPr/>
        </p:nvPicPr>
        <p:blipFill>
          <a:blip r:embed="rId6"/>
          <a:stretch>
            <a:fillRect/>
          </a:stretch>
        </p:blipFill>
        <p:spPr>
          <a:xfrm>
            <a:off x="7228985" y="3394279"/>
            <a:ext cx="4642194" cy="687732"/>
          </a:xfrm>
          <a:prstGeom prst="rect">
            <a:avLst/>
          </a:prstGeom>
          <a:ln w="38100">
            <a:solidFill>
              <a:srgbClr val="FF33CC"/>
            </a:solidFill>
          </a:ln>
        </p:spPr>
      </p:pic>
    </p:spTree>
    <p:extLst>
      <p:ext uri="{BB962C8B-B14F-4D97-AF65-F5344CB8AC3E}">
        <p14:creationId xmlns:p14="http://schemas.microsoft.com/office/powerpoint/2010/main" val="19692245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98B2B30E-3182-CFCD-1FAA-4CC7FB6ED347}"/>
              </a:ext>
            </a:extLst>
          </p:cNvPr>
          <p:cNvSpPr>
            <a:spLocks noGrp="1"/>
          </p:cNvSpPr>
          <p:nvPr>
            <p:ph type="title"/>
          </p:nvPr>
        </p:nvSpPr>
        <p:spPr>
          <a:xfrm>
            <a:off x="-1" y="0"/>
            <a:ext cx="6955971" cy="952764"/>
          </a:xfrm>
        </p:spPr>
        <p:txBody>
          <a:bodyPr>
            <a:normAutofit fontScale="90000"/>
          </a:bodyPr>
          <a:lstStyle/>
          <a:p>
            <a:r>
              <a:rPr lang="en-GB" sz="3600" b="1" dirty="0" err="1">
                <a:effectLst/>
                <a:latin typeface="Arial" panose="020B0604020202020204" pitchFamily="34" charset="0"/>
                <a:ea typeface="Calibri" panose="020F0502020204030204" pitchFamily="34" charset="0"/>
              </a:rPr>
              <a:t>Astudiaeth</a:t>
            </a:r>
            <a:r>
              <a:rPr lang="en-GB" sz="3600" b="1" dirty="0">
                <a:effectLst/>
                <a:latin typeface="Arial" panose="020B0604020202020204" pitchFamily="34" charset="0"/>
                <a:ea typeface="Calibri" panose="020F0502020204030204" pitchFamily="34" charset="0"/>
              </a:rPr>
              <a:t> </a:t>
            </a:r>
            <a:r>
              <a:rPr lang="en-GB" sz="3600" b="1" dirty="0" err="1">
                <a:effectLst/>
                <a:latin typeface="Arial" panose="020B0604020202020204" pitchFamily="34" charset="0"/>
                <a:ea typeface="Calibri" panose="020F0502020204030204" pitchFamily="34" charset="0"/>
              </a:rPr>
              <a:t>Achos</a:t>
            </a:r>
            <a:r>
              <a:rPr lang="en-GB" sz="3600" b="1" dirty="0">
                <a:effectLst/>
                <a:latin typeface="Arial" panose="020B0604020202020204" pitchFamily="34" charset="0"/>
                <a:ea typeface="Calibri" panose="020F0502020204030204" pitchFamily="34" charset="0"/>
              </a:rPr>
              <a:t> Cymru</a:t>
            </a:r>
            <a:br>
              <a:rPr lang="en-GB" sz="3600" b="1" dirty="0">
                <a:solidFill>
                  <a:srgbClr val="002060"/>
                </a:solidFill>
                <a:latin typeface="Arial" panose="020B0604020202020204" pitchFamily="34" charset="0"/>
                <a:cs typeface="Arial" panose="020B0604020202020204" pitchFamily="34" charset="0"/>
              </a:rPr>
            </a:br>
            <a:r>
              <a:rPr lang="en-GB" sz="3600" b="1" dirty="0">
                <a:solidFill>
                  <a:srgbClr val="002060"/>
                </a:solidFill>
                <a:latin typeface="Arial" panose="020B0604020202020204" pitchFamily="34" charset="0"/>
                <a:cs typeface="Arial" panose="020B0604020202020204" pitchFamily="34" charset="0"/>
              </a:rPr>
              <a:t>Wales Case Study</a:t>
            </a:r>
            <a:endParaRPr lang="en-GB" sz="3600" dirty="0">
              <a:highlight>
                <a:srgbClr val="FFFF00"/>
              </a:highlight>
            </a:endParaRPr>
          </a:p>
        </p:txBody>
      </p:sp>
      <p:pic>
        <p:nvPicPr>
          <p:cNvPr id="11" name="Content Placeholder 10">
            <a:extLst>
              <a:ext uri="{FF2B5EF4-FFF2-40B4-BE49-F238E27FC236}">
                <a16:creationId xmlns:a16="http://schemas.microsoft.com/office/drawing/2014/main" id="{55F27B80-7E13-4187-D31F-9E5480D6DCE8}"/>
              </a:ext>
            </a:extLst>
          </p:cNvPr>
          <p:cNvPicPr>
            <a:picLocks noGrp="1" noChangeAspect="1"/>
          </p:cNvPicPr>
          <p:nvPr>
            <p:ph sz="half" idx="1"/>
          </p:nvPr>
        </p:nvPicPr>
        <p:blipFill>
          <a:blip r:embed="rId3"/>
          <a:stretch>
            <a:fillRect/>
          </a:stretch>
        </p:blipFill>
        <p:spPr>
          <a:xfrm rot="21436042">
            <a:off x="-8294" y="893944"/>
            <a:ext cx="3559629" cy="2381973"/>
          </a:xfrm>
        </p:spPr>
      </p:pic>
      <p:sp>
        <p:nvSpPr>
          <p:cNvPr id="9" name="Content Placeholder 8">
            <a:extLst>
              <a:ext uri="{FF2B5EF4-FFF2-40B4-BE49-F238E27FC236}">
                <a16:creationId xmlns:a16="http://schemas.microsoft.com/office/drawing/2014/main" id="{D24CB41E-CC91-B34E-EB14-BD43E7231056}"/>
              </a:ext>
            </a:extLst>
          </p:cNvPr>
          <p:cNvSpPr>
            <a:spLocks noGrp="1"/>
          </p:cNvSpPr>
          <p:nvPr>
            <p:ph sz="half" idx="2"/>
          </p:nvPr>
        </p:nvSpPr>
        <p:spPr>
          <a:xfrm>
            <a:off x="6434536" y="145686"/>
            <a:ext cx="5430893" cy="5889354"/>
          </a:xfrm>
        </p:spPr>
        <p:txBody>
          <a:bodyPr>
            <a:normAutofit fontScale="92500" lnSpcReduction="20000"/>
          </a:bodyPr>
          <a:lstStyle/>
          <a:p>
            <a:pPr marL="0" indent="0">
              <a:buNone/>
            </a:pPr>
            <a:r>
              <a:rPr lang="en-GB" b="1" dirty="0">
                <a:solidFill>
                  <a:srgbClr val="FF9900"/>
                </a:solidFill>
              </a:rPr>
              <a:t>Betsi Cadwaladr University Health Board</a:t>
            </a:r>
          </a:p>
          <a:p>
            <a:pPr marL="0" indent="0">
              <a:buNone/>
            </a:pPr>
            <a:r>
              <a:rPr lang="en-GB" b="1" dirty="0">
                <a:solidFill>
                  <a:schemeClr val="tx1">
                    <a:lumMod val="95000"/>
                    <a:lumOff val="5000"/>
                  </a:schemeClr>
                </a:solidFill>
                <a:cs typeface="Arial" panose="020B0604020202020204" pitchFamily="34" charset="0"/>
              </a:rPr>
              <a:t>Problem</a:t>
            </a:r>
            <a:r>
              <a:rPr lang="en-GB" dirty="0">
                <a:solidFill>
                  <a:schemeClr val="tx1">
                    <a:lumMod val="95000"/>
                    <a:lumOff val="5000"/>
                  </a:schemeClr>
                </a:solidFill>
                <a:cs typeface="Arial" panose="020B0604020202020204" pitchFamily="34" charset="0"/>
              </a:rPr>
              <a:t>: Two</a:t>
            </a:r>
            <a:r>
              <a:rPr lang="en-GB" dirty="0">
                <a:solidFill>
                  <a:schemeClr val="tx1">
                    <a:lumMod val="95000"/>
                    <a:lumOff val="5000"/>
                  </a:schemeClr>
                </a:solidFill>
              </a:rPr>
              <a:t> medical consultant vacancies</a:t>
            </a:r>
          </a:p>
          <a:p>
            <a:pPr marL="0" indent="0">
              <a:buNone/>
            </a:pPr>
            <a:r>
              <a:rPr lang="en-GB" b="1" dirty="0">
                <a:solidFill>
                  <a:schemeClr val="tx1">
                    <a:lumMod val="95000"/>
                    <a:lumOff val="5000"/>
                  </a:schemeClr>
                </a:solidFill>
              </a:rPr>
              <a:t>Solution</a:t>
            </a:r>
            <a:r>
              <a:rPr lang="en-GB" dirty="0">
                <a:solidFill>
                  <a:schemeClr val="tx1">
                    <a:lumMod val="95000"/>
                    <a:lumOff val="5000"/>
                  </a:schemeClr>
                </a:solidFill>
              </a:rPr>
              <a:t>: Two consultant pharmacists </a:t>
            </a:r>
          </a:p>
          <a:p>
            <a:pPr marL="0" indent="0">
              <a:buNone/>
            </a:pPr>
            <a:r>
              <a:rPr lang="en-GB" b="1" dirty="0">
                <a:solidFill>
                  <a:schemeClr val="tx1">
                    <a:lumMod val="95000"/>
                    <a:lumOff val="5000"/>
                  </a:schemeClr>
                </a:solidFill>
              </a:rPr>
              <a:t>Game changer</a:t>
            </a:r>
            <a:r>
              <a:rPr lang="en-GB" dirty="0">
                <a:solidFill>
                  <a:schemeClr val="tx1">
                    <a:lumMod val="95000"/>
                    <a:lumOff val="5000"/>
                  </a:schemeClr>
                </a:solidFill>
              </a:rPr>
              <a:t>: </a:t>
            </a:r>
            <a:r>
              <a:rPr lang="en-GB" i="1" dirty="0">
                <a:solidFill>
                  <a:schemeClr val="tx1">
                    <a:lumMod val="95000"/>
                    <a:lumOff val="5000"/>
                  </a:schemeClr>
                </a:solidFill>
              </a:rPr>
              <a:t>senior clinical leadership on medicines use </a:t>
            </a:r>
            <a:r>
              <a:rPr lang="en-GB" i="1" dirty="0">
                <a:solidFill>
                  <a:srgbClr val="002060"/>
                </a:solidFill>
              </a:rPr>
              <a:t>within</a:t>
            </a:r>
            <a:r>
              <a:rPr lang="en-GB" i="1" dirty="0">
                <a:solidFill>
                  <a:schemeClr val="tx1">
                    <a:lumMod val="95000"/>
                    <a:lumOff val="5000"/>
                  </a:schemeClr>
                </a:solidFill>
              </a:rPr>
              <a:t> the existing multi-professional team</a:t>
            </a:r>
            <a:r>
              <a:rPr lang="en-GB" dirty="0">
                <a:solidFill>
                  <a:schemeClr val="tx1">
                    <a:lumMod val="95000"/>
                    <a:lumOff val="5000"/>
                  </a:schemeClr>
                </a:solidFill>
              </a:rPr>
              <a:t>. </a:t>
            </a:r>
          </a:p>
          <a:p>
            <a:pPr marL="0" indent="0">
              <a:buNone/>
            </a:pPr>
            <a:r>
              <a:rPr lang="en-GB" b="1" dirty="0">
                <a:solidFill>
                  <a:schemeClr val="tx1">
                    <a:lumMod val="95000"/>
                    <a:lumOff val="5000"/>
                  </a:schemeClr>
                </a:solidFill>
                <a:cs typeface="Arial" panose="020B0604020202020204" pitchFamily="34" charset="0"/>
              </a:rPr>
              <a:t>Pay-off</a:t>
            </a:r>
            <a:r>
              <a:rPr lang="en-GB" dirty="0">
                <a:solidFill>
                  <a:schemeClr val="tx1">
                    <a:lumMod val="95000"/>
                    <a:lumOff val="5000"/>
                  </a:schemeClr>
                </a:solidFill>
                <a:cs typeface="Arial" panose="020B0604020202020204" pitchFamily="34" charset="0"/>
              </a:rPr>
              <a:t>: parenteral anti-biotics at home, more mental health care in the community, new digital medicines systems, improved knowledge in medicines for doctors and nurses, All-Wales research published in the Lancet </a:t>
            </a:r>
          </a:p>
          <a:p>
            <a:pPr marL="0" indent="0">
              <a:buNone/>
            </a:pPr>
            <a:endParaRPr lang="en-GB" b="1" dirty="0">
              <a:solidFill>
                <a:srgbClr val="0563C1"/>
              </a:solidFill>
              <a:highlight>
                <a:srgbClr val="FFFF00"/>
              </a:highlight>
              <a:latin typeface="Arial" panose="020B0604020202020204" pitchFamily="34" charset="0"/>
              <a:cs typeface="Arial" panose="020B0604020202020204" pitchFamily="34" charset="0"/>
            </a:endParaRPr>
          </a:p>
          <a:p>
            <a:pPr marL="0" indent="0" algn="ctr">
              <a:buNone/>
            </a:pPr>
            <a:r>
              <a:rPr lang="en-GB" b="1" dirty="0">
                <a:solidFill>
                  <a:srgbClr val="0563C1"/>
                </a:solidFill>
                <a:highlight>
                  <a:srgbClr val="FFFF00"/>
                </a:highlight>
                <a:latin typeface="Arial" panose="020B0604020202020204" pitchFamily="34" charset="0"/>
                <a:cs typeface="Arial" panose="020B0604020202020204" pitchFamily="34" charset="0"/>
                <a:hlinkClick r:id="rId4"/>
              </a:rPr>
              <a:t>Follow link to Play video here</a:t>
            </a:r>
            <a:endParaRPr lang="en-GB" b="1" dirty="0">
              <a:solidFill>
                <a:srgbClr val="0563C1"/>
              </a:solidFill>
              <a:highlight>
                <a:srgbClr val="FFFF00"/>
              </a:highlight>
              <a:latin typeface="Arial" panose="020B0604020202020204" pitchFamily="34" charset="0"/>
              <a:cs typeface="Arial" panose="020B0604020202020204" pitchFamily="34" charset="0"/>
            </a:endParaRPr>
          </a:p>
        </p:txBody>
      </p:sp>
      <p:pic>
        <p:nvPicPr>
          <p:cNvPr id="5" name="Picture 3" descr="A picture containing text&#10;&#10;Description automatically generated">
            <a:extLst>
              <a:ext uri="{FF2B5EF4-FFF2-40B4-BE49-F238E27FC236}">
                <a16:creationId xmlns:a16="http://schemas.microsoft.com/office/drawing/2014/main" id="{0BB94D82-1658-F0A6-5087-6F5552860BBD}"/>
              </a:ext>
            </a:extLst>
          </p:cNvPr>
          <p:cNvPicPr>
            <a:picLocks noChangeAspect="1"/>
          </p:cNvPicPr>
          <p:nvPr/>
        </p:nvPicPr>
        <p:blipFill>
          <a:blip r:embed="rId5"/>
          <a:stretch>
            <a:fillRect/>
          </a:stretch>
        </p:blipFill>
        <p:spPr>
          <a:xfrm>
            <a:off x="-8294" y="6193572"/>
            <a:ext cx="12198220" cy="665345"/>
          </a:xfrm>
          <a:prstGeom prst="rect">
            <a:avLst/>
          </a:prstGeom>
        </p:spPr>
      </p:pic>
      <p:pic>
        <p:nvPicPr>
          <p:cNvPr id="17" name="Picture 16">
            <a:extLst>
              <a:ext uri="{FF2B5EF4-FFF2-40B4-BE49-F238E27FC236}">
                <a16:creationId xmlns:a16="http://schemas.microsoft.com/office/drawing/2014/main" id="{DFB5C2A6-A8E7-FFAC-977F-D5BF64E6651E}"/>
              </a:ext>
            </a:extLst>
          </p:cNvPr>
          <p:cNvPicPr>
            <a:picLocks noChangeAspect="1"/>
          </p:cNvPicPr>
          <p:nvPr/>
        </p:nvPicPr>
        <p:blipFill>
          <a:blip r:embed="rId6"/>
          <a:stretch>
            <a:fillRect/>
          </a:stretch>
        </p:blipFill>
        <p:spPr>
          <a:xfrm rot="21379491">
            <a:off x="393940" y="3808111"/>
            <a:ext cx="3548040" cy="2215826"/>
          </a:xfrm>
          <a:prstGeom prst="rect">
            <a:avLst/>
          </a:prstGeom>
        </p:spPr>
      </p:pic>
      <p:pic>
        <p:nvPicPr>
          <p:cNvPr id="19" name="Picture 18">
            <a:extLst>
              <a:ext uri="{FF2B5EF4-FFF2-40B4-BE49-F238E27FC236}">
                <a16:creationId xmlns:a16="http://schemas.microsoft.com/office/drawing/2014/main" id="{0AB4EA93-2CF7-65C4-73C8-7A11408FFE6A}"/>
              </a:ext>
            </a:extLst>
          </p:cNvPr>
          <p:cNvPicPr>
            <a:picLocks noChangeAspect="1"/>
          </p:cNvPicPr>
          <p:nvPr/>
        </p:nvPicPr>
        <p:blipFill>
          <a:blip r:embed="rId7"/>
          <a:stretch>
            <a:fillRect/>
          </a:stretch>
        </p:blipFill>
        <p:spPr>
          <a:xfrm rot="398748">
            <a:off x="2889738" y="2856809"/>
            <a:ext cx="3201662" cy="2334737"/>
          </a:xfrm>
          <a:prstGeom prst="rect">
            <a:avLst/>
          </a:prstGeom>
        </p:spPr>
      </p:pic>
    </p:spTree>
    <p:extLst>
      <p:ext uri="{BB962C8B-B14F-4D97-AF65-F5344CB8AC3E}">
        <p14:creationId xmlns:p14="http://schemas.microsoft.com/office/powerpoint/2010/main" val="33689626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shape&#10;&#10;Description automatically generated">
            <a:extLst>
              <a:ext uri="{FF2B5EF4-FFF2-40B4-BE49-F238E27FC236}">
                <a16:creationId xmlns:a16="http://schemas.microsoft.com/office/drawing/2014/main" id="{75864DCD-1AB8-4109-AA25-A8D46376E78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6" name="Title 1">
            <a:extLst>
              <a:ext uri="{FF2B5EF4-FFF2-40B4-BE49-F238E27FC236}">
                <a16:creationId xmlns:a16="http://schemas.microsoft.com/office/drawing/2014/main" id="{76509819-7F74-4D3E-BB96-7B1411708AAE}"/>
              </a:ext>
            </a:extLst>
          </p:cNvPr>
          <p:cNvSpPr>
            <a:spLocks noGrp="1"/>
          </p:cNvSpPr>
          <p:nvPr>
            <p:ph type="title"/>
          </p:nvPr>
        </p:nvSpPr>
        <p:spPr>
          <a:xfrm>
            <a:off x="838200" y="1"/>
            <a:ext cx="10515600" cy="1690688"/>
          </a:xfrm>
        </p:spPr>
        <p:txBody>
          <a:bodyPr/>
          <a:lstStyle/>
          <a:p>
            <a:pPr algn="ctr"/>
            <a:r>
              <a:rPr lang="en-GB" b="1" dirty="0" err="1">
                <a:effectLst/>
                <a:latin typeface="Arial" panose="020B0604020202020204" pitchFamily="34" charset="0"/>
                <a:ea typeface="Calibri" panose="020F0502020204030204" pitchFamily="34" charset="0"/>
              </a:rPr>
              <a:t>Canlyniadau</a:t>
            </a:r>
            <a:r>
              <a:rPr lang="en-GB" b="1" dirty="0">
                <a:effectLst/>
                <a:latin typeface="Arial" panose="020B0604020202020204" pitchFamily="34" charset="0"/>
                <a:ea typeface="Calibri" panose="020F0502020204030204" pitchFamily="34" charset="0"/>
              </a:rPr>
              <a:t> </a:t>
            </a:r>
            <a:r>
              <a:rPr lang="en-GB" b="1" dirty="0" err="1">
                <a:effectLst/>
                <a:latin typeface="Arial" panose="020B0604020202020204" pitchFamily="34" charset="0"/>
                <a:ea typeface="Calibri" panose="020F0502020204030204" pitchFamily="34" charset="0"/>
              </a:rPr>
              <a:t>Ymchwil</a:t>
            </a:r>
            <a:r>
              <a:rPr lang="en-GB" b="1" dirty="0">
                <a:effectLst/>
                <a:latin typeface="Arial" panose="020B0604020202020204" pitchFamily="34" charset="0"/>
                <a:ea typeface="Calibri" panose="020F0502020204030204" pitchFamily="34" charset="0"/>
              </a:rPr>
              <a:t> a Data</a:t>
            </a:r>
            <a:br>
              <a:rPr lang="en-GB" b="1" dirty="0">
                <a:solidFill>
                  <a:schemeClr val="accent1">
                    <a:lumMod val="75000"/>
                  </a:schemeClr>
                </a:solidFill>
                <a:latin typeface="Arial" panose="020B0604020202020204" pitchFamily="34" charset="0"/>
                <a:cs typeface="Arial" panose="020B0604020202020204" pitchFamily="34" charset="0"/>
              </a:rPr>
            </a:br>
            <a:r>
              <a:rPr lang="en-GB" b="1" dirty="0">
                <a:solidFill>
                  <a:schemeClr val="accent1">
                    <a:lumMod val="75000"/>
                  </a:schemeClr>
                </a:solidFill>
                <a:latin typeface="Arial" panose="020B0604020202020204" pitchFamily="34" charset="0"/>
                <a:cs typeface="Arial" panose="020B0604020202020204" pitchFamily="34" charset="0"/>
              </a:rPr>
              <a:t>Research and Data Conclusions</a:t>
            </a:r>
          </a:p>
        </p:txBody>
      </p:sp>
      <p:sp>
        <p:nvSpPr>
          <p:cNvPr id="18" name="Content Placeholder 2">
            <a:extLst>
              <a:ext uri="{FF2B5EF4-FFF2-40B4-BE49-F238E27FC236}">
                <a16:creationId xmlns:a16="http://schemas.microsoft.com/office/drawing/2014/main" id="{80D8069A-F870-4E26-9875-A5C2DC4F3294}"/>
              </a:ext>
            </a:extLst>
          </p:cNvPr>
          <p:cNvSpPr>
            <a:spLocks noGrp="1"/>
          </p:cNvSpPr>
          <p:nvPr>
            <p:ph idx="1"/>
          </p:nvPr>
        </p:nvSpPr>
        <p:spPr>
          <a:xfrm>
            <a:off x="838200" y="1825625"/>
            <a:ext cx="10515600" cy="4351338"/>
          </a:xfrm>
        </p:spPr>
        <p:txBody>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GB" sz="1800" dirty="0">
                <a:solidFill>
                  <a:srgbClr val="575756"/>
                </a:solidFill>
                <a:latin typeface="Arial" panose="020B0604020202020204" pitchFamily="34" charset="0"/>
                <a:cs typeface="Arial" panose="020B0604020202020204" pitchFamily="34" charset="0"/>
              </a:rPr>
              <a:t>MAIN </a:t>
            </a:r>
            <a:r>
              <a:rPr kumimoji="0" lang="en-GB" sz="1800" b="0" i="0" u="none" strike="noStrike" kern="1200" cap="none" spc="0" normalizeH="0" baseline="0" noProof="0" dirty="0">
                <a:ln>
                  <a:noFill/>
                </a:ln>
                <a:solidFill>
                  <a:srgbClr val="575756"/>
                </a:solidFill>
                <a:effectLst/>
                <a:uLnTx/>
                <a:uFillTx/>
                <a:latin typeface="Arial" panose="020B0604020202020204" pitchFamily="34" charset="0"/>
                <a:ea typeface="+mn-ea"/>
                <a:cs typeface="Arial" panose="020B0604020202020204" pitchFamily="34" charset="0"/>
              </a:rPr>
              <a:t>BODY (Click to edit)</a:t>
            </a:r>
          </a:p>
        </p:txBody>
      </p:sp>
      <p:sp>
        <p:nvSpPr>
          <p:cNvPr id="2" name="Text Box 2">
            <a:extLst>
              <a:ext uri="{FF2B5EF4-FFF2-40B4-BE49-F238E27FC236}">
                <a16:creationId xmlns:a16="http://schemas.microsoft.com/office/drawing/2014/main" id="{1FC44683-60CA-C31D-53C9-748CCC02DCA3}"/>
              </a:ext>
            </a:extLst>
          </p:cNvPr>
          <p:cNvSpPr txBox="1">
            <a:spLocks noChangeArrowheads="1"/>
          </p:cNvSpPr>
          <p:nvPr/>
        </p:nvSpPr>
        <p:spPr bwMode="auto">
          <a:xfrm>
            <a:off x="838200" y="1359046"/>
            <a:ext cx="10515600" cy="4351338"/>
          </a:xfrm>
          <a:prstGeom prst="rect">
            <a:avLst/>
          </a:prstGeom>
          <a:solidFill>
            <a:srgbClr val="FFFFFF"/>
          </a:solidFill>
          <a:ln w="9525">
            <a:solidFill>
              <a:srgbClr val="000000"/>
            </a:solidFill>
            <a:miter lim="800000"/>
            <a:headEnd/>
            <a:tailEnd/>
          </a:ln>
        </p:spPr>
        <p:txBody>
          <a:bodyPr rot="0" vert="horz" wrap="square" lIns="91440" tIns="45720" rIns="91440" bIns="4572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7000"/>
              </a:lnSpc>
              <a:spcAft>
                <a:spcPts val="800"/>
              </a:spcAft>
              <a:buFont typeface="Arial" panose="020B0604020202020204" pitchFamily="34" charset="0"/>
              <a:buNone/>
            </a:pPr>
            <a:r>
              <a:rPr lang="en-GB" sz="2000" dirty="0">
                <a:latin typeface="Verdana" panose="020B0604030504040204" pitchFamily="34" charset="0"/>
                <a:ea typeface="Verdana" panose="020B0604030504040204" pitchFamily="34" charset="0"/>
                <a:cs typeface="Times New Roman" panose="02020603050405020304" pitchFamily="18" charset="0"/>
              </a:rPr>
              <a:t>The clinical leadership of consultant pharmacists,  improves care and brings economic benefits that are </a:t>
            </a:r>
            <a:r>
              <a:rPr lang="en-GB" sz="2000" i="1" dirty="0">
                <a:solidFill>
                  <a:schemeClr val="accent1"/>
                </a:solidFill>
                <a:latin typeface="Verdana" panose="020B0604030504040204" pitchFamily="34" charset="0"/>
                <a:ea typeface="Verdana" panose="020B0604030504040204" pitchFamily="34" charset="0"/>
                <a:cs typeface="Times New Roman" panose="02020603050405020304" pitchFamily="18" charset="0"/>
              </a:rPr>
              <a:t>reproducible</a:t>
            </a:r>
            <a:r>
              <a:rPr lang="en-GB" sz="2000" dirty="0">
                <a:solidFill>
                  <a:schemeClr val="accent1"/>
                </a:solidFill>
                <a:latin typeface="Verdana" panose="020B0604030504040204" pitchFamily="34" charset="0"/>
                <a:ea typeface="Verdana" panose="020B0604030504040204" pitchFamily="34" charset="0"/>
                <a:cs typeface="Times New Roman" panose="02020603050405020304" pitchFamily="18" charset="0"/>
              </a:rPr>
              <a:t> in any </a:t>
            </a:r>
            <a:r>
              <a:rPr lang="en-GB" sz="2000" i="1" dirty="0">
                <a:solidFill>
                  <a:schemeClr val="accent1"/>
                </a:solidFill>
                <a:latin typeface="Verdana" panose="020B0604030504040204" pitchFamily="34" charset="0"/>
                <a:ea typeface="Verdana" panose="020B0604030504040204" pitchFamily="34" charset="0"/>
                <a:cs typeface="Times New Roman" panose="02020603050405020304" pitchFamily="18" charset="0"/>
              </a:rPr>
              <a:t>geography</a:t>
            </a:r>
            <a:r>
              <a:rPr lang="en-GB" sz="2000" dirty="0">
                <a:solidFill>
                  <a:schemeClr val="accent1"/>
                </a:solidFill>
                <a:latin typeface="Verdana" panose="020B0604030504040204" pitchFamily="34" charset="0"/>
                <a:ea typeface="Verdana" panose="020B0604030504040204" pitchFamily="34" charset="0"/>
                <a:cs typeface="Times New Roman" panose="02020603050405020304" pitchFamily="18" charset="0"/>
              </a:rPr>
              <a:t> or </a:t>
            </a:r>
            <a:r>
              <a:rPr lang="en-GB" sz="2000" i="1" dirty="0">
                <a:solidFill>
                  <a:schemeClr val="accent1"/>
                </a:solidFill>
                <a:latin typeface="Verdana" panose="020B0604030504040204" pitchFamily="34" charset="0"/>
                <a:ea typeface="Verdana" panose="020B0604030504040204" pitchFamily="34" charset="0"/>
                <a:cs typeface="Times New Roman" panose="02020603050405020304" pitchFamily="18" charset="0"/>
              </a:rPr>
              <a:t>speciality</a:t>
            </a:r>
            <a:r>
              <a:rPr lang="en-GB" sz="2000" dirty="0">
                <a:solidFill>
                  <a:schemeClr val="accent1"/>
                </a:solidFill>
                <a:latin typeface="Verdana" panose="020B0604030504040204" pitchFamily="34" charset="0"/>
                <a:ea typeface="Verdana" panose="020B0604030504040204" pitchFamily="34" charset="0"/>
                <a:cs typeface="Times New Roman" panose="02020603050405020304" pitchFamily="18" charset="0"/>
              </a:rPr>
              <a:t> </a:t>
            </a:r>
            <a:r>
              <a:rPr lang="en-GB" sz="2000" dirty="0">
                <a:latin typeface="Verdana" panose="020B0604030504040204" pitchFamily="34" charset="0"/>
                <a:ea typeface="Verdana" panose="020B0604030504040204" pitchFamily="34" charset="0"/>
                <a:cs typeface="Times New Roman" panose="02020603050405020304" pitchFamily="18" charset="0"/>
              </a:rPr>
              <a:t>where:-</a:t>
            </a:r>
          </a:p>
          <a:p>
            <a:pPr marL="457200" indent="-457200">
              <a:lnSpc>
                <a:spcPct val="107000"/>
              </a:lnSpc>
              <a:buFont typeface="+mj-lt"/>
              <a:buAutoNum type="arabicPeriod"/>
            </a:pPr>
            <a:r>
              <a:rPr lang="en-GB" sz="2000" dirty="0">
                <a:latin typeface="Verdana" panose="020B0604030504040204" pitchFamily="34" charset="0"/>
                <a:ea typeface="Verdana" panose="020B0604030504040204" pitchFamily="34" charset="0"/>
                <a:cs typeface="Times New Roman" panose="02020603050405020304" pitchFamily="18" charset="0"/>
              </a:rPr>
              <a:t>they work in </a:t>
            </a:r>
            <a:r>
              <a:rPr lang="en-GB" sz="2000" i="1" dirty="0">
                <a:solidFill>
                  <a:srgbClr val="0070C0"/>
                </a:solidFill>
                <a:latin typeface="Verdana" panose="020B0604030504040204" pitchFamily="34" charset="0"/>
                <a:ea typeface="Verdana" panose="020B0604030504040204" pitchFamily="34" charset="0"/>
                <a:cs typeface="Times New Roman" panose="02020603050405020304" pitchFamily="18" charset="0"/>
              </a:rPr>
              <a:t>multi-professional teams</a:t>
            </a:r>
          </a:p>
          <a:p>
            <a:pPr marL="457200" indent="-457200">
              <a:lnSpc>
                <a:spcPct val="107000"/>
              </a:lnSpc>
              <a:buFont typeface="+mj-lt"/>
              <a:buAutoNum type="arabicPeriod"/>
            </a:pPr>
            <a:r>
              <a:rPr lang="en-GB" sz="2000" dirty="0">
                <a:latin typeface="Verdana" panose="020B0604030504040204" pitchFamily="34" charset="0"/>
                <a:ea typeface="Verdana" panose="020B0604030504040204" pitchFamily="34" charset="0"/>
                <a:cs typeface="Times New Roman" panose="02020603050405020304" pitchFamily="18" charset="0"/>
              </a:rPr>
              <a:t>there is a </a:t>
            </a:r>
            <a:r>
              <a:rPr lang="en-GB" sz="2000" i="1" dirty="0">
                <a:solidFill>
                  <a:schemeClr val="accent1"/>
                </a:solidFill>
                <a:latin typeface="Verdana" panose="020B0604030504040204" pitchFamily="34" charset="0"/>
                <a:ea typeface="Verdana" panose="020B0604030504040204" pitchFamily="34" charset="0"/>
                <a:cs typeface="Times New Roman" panose="02020603050405020304" pitchFamily="18" charset="0"/>
              </a:rPr>
              <a:t>population need for improved clinical outcomes</a:t>
            </a:r>
            <a:r>
              <a:rPr lang="en-GB" sz="2000" i="1" dirty="0">
                <a:latin typeface="Verdana" panose="020B0604030504040204" pitchFamily="34" charset="0"/>
                <a:ea typeface="Verdana" panose="020B0604030504040204" pitchFamily="34" charset="0"/>
                <a:cs typeface="Times New Roman" panose="02020603050405020304" pitchFamily="18" charset="0"/>
              </a:rPr>
              <a:t>, </a:t>
            </a:r>
            <a:r>
              <a:rPr lang="en-GB" sz="2000" dirty="0">
                <a:latin typeface="Verdana" panose="020B0604030504040204" pitchFamily="34" charset="0"/>
                <a:ea typeface="Verdana" panose="020B0604030504040204" pitchFamily="34" charset="0"/>
                <a:cs typeface="Times New Roman" panose="02020603050405020304" pitchFamily="18" charset="0"/>
              </a:rPr>
              <a:t>and</a:t>
            </a:r>
          </a:p>
          <a:p>
            <a:pPr marL="457200" indent="-457200">
              <a:lnSpc>
                <a:spcPct val="107000"/>
              </a:lnSpc>
              <a:spcAft>
                <a:spcPts val="800"/>
              </a:spcAft>
              <a:buFont typeface="+mj-lt"/>
              <a:buAutoNum type="arabicPeriod"/>
            </a:pPr>
            <a:r>
              <a:rPr lang="en-GB" sz="2000" i="1" dirty="0">
                <a:latin typeface="Verdana" panose="020B0604030504040204" pitchFamily="34" charset="0"/>
                <a:ea typeface="Verdana" panose="020B0604030504040204" pitchFamily="34" charset="0"/>
                <a:cs typeface="Times New Roman" panose="02020603050405020304" pitchFamily="18" charset="0"/>
              </a:rPr>
              <a:t> </a:t>
            </a:r>
            <a:r>
              <a:rPr lang="en-GB" sz="2000" i="1" dirty="0">
                <a:solidFill>
                  <a:srgbClr val="0070C0"/>
                </a:solidFill>
                <a:latin typeface="Verdana" panose="020B0604030504040204" pitchFamily="34" charset="0"/>
                <a:ea typeface="Verdana" panose="020B0604030504040204" pitchFamily="34" charset="0"/>
                <a:cs typeface="Times New Roman" panose="02020603050405020304" pitchFamily="18" charset="0"/>
              </a:rPr>
              <a:t>treatment includes complex medicines</a:t>
            </a:r>
            <a:endParaRPr lang="en-GB" sz="2000" dirty="0">
              <a:solidFill>
                <a:srgbClr val="0070C0"/>
              </a:solidFill>
              <a:latin typeface="Verdana" panose="020B0604030504040204" pitchFamily="34" charset="0"/>
              <a:ea typeface="Verdana" panose="020B0604030504040204" pitchFamily="34" charset="0"/>
              <a:cs typeface="Times New Roman" panose="02020603050405020304" pitchFamily="18" charset="0"/>
            </a:endParaRPr>
          </a:p>
          <a:p>
            <a:pPr marL="0" indent="0">
              <a:lnSpc>
                <a:spcPct val="107000"/>
              </a:lnSpc>
              <a:spcAft>
                <a:spcPts val="800"/>
              </a:spcAft>
              <a:buFont typeface="Arial" panose="020B0604020202020204" pitchFamily="34" charset="0"/>
              <a:buNone/>
            </a:pPr>
            <a:r>
              <a:rPr lang="en-GB" sz="2000" dirty="0">
                <a:latin typeface="Verdana" panose="020B0604030504040204" pitchFamily="34" charset="0"/>
                <a:ea typeface="Verdana" panose="020B0604030504040204" pitchFamily="34" charset="0"/>
                <a:cs typeface="Times New Roman" panose="02020603050405020304" pitchFamily="18" charset="0"/>
              </a:rPr>
              <a:t>Consultant pharmacist roles </a:t>
            </a:r>
            <a:r>
              <a:rPr lang="en-GB" sz="2000" b="1" dirty="0">
                <a:latin typeface="Verdana" panose="020B0604030504040204" pitchFamily="34" charset="0"/>
                <a:ea typeface="Verdana" panose="020B0604030504040204" pitchFamily="34" charset="0"/>
                <a:cs typeface="Times New Roman" panose="02020603050405020304" pitchFamily="18" charset="0"/>
              </a:rPr>
              <a:t>consistently</a:t>
            </a:r>
            <a:r>
              <a:rPr lang="en-GB" sz="2000" dirty="0">
                <a:latin typeface="Verdana" panose="020B0604030504040204" pitchFamily="34" charset="0"/>
                <a:ea typeface="Verdana" panose="020B0604030504040204" pitchFamily="34" charset="0"/>
                <a:cs typeface="Times New Roman" panose="02020603050405020304" pitchFamily="18" charset="0"/>
              </a:rPr>
              <a:t> deliver </a:t>
            </a:r>
            <a:r>
              <a:rPr lang="en-GB" sz="2000" b="1" dirty="0">
                <a:latin typeface="Verdana" panose="020B0604030504040204" pitchFamily="34" charset="0"/>
                <a:ea typeface="Verdana" panose="020B0604030504040204" pitchFamily="34" charset="0"/>
                <a:cs typeface="Times New Roman" panose="02020603050405020304" pitchFamily="18" charset="0"/>
              </a:rPr>
              <a:t>safer</a:t>
            </a:r>
            <a:r>
              <a:rPr lang="en-GB" sz="2000" dirty="0">
                <a:latin typeface="Verdana" panose="020B0604030504040204" pitchFamily="34" charset="0"/>
                <a:ea typeface="Verdana" panose="020B0604030504040204" pitchFamily="34" charset="0"/>
                <a:cs typeface="Times New Roman" panose="02020603050405020304" pitchFamily="18" charset="0"/>
              </a:rPr>
              <a:t>, </a:t>
            </a:r>
            <a:r>
              <a:rPr lang="en-GB" sz="2000" b="1" dirty="0">
                <a:latin typeface="Verdana" panose="020B0604030504040204" pitchFamily="34" charset="0"/>
                <a:ea typeface="Verdana" panose="020B0604030504040204" pitchFamily="34" charset="0"/>
                <a:cs typeface="Times New Roman" panose="02020603050405020304" pitchFamily="18" charset="0"/>
              </a:rPr>
              <a:t>seamless</a:t>
            </a:r>
            <a:r>
              <a:rPr lang="en-GB" sz="2000" dirty="0">
                <a:latin typeface="Verdana" panose="020B0604030504040204" pitchFamily="34" charset="0"/>
                <a:ea typeface="Verdana" panose="020B0604030504040204" pitchFamily="34" charset="0"/>
                <a:cs typeface="Times New Roman" panose="02020603050405020304" pitchFamily="18" charset="0"/>
              </a:rPr>
              <a:t> and more </a:t>
            </a:r>
            <a:r>
              <a:rPr lang="en-GB" sz="2000" b="1" dirty="0">
                <a:latin typeface="Verdana" panose="020B0604030504040204" pitchFamily="34" charset="0"/>
                <a:ea typeface="Verdana" panose="020B0604030504040204" pitchFamily="34" charset="0"/>
                <a:cs typeface="Times New Roman" panose="02020603050405020304" pitchFamily="18" charset="0"/>
              </a:rPr>
              <a:t>person-centred care </a:t>
            </a:r>
            <a:r>
              <a:rPr lang="en-GB" sz="2000" dirty="0">
                <a:latin typeface="Verdana" panose="020B0604030504040204" pitchFamily="34" charset="0"/>
                <a:ea typeface="Verdana" panose="020B0604030504040204" pitchFamily="34" charset="0"/>
                <a:cs typeface="Times New Roman" panose="02020603050405020304" pitchFamily="18" charset="0"/>
              </a:rPr>
              <a:t>in the target population than before intervention. </a:t>
            </a:r>
            <a:r>
              <a:rPr lang="en-GB" sz="1100" dirty="0">
                <a:latin typeface="Calibri" panose="020F0502020204030204" pitchFamily="34" charset="0"/>
                <a:ea typeface="Calibri" panose="020F0502020204030204" pitchFamily="34" charset="0"/>
                <a:cs typeface="Times New Roman" panose="02020603050405020304" pitchFamily="18" charset="0"/>
              </a:rPr>
              <a:t> </a:t>
            </a:r>
          </a:p>
        </p:txBody>
      </p:sp>
    </p:spTree>
    <p:extLst>
      <p:ext uri="{BB962C8B-B14F-4D97-AF65-F5344CB8AC3E}">
        <p14:creationId xmlns:p14="http://schemas.microsoft.com/office/powerpoint/2010/main" val="28521850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graphical user interface&#10;&#10;Description automatically generated">
            <a:extLst>
              <a:ext uri="{FF2B5EF4-FFF2-40B4-BE49-F238E27FC236}">
                <a16:creationId xmlns:a16="http://schemas.microsoft.com/office/drawing/2014/main" id="{EA90FED6-506A-46C5-97F5-EF4C4BD3E7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6" name="Title 1">
            <a:extLst>
              <a:ext uri="{FF2B5EF4-FFF2-40B4-BE49-F238E27FC236}">
                <a16:creationId xmlns:a16="http://schemas.microsoft.com/office/drawing/2014/main" id="{76509819-7F74-4D3E-BB96-7B1411708AAE}"/>
              </a:ext>
            </a:extLst>
          </p:cNvPr>
          <p:cNvSpPr>
            <a:spLocks noGrp="1"/>
          </p:cNvSpPr>
          <p:nvPr>
            <p:ph type="title"/>
          </p:nvPr>
        </p:nvSpPr>
        <p:spPr>
          <a:xfrm>
            <a:off x="0" y="1"/>
            <a:ext cx="12192000" cy="1083212"/>
          </a:xfrm>
          <a:ln w="28575">
            <a:solidFill>
              <a:schemeClr val="tx1"/>
            </a:solidFill>
          </a:ln>
        </p:spPr>
        <p:txBody>
          <a:bodyPr>
            <a:normAutofit fontScale="90000"/>
          </a:bodyPr>
          <a:lstStyle/>
          <a:p>
            <a:r>
              <a:rPr lang="en-GB" sz="3600" b="1" dirty="0" err="1">
                <a:effectLst/>
                <a:latin typeface="Arial" panose="020B0604020202020204" pitchFamily="34" charset="0"/>
                <a:ea typeface="Calibri" panose="020F0502020204030204" pitchFamily="34" charset="0"/>
              </a:rPr>
              <a:t>Ar</a:t>
            </a:r>
            <a:r>
              <a:rPr lang="en-GB" sz="3600" b="1" dirty="0">
                <a:effectLst/>
                <a:latin typeface="Arial" panose="020B0604020202020204" pitchFamily="34" charset="0"/>
                <a:ea typeface="Calibri" panose="020F0502020204030204" pitchFamily="34" charset="0"/>
              </a:rPr>
              <a:t> </a:t>
            </a:r>
            <a:r>
              <a:rPr lang="en-GB" sz="3600" b="1" dirty="0" err="1">
                <a:effectLst/>
                <a:latin typeface="Arial" panose="020B0604020202020204" pitchFamily="34" charset="0"/>
                <a:ea typeface="Calibri" panose="020F0502020204030204" pitchFamily="34" charset="0"/>
              </a:rPr>
              <a:t>gyfer</a:t>
            </a:r>
            <a:r>
              <a:rPr lang="en-GB" sz="3600" b="1" dirty="0">
                <a:effectLst/>
                <a:latin typeface="Arial" panose="020B0604020202020204" pitchFamily="34" charset="0"/>
                <a:ea typeface="Calibri" panose="020F0502020204030204" pitchFamily="34" charset="0"/>
              </a:rPr>
              <a:t> y </a:t>
            </a:r>
            <a:r>
              <a:rPr lang="en-GB" sz="3600" b="1" dirty="0" err="1">
                <a:effectLst/>
                <a:latin typeface="Arial" panose="020B0604020202020204" pitchFamily="34" charset="0"/>
                <a:ea typeface="Calibri" panose="020F0502020204030204" pitchFamily="34" charset="0"/>
              </a:rPr>
              <a:t>newidiadau</a:t>
            </a:r>
            <a:r>
              <a:rPr lang="en-GB" sz="3600" b="1" dirty="0">
                <a:effectLst/>
                <a:latin typeface="Arial" panose="020B0604020202020204" pitchFamily="34" charset="0"/>
                <a:ea typeface="Calibri" panose="020F0502020204030204" pitchFamily="34" charset="0"/>
              </a:rPr>
              <a:t> </a:t>
            </a:r>
            <a:r>
              <a:rPr lang="en-GB" sz="3600" b="1" dirty="0" err="1">
                <a:effectLst/>
                <a:latin typeface="Arial" panose="020B0604020202020204" pitchFamily="34" charset="0"/>
                <a:ea typeface="Calibri" panose="020F0502020204030204" pitchFamily="34" charset="0"/>
              </a:rPr>
              <a:t>mae</a:t>
            </a:r>
            <a:r>
              <a:rPr lang="en-GB" sz="3600" b="1" dirty="0">
                <a:effectLst/>
                <a:latin typeface="Arial" panose="020B0604020202020204" pitchFamily="34" charset="0"/>
                <a:ea typeface="Calibri" panose="020F0502020204030204" pitchFamily="34" charset="0"/>
              </a:rPr>
              <a:t> GIG Cymru </a:t>
            </a:r>
            <a:r>
              <a:rPr lang="en-GB" sz="3600" b="1" dirty="0" err="1">
                <a:effectLst/>
                <a:latin typeface="Arial" panose="020B0604020202020204" pitchFamily="34" charset="0"/>
                <a:ea typeface="Calibri" panose="020F0502020204030204" pitchFamily="34" charset="0"/>
              </a:rPr>
              <a:t>angen</a:t>
            </a:r>
            <a:r>
              <a:rPr lang="en-GB" sz="3600" b="1" dirty="0">
                <a:effectLst/>
                <a:latin typeface="Arial" panose="020B0604020202020204" pitchFamily="34" charset="0"/>
                <a:ea typeface="Calibri" panose="020F0502020204030204" pitchFamily="34" charset="0"/>
              </a:rPr>
              <a:t> </a:t>
            </a:r>
            <a:r>
              <a:rPr lang="en-GB" sz="3600" b="1" dirty="0" err="1">
                <a:effectLst/>
                <a:latin typeface="Arial" panose="020B0604020202020204" pitchFamily="34" charset="0"/>
                <a:ea typeface="Calibri" panose="020F0502020204030204" pitchFamily="34" charset="0"/>
              </a:rPr>
              <a:t>eu</a:t>
            </a:r>
            <a:r>
              <a:rPr lang="en-GB" sz="3600" b="1" dirty="0">
                <a:effectLst/>
                <a:latin typeface="Arial" panose="020B0604020202020204" pitchFamily="34" charset="0"/>
                <a:ea typeface="Calibri" panose="020F0502020204030204" pitchFamily="34" charset="0"/>
              </a:rPr>
              <a:t> </a:t>
            </a:r>
            <a:r>
              <a:rPr lang="en-GB" sz="3600" b="1" dirty="0" err="1">
                <a:effectLst/>
                <a:latin typeface="Arial" panose="020B0604020202020204" pitchFamily="34" charset="0"/>
                <a:ea typeface="Calibri" panose="020F0502020204030204" pitchFamily="34" charset="0"/>
              </a:rPr>
              <a:t>darparu</a:t>
            </a:r>
            <a:br>
              <a:rPr lang="en-GB" b="1" dirty="0">
                <a:solidFill>
                  <a:srgbClr val="002060"/>
                </a:solidFill>
                <a:latin typeface="Arial" panose="020B0604020202020204" pitchFamily="34" charset="0"/>
                <a:cs typeface="Arial" panose="020B0604020202020204" pitchFamily="34" charset="0"/>
              </a:rPr>
            </a:br>
            <a:r>
              <a:rPr lang="en-GB" sz="3600" b="1" dirty="0">
                <a:solidFill>
                  <a:srgbClr val="002060"/>
                </a:solidFill>
                <a:latin typeface="Arial" panose="020B0604020202020204" pitchFamily="34" charset="0"/>
                <a:cs typeface="Arial" panose="020B0604020202020204" pitchFamily="34" charset="0"/>
              </a:rPr>
              <a:t>For the changes NHS Wales needs to deliver: -</a:t>
            </a:r>
            <a:endParaRPr lang="en-GB" sz="3600" dirty="0">
              <a:latin typeface="Arial" panose="020B0604020202020204" pitchFamily="34" charset="0"/>
              <a:cs typeface="Arial" panose="020B0604020202020204" pitchFamily="34" charset="0"/>
            </a:endParaRPr>
          </a:p>
        </p:txBody>
      </p:sp>
      <p:sp>
        <p:nvSpPr>
          <p:cNvPr id="18" name="Content Placeholder 2">
            <a:extLst>
              <a:ext uri="{FF2B5EF4-FFF2-40B4-BE49-F238E27FC236}">
                <a16:creationId xmlns:a16="http://schemas.microsoft.com/office/drawing/2014/main" id="{80D8069A-F870-4E26-9875-A5C2DC4F3294}"/>
              </a:ext>
            </a:extLst>
          </p:cNvPr>
          <p:cNvSpPr>
            <a:spLocks noGrp="1"/>
          </p:cNvSpPr>
          <p:nvPr>
            <p:ph idx="1"/>
          </p:nvPr>
        </p:nvSpPr>
        <p:spPr>
          <a:xfrm>
            <a:off x="323557" y="1331495"/>
            <a:ext cx="11030243" cy="4928628"/>
          </a:xfrm>
        </p:spPr>
        <p:txBody>
          <a:bodyPr>
            <a:normAutofit fontScale="55000" lnSpcReduction="20000"/>
          </a:bodyPr>
          <a:lstStyle/>
          <a:p>
            <a:pPr marL="0" indent="0" algn="just">
              <a:lnSpc>
                <a:spcPct val="107000"/>
              </a:lnSpc>
              <a:spcAft>
                <a:spcPts val="800"/>
              </a:spcAft>
              <a:buNone/>
            </a:pPr>
            <a:r>
              <a:rPr lang="en-GB" sz="4000" i="1" dirty="0">
                <a:latin typeface="Arial" panose="020B0604020202020204" pitchFamily="34" charset="0"/>
                <a:cs typeface="Arial" panose="020B0604020202020204" pitchFamily="34" charset="0"/>
              </a:rPr>
              <a:t>… pharmacists must be positioned in influential senior </a:t>
            </a:r>
            <a:r>
              <a:rPr lang="en-GB" sz="4000" i="1" dirty="0">
                <a:latin typeface="Arial" panose="020B0604020202020204" pitchFamily="34" charset="0"/>
                <a:ea typeface="Tahoma" panose="020B0604030504040204" pitchFamily="34" charset="0"/>
                <a:cs typeface="Arial" panose="020B0604020202020204" pitchFamily="34" charset="0"/>
              </a:rPr>
              <a:t>clinical roles, where they will research, educate and lead on improving medicines use from within multi-professional teams</a:t>
            </a:r>
          </a:p>
          <a:p>
            <a:pPr marL="0" indent="0" algn="just">
              <a:lnSpc>
                <a:spcPct val="107000"/>
              </a:lnSpc>
              <a:spcAft>
                <a:spcPts val="800"/>
              </a:spcAft>
              <a:buNone/>
            </a:pPr>
            <a:r>
              <a:rPr lang="en-GB" sz="3400" b="1" dirty="0">
                <a:solidFill>
                  <a:srgbClr val="002060"/>
                </a:solidFill>
                <a:latin typeface="Arial" panose="020B0604020202020204" pitchFamily="34" charset="0"/>
                <a:ea typeface="Tahoma" panose="020B0604030504040204" pitchFamily="34" charset="0"/>
                <a:cs typeface="Arial" panose="020B0604020202020204" pitchFamily="34" charset="0"/>
              </a:rPr>
              <a:t>Consultant pharmacists are</a:t>
            </a:r>
          </a:p>
          <a:p>
            <a:pPr algn="just">
              <a:lnSpc>
                <a:spcPct val="107000"/>
              </a:lnSpc>
              <a:spcAft>
                <a:spcPts val="800"/>
              </a:spcAft>
            </a:pPr>
            <a:r>
              <a:rPr lang="en-GB" sz="3400" dirty="0">
                <a:latin typeface="Arial" panose="020B0604020202020204" pitchFamily="34" charset="0"/>
                <a:ea typeface="Tahoma" panose="020B0604030504040204" pitchFamily="34" charset="0"/>
                <a:cs typeface="Arial" panose="020B0604020202020204" pitchFamily="34" charset="0"/>
              </a:rPr>
              <a:t>Senior pharmacists with expert clinical skills in practice, (NHS Band 8b, Band 8c or Band 8d) </a:t>
            </a:r>
          </a:p>
          <a:p>
            <a:pPr algn="just">
              <a:lnSpc>
                <a:spcPct val="107000"/>
              </a:lnSpc>
              <a:spcAft>
                <a:spcPts val="800"/>
              </a:spcAft>
            </a:pPr>
            <a:r>
              <a:rPr lang="en-GB" sz="3400" dirty="0">
                <a:latin typeface="Arial" panose="020B0604020202020204" pitchFamily="34" charset="0"/>
                <a:ea typeface="Tahoma" panose="020B0604030504040204" pitchFamily="34" charset="0"/>
                <a:cs typeface="Arial" panose="020B0604020202020204" pitchFamily="34" charset="0"/>
              </a:rPr>
              <a:t>Change agents: capable of leading service transformation across the Health Board, region or Wales in relation to medicines use, governance and public health</a:t>
            </a:r>
            <a:r>
              <a:rPr lang="en-GB" sz="3400" dirty="0">
                <a:solidFill>
                  <a:schemeClr val="bg1">
                    <a:lumMod val="50000"/>
                  </a:schemeClr>
                </a:solidFill>
                <a:latin typeface="Arial" panose="020B0604020202020204" pitchFamily="34" charset="0"/>
                <a:ea typeface="Tahoma" panose="020B0604030504040204" pitchFamily="34" charset="0"/>
                <a:cs typeface="Arial" panose="020B0604020202020204" pitchFamily="34" charset="0"/>
              </a:rPr>
              <a:t>. </a:t>
            </a:r>
          </a:p>
          <a:p>
            <a:pPr algn="just">
              <a:lnSpc>
                <a:spcPct val="107000"/>
              </a:lnSpc>
              <a:spcAft>
                <a:spcPts val="800"/>
              </a:spcAft>
            </a:pPr>
            <a:r>
              <a:rPr lang="en-GB" sz="3400" dirty="0">
                <a:latin typeface="Arial" panose="020B0604020202020204" pitchFamily="34" charset="0"/>
                <a:ea typeface="Tahoma" panose="020B0604030504040204" pitchFamily="34" charset="0"/>
                <a:cs typeface="Arial" panose="020B0604020202020204" pitchFamily="34" charset="0"/>
              </a:rPr>
              <a:t>Influencer at Director and Executive level </a:t>
            </a:r>
          </a:p>
          <a:p>
            <a:pPr algn="just">
              <a:lnSpc>
                <a:spcPct val="107000"/>
              </a:lnSpc>
              <a:spcAft>
                <a:spcPts val="800"/>
              </a:spcAft>
            </a:pPr>
            <a:r>
              <a:rPr lang="en-GB" sz="3400" dirty="0">
                <a:latin typeface="Arial" panose="020B0604020202020204" pitchFamily="34" charset="0"/>
                <a:ea typeface="Tahoma" panose="020B0604030504040204" pitchFamily="34" charset="0"/>
                <a:cs typeface="Arial" panose="020B0604020202020204" pitchFamily="34" charset="0"/>
              </a:rPr>
              <a:t>Holders of </a:t>
            </a:r>
            <a:r>
              <a:rPr lang="en-GB" sz="3400" dirty="0">
                <a:latin typeface="Arial" panose="020B0604020202020204" pitchFamily="34" charset="0"/>
                <a:ea typeface="Tahoma" panose="020B0604030504040204" pitchFamily="34" charset="0"/>
                <a:cs typeface="Arial" panose="020B0604020202020204" pitchFamily="34" charset="0"/>
                <a:hlinkClick r:id="rId4"/>
              </a:rPr>
              <a:t>RPS Consultant Pharmacist Credential </a:t>
            </a:r>
            <a:r>
              <a:rPr lang="en-GB" sz="2500" dirty="0">
                <a:latin typeface="Arial" panose="020B0604020202020204" pitchFamily="34" charset="0"/>
                <a:ea typeface="Tahoma" panose="020B0604030504040204" pitchFamily="34" charset="0"/>
                <a:cs typeface="Arial" panose="020B0604020202020204" pitchFamily="34" charset="0"/>
              </a:rPr>
              <a:t>(introduced in 2020, previous post holders have been ‘</a:t>
            </a:r>
            <a:r>
              <a:rPr lang="en-GB" sz="2500" dirty="0" err="1">
                <a:latin typeface="Arial" panose="020B0604020202020204" pitchFamily="34" charset="0"/>
                <a:ea typeface="Tahoma" panose="020B0604030504040204" pitchFamily="34" charset="0"/>
                <a:cs typeface="Arial" panose="020B0604020202020204" pitchFamily="34" charset="0"/>
              </a:rPr>
              <a:t>grandparented</a:t>
            </a:r>
            <a:r>
              <a:rPr lang="en-GB" sz="2500" dirty="0">
                <a:latin typeface="Arial" panose="020B0604020202020204" pitchFamily="34" charset="0"/>
                <a:ea typeface="Tahoma" panose="020B0604030504040204" pitchFamily="34" charset="0"/>
                <a:cs typeface="Arial" panose="020B0604020202020204" pitchFamily="34" charset="0"/>
              </a:rPr>
              <a:t>’ in their current role)</a:t>
            </a:r>
          </a:p>
          <a:p>
            <a:pPr algn="just">
              <a:lnSpc>
                <a:spcPct val="107000"/>
              </a:lnSpc>
              <a:spcAft>
                <a:spcPts val="800"/>
              </a:spcAft>
            </a:pPr>
            <a:r>
              <a:rPr lang="en-GB" sz="3400" dirty="0">
                <a:latin typeface="Arial" panose="020B0604020202020204" pitchFamily="34" charset="0"/>
                <a:ea typeface="Tahoma" panose="020B0604030504040204" pitchFamily="34" charset="0"/>
                <a:cs typeface="Arial" panose="020B0604020202020204" pitchFamily="34" charset="0"/>
              </a:rPr>
              <a:t>Appointed to a post listed in the </a:t>
            </a:r>
            <a:r>
              <a:rPr lang="en-GB" sz="3400" dirty="0">
                <a:latin typeface="Arial" panose="020B0604020202020204" pitchFamily="34" charset="0"/>
                <a:ea typeface="Tahoma" panose="020B0604030504040204" pitchFamily="34" charset="0"/>
                <a:cs typeface="Arial" panose="020B0604020202020204" pitchFamily="34" charset="0"/>
                <a:hlinkClick r:id="rId5"/>
              </a:rPr>
              <a:t>RPS Directory of Consultant Pharmacists</a:t>
            </a:r>
            <a:endParaRPr lang="en-GB" sz="3400" dirty="0">
              <a:latin typeface="Arial" panose="020B0604020202020204" pitchFamily="34" charset="0"/>
              <a:ea typeface="Tahoma" panose="020B0604030504040204" pitchFamily="34" charset="0"/>
              <a:cs typeface="Arial" panose="020B0604020202020204" pitchFamily="34" charset="0"/>
            </a:endParaRPr>
          </a:p>
          <a:p>
            <a:pPr algn="just">
              <a:lnSpc>
                <a:spcPct val="107000"/>
              </a:lnSpc>
              <a:spcAft>
                <a:spcPts val="800"/>
              </a:spcAft>
            </a:pPr>
            <a:endParaRPr lang="en-GB" sz="1400" dirty="0">
              <a:latin typeface="Tahoma" panose="020B0604030504040204" pitchFamily="34" charset="0"/>
              <a:ea typeface="Tahoma" panose="020B0604030504040204" pitchFamily="34" charset="0"/>
              <a:cs typeface="Tahoma" panose="020B0604030504040204" pitchFamily="34" charset="0"/>
            </a:endParaRPr>
          </a:p>
          <a:p>
            <a:pPr algn="just">
              <a:lnSpc>
                <a:spcPct val="107000"/>
              </a:lnSpc>
              <a:spcAft>
                <a:spcPts val="800"/>
              </a:spcAft>
            </a:pPr>
            <a:endParaRPr lang="en-GB" sz="1800"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68646213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301b5c90-ea0e-4f73-ae2c-1e23fc19d43a" xsi:nil="true"/>
    <lcf76f155ced4ddcb4097134ff3c332f xmlns="3b14c3e5-4d73-4a1c-829c-e25061fdf265">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AC99C7DCC5A4E448451264B69F44EDD" ma:contentTypeVersion="13" ma:contentTypeDescription="Create a new document." ma:contentTypeScope="" ma:versionID="35c8a8a8b3d38213a787624d0f65670f">
  <xsd:schema xmlns:xsd="http://www.w3.org/2001/XMLSchema" xmlns:xs="http://www.w3.org/2001/XMLSchema" xmlns:p="http://schemas.microsoft.com/office/2006/metadata/properties" xmlns:ns2="3b14c3e5-4d73-4a1c-829c-e25061fdf265" xmlns:ns3="301b5c90-ea0e-4f73-ae2c-1e23fc19d43a" targetNamespace="http://schemas.microsoft.com/office/2006/metadata/properties" ma:root="true" ma:fieldsID="01e992a97c62eea16f35289d35894ce4" ns2:_="" ns3:_="">
    <xsd:import namespace="3b14c3e5-4d73-4a1c-829c-e25061fdf265"/>
    <xsd:import namespace="301b5c90-ea0e-4f73-ae2c-1e23fc19d43a"/>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GenerationTime" minOccurs="0"/>
                <xsd:element ref="ns2:MediaServiceEventHashCode" minOccurs="0"/>
                <xsd:element ref="ns2:lcf76f155ced4ddcb4097134ff3c332f" minOccurs="0"/>
                <xsd:element ref="ns3:TaxCatchAll"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b14c3e5-4d73-4a1c-829c-e25061fdf2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Extracted Text" ma:internalName="MediaServiceOCR" ma:readOnly="true">
      <xsd:simpleType>
        <xsd:restriction base="dms:Note">
          <xsd:maxLength value="255"/>
        </xsd:restriction>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cefaef41-70dc-4075-804e-d4e4dbdaeee0"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301b5c90-ea0e-4f73-ae2c-1e23fc19d43a"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5c0f52bd-c29e-495a-8cb6-e7386c715000}" ma:internalName="TaxCatchAll" ma:showField="CatchAllData" ma:web="301b5c90-ea0e-4f73-ae2c-1e23fc19d43a">
      <xsd:complexType>
        <xsd:complexContent>
          <xsd:extension base="dms:MultiChoiceLookup">
            <xsd:sequence>
              <xsd:element name="Value" type="dms:Lookup" maxOccurs="unbounded" minOccurs="0" nillable="true"/>
            </xsd:sequence>
          </xsd:extension>
        </xsd:complexContent>
      </xsd:complexType>
    </xsd:element>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4" ma:displayName="Content Typ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file>

<file path=customXml/itemProps1.xml><?xml version="1.0" encoding="utf-8"?>
<ds:datastoreItem xmlns:ds="http://schemas.openxmlformats.org/officeDocument/2006/customXml" ds:itemID="{42FF3CA3-6C2F-42B3-8320-4C8431F389C1}">
  <ds:schemaRefs>
    <ds:schemaRef ds:uri="http://purl.org/dc/dcmitype/"/>
    <ds:schemaRef ds:uri="3b14c3e5-4d73-4a1c-829c-e25061fdf265"/>
    <ds:schemaRef ds:uri="http://schemas.microsoft.com/office/2006/documentManagement/types"/>
    <ds:schemaRef ds:uri="http://schemas.microsoft.com/office/2006/metadata/properties"/>
    <ds:schemaRef ds:uri="http://purl.org/dc/elements/1.1/"/>
    <ds:schemaRef ds:uri="http://purl.org/dc/terms/"/>
    <ds:schemaRef ds:uri="http://schemas.microsoft.com/office/infopath/2007/PartnerControls"/>
    <ds:schemaRef ds:uri="http://schemas.openxmlformats.org/package/2006/metadata/core-properties"/>
    <ds:schemaRef ds:uri="301b5c90-ea0e-4f73-ae2c-1e23fc19d43a"/>
    <ds:schemaRef ds:uri="http://www.w3.org/XML/1998/namespace"/>
  </ds:schemaRefs>
</ds:datastoreItem>
</file>

<file path=customXml/itemProps2.xml><?xml version="1.0" encoding="utf-8"?>
<ds:datastoreItem xmlns:ds="http://schemas.openxmlformats.org/officeDocument/2006/customXml" ds:itemID="{5B2E5CF1-E312-4F3D-81F8-1B41DE9BB7B4}">
  <ds:schemaRefs>
    <ds:schemaRef ds:uri="301b5c90-ea0e-4f73-ae2c-1e23fc19d43a"/>
    <ds:schemaRef ds:uri="3b14c3e5-4d73-4a1c-829c-e25061fdf265"/>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CCD3FA20-474F-46EC-B3C7-7CF3607D567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4543</TotalTime>
  <Words>1919</Words>
  <Application>Microsoft Office PowerPoint</Application>
  <PresentationFormat>Widescreen</PresentationFormat>
  <Paragraphs>148</Paragraphs>
  <Slides>10</Slides>
  <Notes>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Arial</vt:lpstr>
      <vt:lpstr>Calibri</vt:lpstr>
      <vt:lpstr>Calibri Light</vt:lpstr>
      <vt:lpstr>Tahoma</vt:lpstr>
      <vt:lpstr>Verdana</vt:lpstr>
      <vt:lpstr>Office Theme</vt:lpstr>
      <vt:lpstr>Rôl Fferyllydd Ymgynghorol yn GIG Cymru The role of Consultant Pharmacists in NHS Wales</vt:lpstr>
      <vt:lpstr>Amser i wneud pethau’n wahanol, i gael canlyniadau gwahanol Time to do things differently, for different outcomes</vt:lpstr>
      <vt:lpstr>Allbwn Awgrymedig Ionawr 2024 Proposed Output January 2024</vt:lpstr>
      <vt:lpstr>Consultant Pharmacists – The most senior clinical leaders in medicines who use their expert knowledge and skills to contribute to the health of individuals and the population by driving change across the healthcare system. </vt:lpstr>
      <vt:lpstr>PowerPoint Presentation</vt:lpstr>
      <vt:lpstr>Astudiaeth Achos Cymru - Wales Case Study</vt:lpstr>
      <vt:lpstr>Astudiaeth Achos Cymru Wales Case Study</vt:lpstr>
      <vt:lpstr>Canlyniadau Ymchwil a Data Research and Data Conclusions</vt:lpstr>
      <vt:lpstr>Ar gyfer y newidiadau mae GIG Cymru angen eu darparu For the changes NHS Wales needs to deliver: -</vt:lpstr>
      <vt:lpstr>Cwestiynau Ymgysylltu Engagement 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Samuel Price (Sa241085)</dc:creator>
  <cp:lastModifiedBy>Michele Sehrawat (HEIW)</cp:lastModifiedBy>
  <cp:revision>23</cp:revision>
  <dcterms:created xsi:type="dcterms:W3CDTF">2022-07-25T11:49:54Z</dcterms:created>
  <dcterms:modified xsi:type="dcterms:W3CDTF">2023-10-25T17:13:13Z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0x0101000AC99C7DCC5A4E448451264B69F44EDD</vt:lpwstr>
  </property>
  <property fmtid="{D5CDD505-2E9C-101B-9397-08002B2CF9AE}" pid="3" name="MediaServiceImageTags">
    <vt:lpwstr/>
  </property>
</Properties>
</file>