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94" r:id="rId6"/>
    <p:sldId id="265" r:id="rId7"/>
    <p:sldId id="266" r:id="rId8"/>
    <p:sldId id="295" r:id="rId9"/>
    <p:sldId id="267" r:id="rId10"/>
    <p:sldId id="273" r:id="rId11"/>
    <p:sldId id="274" r:id="rId12"/>
    <p:sldId id="275" r:id="rId13"/>
    <p:sldId id="276" r:id="rId14"/>
    <p:sldId id="277" r:id="rId15"/>
    <p:sldId id="278" r:id="rId16"/>
    <p:sldId id="279" r:id="rId17"/>
    <p:sldId id="281" r:id="rId18"/>
    <p:sldId id="282" r:id="rId19"/>
    <p:sldId id="283" r:id="rId20"/>
    <p:sldId id="285" r:id="rId21"/>
    <p:sldId id="28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DA4D5-AE43-438D-AFE2-42091F64F6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732AE98-9F1C-4DA1-B0F6-35EEB077CD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E1CCFC9-D9B9-4D04-B2B0-F0DFA9A38600}"/>
              </a:ext>
            </a:extLst>
          </p:cNvPr>
          <p:cNvSpPr>
            <a:spLocks noGrp="1"/>
          </p:cNvSpPr>
          <p:nvPr>
            <p:ph type="dt" sz="half" idx="10"/>
          </p:nvPr>
        </p:nvSpPr>
        <p:spPr/>
        <p:txBody>
          <a:bodyPr/>
          <a:lstStyle/>
          <a:p>
            <a:fld id="{018B2203-71AC-4892-BE2C-DF81FF642879}" type="datetimeFigureOut">
              <a:rPr lang="en-GB" smtClean="0"/>
              <a:t>09/07/2024</a:t>
            </a:fld>
            <a:endParaRPr lang="en-GB"/>
          </a:p>
        </p:txBody>
      </p:sp>
      <p:sp>
        <p:nvSpPr>
          <p:cNvPr id="5" name="Footer Placeholder 4">
            <a:extLst>
              <a:ext uri="{FF2B5EF4-FFF2-40B4-BE49-F238E27FC236}">
                <a16:creationId xmlns:a16="http://schemas.microsoft.com/office/drawing/2014/main" id="{94CC2845-3106-493C-8DE3-3B92B822D5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D56B93-7DC1-41B4-BAD7-3D0DA84D1620}"/>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421949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76E1F-DDAC-4CD8-91CE-5AE4F5056CC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336B1F1-9814-47D0-A5A9-7796D8844E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530109-C51C-43AC-9A8E-13B13A47C4F9}"/>
              </a:ext>
            </a:extLst>
          </p:cNvPr>
          <p:cNvSpPr>
            <a:spLocks noGrp="1"/>
          </p:cNvSpPr>
          <p:nvPr>
            <p:ph type="dt" sz="half" idx="10"/>
          </p:nvPr>
        </p:nvSpPr>
        <p:spPr/>
        <p:txBody>
          <a:bodyPr/>
          <a:lstStyle/>
          <a:p>
            <a:fld id="{018B2203-71AC-4892-BE2C-DF81FF642879}" type="datetimeFigureOut">
              <a:rPr lang="en-GB" smtClean="0"/>
              <a:t>09/07/2024</a:t>
            </a:fld>
            <a:endParaRPr lang="en-GB"/>
          </a:p>
        </p:txBody>
      </p:sp>
      <p:sp>
        <p:nvSpPr>
          <p:cNvPr id="5" name="Footer Placeholder 4">
            <a:extLst>
              <a:ext uri="{FF2B5EF4-FFF2-40B4-BE49-F238E27FC236}">
                <a16:creationId xmlns:a16="http://schemas.microsoft.com/office/drawing/2014/main" id="{8016536C-BFAD-4891-B5B1-9B896BC109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1FFB5C-7E1D-4E4B-AF50-719D3CCCCEDE}"/>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3521465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6E3169-7B81-438C-A00B-A5E12C9D7DE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1FDF6E5-ACA5-4D2E-81B7-D51014435AB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FBE739-A245-4EB3-937C-8367E384E50F}"/>
              </a:ext>
            </a:extLst>
          </p:cNvPr>
          <p:cNvSpPr>
            <a:spLocks noGrp="1"/>
          </p:cNvSpPr>
          <p:nvPr>
            <p:ph type="dt" sz="half" idx="10"/>
          </p:nvPr>
        </p:nvSpPr>
        <p:spPr/>
        <p:txBody>
          <a:bodyPr/>
          <a:lstStyle/>
          <a:p>
            <a:fld id="{018B2203-71AC-4892-BE2C-DF81FF642879}" type="datetimeFigureOut">
              <a:rPr lang="en-GB" smtClean="0"/>
              <a:t>09/07/2024</a:t>
            </a:fld>
            <a:endParaRPr lang="en-GB"/>
          </a:p>
        </p:txBody>
      </p:sp>
      <p:sp>
        <p:nvSpPr>
          <p:cNvPr id="5" name="Footer Placeholder 4">
            <a:extLst>
              <a:ext uri="{FF2B5EF4-FFF2-40B4-BE49-F238E27FC236}">
                <a16:creationId xmlns:a16="http://schemas.microsoft.com/office/drawing/2014/main" id="{E1934324-944A-4AC4-AA9A-15F599DD6B2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CC519A-8283-458E-A684-90FE29C22590}"/>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836651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F7281-572C-466E-8DC4-F917C278B5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6888850-6898-4B9B-9DDF-B9DC5C4CF9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870FB8-A653-4529-93D2-462173433EAE}"/>
              </a:ext>
            </a:extLst>
          </p:cNvPr>
          <p:cNvSpPr>
            <a:spLocks noGrp="1"/>
          </p:cNvSpPr>
          <p:nvPr>
            <p:ph type="dt" sz="half" idx="10"/>
          </p:nvPr>
        </p:nvSpPr>
        <p:spPr/>
        <p:txBody>
          <a:bodyPr/>
          <a:lstStyle/>
          <a:p>
            <a:fld id="{018B2203-71AC-4892-BE2C-DF81FF642879}" type="datetimeFigureOut">
              <a:rPr lang="en-GB" smtClean="0"/>
              <a:t>09/07/2024</a:t>
            </a:fld>
            <a:endParaRPr lang="en-GB"/>
          </a:p>
        </p:txBody>
      </p:sp>
      <p:sp>
        <p:nvSpPr>
          <p:cNvPr id="5" name="Footer Placeholder 4">
            <a:extLst>
              <a:ext uri="{FF2B5EF4-FFF2-40B4-BE49-F238E27FC236}">
                <a16:creationId xmlns:a16="http://schemas.microsoft.com/office/drawing/2014/main" id="{708A10FC-F544-4C49-94A5-9BA3AEB299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D652B2C-C855-44E1-BF84-5BDACD78AFA6}"/>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1930859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31E93-D4C8-42E9-9B98-D347D776DF1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FE8D02F-43A0-4BAD-AEE8-54A7672B96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DBD340-C9B0-45E5-9CFE-DE56CEB4CC14}"/>
              </a:ext>
            </a:extLst>
          </p:cNvPr>
          <p:cNvSpPr>
            <a:spLocks noGrp="1"/>
          </p:cNvSpPr>
          <p:nvPr>
            <p:ph type="dt" sz="half" idx="10"/>
          </p:nvPr>
        </p:nvSpPr>
        <p:spPr/>
        <p:txBody>
          <a:bodyPr/>
          <a:lstStyle/>
          <a:p>
            <a:fld id="{018B2203-71AC-4892-BE2C-DF81FF642879}" type="datetimeFigureOut">
              <a:rPr lang="en-GB" smtClean="0"/>
              <a:t>09/07/2024</a:t>
            </a:fld>
            <a:endParaRPr lang="en-GB"/>
          </a:p>
        </p:txBody>
      </p:sp>
      <p:sp>
        <p:nvSpPr>
          <p:cNvPr id="5" name="Footer Placeholder 4">
            <a:extLst>
              <a:ext uri="{FF2B5EF4-FFF2-40B4-BE49-F238E27FC236}">
                <a16:creationId xmlns:a16="http://schemas.microsoft.com/office/drawing/2014/main" id="{2DDA8010-5B24-4821-8D96-3F9FBAF8F4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70B1FB7-77E8-4449-895F-3892D3B070B9}"/>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887437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8D28C-D7B6-449D-96E3-8A6079C636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C5B2C14-EFEB-4243-98FF-0CC00FEAE0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E7B0A13-B5DA-4732-BF7A-0E8B8B2532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1742C45-8BCE-40B8-9790-B1F22F23DC26}"/>
              </a:ext>
            </a:extLst>
          </p:cNvPr>
          <p:cNvSpPr>
            <a:spLocks noGrp="1"/>
          </p:cNvSpPr>
          <p:nvPr>
            <p:ph type="dt" sz="half" idx="10"/>
          </p:nvPr>
        </p:nvSpPr>
        <p:spPr/>
        <p:txBody>
          <a:bodyPr/>
          <a:lstStyle/>
          <a:p>
            <a:fld id="{018B2203-71AC-4892-BE2C-DF81FF642879}" type="datetimeFigureOut">
              <a:rPr lang="en-GB" smtClean="0"/>
              <a:t>09/07/2024</a:t>
            </a:fld>
            <a:endParaRPr lang="en-GB"/>
          </a:p>
        </p:txBody>
      </p:sp>
      <p:sp>
        <p:nvSpPr>
          <p:cNvPr id="6" name="Footer Placeholder 5">
            <a:extLst>
              <a:ext uri="{FF2B5EF4-FFF2-40B4-BE49-F238E27FC236}">
                <a16:creationId xmlns:a16="http://schemas.microsoft.com/office/drawing/2014/main" id="{9F88B18B-AECF-4042-B4DC-4A2ED34DDC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3BECFC-8AFC-48A1-8234-0908EFA82106}"/>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3084530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DE2E9-901A-41F6-85C8-CC862688525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7BF3FA-640C-4CB3-A91C-36C54A5657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AF4EDF-FE02-4B07-ACE1-A57D900440E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D42F5D6-AB3E-4A58-8473-8007BA5F26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CA41197-EFBE-46CF-A4A0-2EA0C4FB88D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36BCCDC-6C0C-4C55-85B9-A9FA67C7C45C}"/>
              </a:ext>
            </a:extLst>
          </p:cNvPr>
          <p:cNvSpPr>
            <a:spLocks noGrp="1"/>
          </p:cNvSpPr>
          <p:nvPr>
            <p:ph type="dt" sz="half" idx="10"/>
          </p:nvPr>
        </p:nvSpPr>
        <p:spPr/>
        <p:txBody>
          <a:bodyPr/>
          <a:lstStyle/>
          <a:p>
            <a:fld id="{018B2203-71AC-4892-BE2C-DF81FF642879}" type="datetimeFigureOut">
              <a:rPr lang="en-GB" smtClean="0"/>
              <a:t>09/07/2024</a:t>
            </a:fld>
            <a:endParaRPr lang="en-GB"/>
          </a:p>
        </p:txBody>
      </p:sp>
      <p:sp>
        <p:nvSpPr>
          <p:cNvPr id="8" name="Footer Placeholder 7">
            <a:extLst>
              <a:ext uri="{FF2B5EF4-FFF2-40B4-BE49-F238E27FC236}">
                <a16:creationId xmlns:a16="http://schemas.microsoft.com/office/drawing/2014/main" id="{058EE5EA-75DE-4076-96E2-67180C1C5EA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ED702AE-5759-418E-9811-29FE82EB1115}"/>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238280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17460-B028-49AF-B8CB-F234493817B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2626B9B-3C7B-40D7-945C-DBC42CCD60B4}"/>
              </a:ext>
            </a:extLst>
          </p:cNvPr>
          <p:cNvSpPr>
            <a:spLocks noGrp="1"/>
          </p:cNvSpPr>
          <p:nvPr>
            <p:ph type="dt" sz="half" idx="10"/>
          </p:nvPr>
        </p:nvSpPr>
        <p:spPr/>
        <p:txBody>
          <a:bodyPr/>
          <a:lstStyle/>
          <a:p>
            <a:fld id="{018B2203-71AC-4892-BE2C-DF81FF642879}" type="datetimeFigureOut">
              <a:rPr lang="en-GB" smtClean="0"/>
              <a:t>09/07/2024</a:t>
            </a:fld>
            <a:endParaRPr lang="en-GB"/>
          </a:p>
        </p:txBody>
      </p:sp>
      <p:sp>
        <p:nvSpPr>
          <p:cNvPr id="4" name="Footer Placeholder 3">
            <a:extLst>
              <a:ext uri="{FF2B5EF4-FFF2-40B4-BE49-F238E27FC236}">
                <a16:creationId xmlns:a16="http://schemas.microsoft.com/office/drawing/2014/main" id="{E58946A2-AD2F-438B-8607-19F9D2FAFA3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D4943D9-90DA-4D14-8E12-24A71F2F117B}"/>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766702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65AFD8-7A0C-4001-82D5-7B338EE16EB2}"/>
              </a:ext>
            </a:extLst>
          </p:cNvPr>
          <p:cNvSpPr>
            <a:spLocks noGrp="1"/>
          </p:cNvSpPr>
          <p:nvPr>
            <p:ph type="dt" sz="half" idx="10"/>
          </p:nvPr>
        </p:nvSpPr>
        <p:spPr/>
        <p:txBody>
          <a:bodyPr/>
          <a:lstStyle/>
          <a:p>
            <a:fld id="{018B2203-71AC-4892-BE2C-DF81FF642879}" type="datetimeFigureOut">
              <a:rPr lang="en-GB" smtClean="0"/>
              <a:t>09/07/2024</a:t>
            </a:fld>
            <a:endParaRPr lang="en-GB"/>
          </a:p>
        </p:txBody>
      </p:sp>
      <p:sp>
        <p:nvSpPr>
          <p:cNvPr id="3" name="Footer Placeholder 2">
            <a:extLst>
              <a:ext uri="{FF2B5EF4-FFF2-40B4-BE49-F238E27FC236}">
                <a16:creationId xmlns:a16="http://schemas.microsoft.com/office/drawing/2014/main" id="{7C8F5A4D-84F3-4532-AB7F-649A80A63F0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F751DEF-FDD5-4E44-8F58-4F63F12C6FCB}"/>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1501638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39D7E-E372-41A5-B9D6-664A2D90BF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0DBE1E8-CC4A-40A1-B74E-C93CF52C9F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01E5224-164F-46FA-B7EE-9CEAAFF1DE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160B78-B8A4-428A-92A9-D3D019F6EA54}"/>
              </a:ext>
            </a:extLst>
          </p:cNvPr>
          <p:cNvSpPr>
            <a:spLocks noGrp="1"/>
          </p:cNvSpPr>
          <p:nvPr>
            <p:ph type="dt" sz="half" idx="10"/>
          </p:nvPr>
        </p:nvSpPr>
        <p:spPr/>
        <p:txBody>
          <a:bodyPr/>
          <a:lstStyle/>
          <a:p>
            <a:fld id="{018B2203-71AC-4892-BE2C-DF81FF642879}" type="datetimeFigureOut">
              <a:rPr lang="en-GB" smtClean="0"/>
              <a:t>09/07/2024</a:t>
            </a:fld>
            <a:endParaRPr lang="en-GB"/>
          </a:p>
        </p:txBody>
      </p:sp>
      <p:sp>
        <p:nvSpPr>
          <p:cNvPr id="6" name="Footer Placeholder 5">
            <a:extLst>
              <a:ext uri="{FF2B5EF4-FFF2-40B4-BE49-F238E27FC236}">
                <a16:creationId xmlns:a16="http://schemas.microsoft.com/office/drawing/2014/main" id="{654174F5-82EC-4F4A-88C8-D3177537B6D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1EEC2AD-39EE-4793-A583-55707526EE74}"/>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4140006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B0CE5-15BC-462A-B541-82CE068A45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CE700E-BA45-4DFB-96DA-1E6801439D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140DEF1-0424-4EC4-B10E-BC50134D91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69F649-F2A0-44B5-8B49-130A5D800F3A}"/>
              </a:ext>
            </a:extLst>
          </p:cNvPr>
          <p:cNvSpPr>
            <a:spLocks noGrp="1"/>
          </p:cNvSpPr>
          <p:nvPr>
            <p:ph type="dt" sz="half" idx="10"/>
          </p:nvPr>
        </p:nvSpPr>
        <p:spPr/>
        <p:txBody>
          <a:bodyPr/>
          <a:lstStyle/>
          <a:p>
            <a:fld id="{018B2203-71AC-4892-BE2C-DF81FF642879}" type="datetimeFigureOut">
              <a:rPr lang="en-GB" smtClean="0"/>
              <a:t>09/07/2024</a:t>
            </a:fld>
            <a:endParaRPr lang="en-GB"/>
          </a:p>
        </p:txBody>
      </p:sp>
      <p:sp>
        <p:nvSpPr>
          <p:cNvPr id="6" name="Footer Placeholder 5">
            <a:extLst>
              <a:ext uri="{FF2B5EF4-FFF2-40B4-BE49-F238E27FC236}">
                <a16:creationId xmlns:a16="http://schemas.microsoft.com/office/drawing/2014/main" id="{183F1744-067F-4C0A-ACFD-7FA80BCD5D9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AA9C9E-DBA1-4C05-B9E2-ED3EB0EB24B8}"/>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2863063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24577-B3DE-4415-BE27-2DD3BF51A7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0DEBDDE-8F4B-4F77-91A9-AC8A2E2BC6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72CBF9-45DF-46D0-85CC-A6813E131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8B2203-71AC-4892-BE2C-DF81FF642879}" type="datetimeFigureOut">
              <a:rPr lang="en-GB" smtClean="0"/>
              <a:t>09/07/2024</a:t>
            </a:fld>
            <a:endParaRPr lang="en-GB"/>
          </a:p>
        </p:txBody>
      </p:sp>
      <p:sp>
        <p:nvSpPr>
          <p:cNvPr id="5" name="Footer Placeholder 4">
            <a:extLst>
              <a:ext uri="{FF2B5EF4-FFF2-40B4-BE49-F238E27FC236}">
                <a16:creationId xmlns:a16="http://schemas.microsoft.com/office/drawing/2014/main" id="{8ED30E6F-8594-4C3E-BA67-B8565FF75B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F15523C-F1C7-40BA-A1AA-D173265CF3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AB83D6-798C-4112-B131-1B31715C5BA5}" type="slidenum">
              <a:rPr lang="en-GB" smtClean="0"/>
              <a:t>‹#›</a:t>
            </a:fld>
            <a:endParaRPr lang="en-GB"/>
          </a:p>
        </p:txBody>
      </p:sp>
    </p:spTree>
    <p:extLst>
      <p:ext uri="{BB962C8B-B14F-4D97-AF65-F5344CB8AC3E}">
        <p14:creationId xmlns:p14="http://schemas.microsoft.com/office/powerpoint/2010/main" val="3640665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rcgp.org.uk/getmedia/073d0d80-a8fb-42ae-a23d-a8be6aa12572/WPBA-capabilities-with-IPUs-detailed-descriptors.pdf"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rcgp.org.uk/your-career/qualifying-as-a-gp/combined-training"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BEDF60AB-8CD0-47E8-84B0-9D20C660C6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C1B037B-3305-4F4F-A268-0B491C682F23}"/>
              </a:ext>
            </a:extLst>
          </p:cNvPr>
          <p:cNvSpPr>
            <a:spLocks noGrp="1"/>
          </p:cNvSpPr>
          <p:nvPr>
            <p:ph type="ctrTitle"/>
          </p:nvPr>
        </p:nvSpPr>
        <p:spPr/>
        <p:txBody>
          <a:bodyPr>
            <a:normAutofit/>
          </a:bodyPr>
          <a:lstStyle/>
          <a:p>
            <a:r>
              <a:rPr kumimoji="0" lang="en-GB" sz="4800" b="1" i="0" u="none" strike="noStrike" kern="1200" cap="none" spc="0" normalizeH="0" baseline="0" noProof="0" dirty="0">
                <a:ln>
                  <a:noFill/>
                </a:ln>
                <a:solidFill>
                  <a:srgbClr val="304E82"/>
                </a:solidFill>
                <a:effectLst/>
                <a:uLnTx/>
                <a:uFillTx/>
                <a:latin typeface="Arial"/>
                <a:ea typeface="+mj-ea"/>
                <a:cs typeface="Arial"/>
              </a:rPr>
              <a:t>Combined Training</a:t>
            </a:r>
            <a:endParaRPr lang="en-GB" sz="7200" dirty="0"/>
          </a:p>
        </p:txBody>
      </p:sp>
      <p:sp>
        <p:nvSpPr>
          <p:cNvPr id="3" name="Subtitle 2">
            <a:extLst>
              <a:ext uri="{FF2B5EF4-FFF2-40B4-BE49-F238E27FC236}">
                <a16:creationId xmlns:a16="http://schemas.microsoft.com/office/drawing/2014/main" id="{60AE18A4-88D7-4D7B-A8C5-B8422AB68EBA}"/>
              </a:ext>
            </a:extLst>
          </p:cNvPr>
          <p:cNvSpPr>
            <a:spLocks noGrp="1"/>
          </p:cNvSpPr>
          <p:nvPr>
            <p:ph type="subTitle" idx="1"/>
          </p:nvPr>
        </p:nvSpPr>
        <p:spPr/>
        <p:txBody>
          <a:bodyPr vert="horz" lIns="91440" tIns="45720" rIns="91440" bIns="45720" rtlCol="0" anchor="t">
            <a:normAutofit fontScale="92500" lnSpcReduction="20000"/>
          </a:bodyPr>
          <a:lstStyle/>
          <a:p>
            <a:r>
              <a:rPr lang="en-GB" sz="2800" b="1" dirty="0">
                <a:solidFill>
                  <a:srgbClr val="304E82"/>
                </a:solidFill>
                <a:latin typeface="Arial"/>
                <a:cs typeface="Arial"/>
              </a:rPr>
              <a:t>Dr Alistair Bennett</a:t>
            </a:r>
          </a:p>
          <a:p>
            <a:r>
              <a:rPr lang="en-GB" sz="2800" b="1" dirty="0">
                <a:solidFill>
                  <a:srgbClr val="304E82"/>
                </a:solidFill>
                <a:latin typeface="Arial"/>
                <a:cs typeface="Arial"/>
              </a:rPr>
              <a:t>Interim Deputy Director GP Postgraduate Training</a:t>
            </a:r>
          </a:p>
          <a:p>
            <a:r>
              <a:rPr lang="en-GB" sz="2800" b="1" dirty="0">
                <a:solidFill>
                  <a:srgbClr val="304E82"/>
                </a:solidFill>
                <a:latin typeface="Arial"/>
                <a:cs typeface="Arial"/>
              </a:rPr>
              <a:t>Dr Faye Stockton </a:t>
            </a:r>
          </a:p>
          <a:p>
            <a:r>
              <a:rPr lang="en-GB" sz="2800" b="1" dirty="0">
                <a:solidFill>
                  <a:srgbClr val="304E82"/>
                </a:solidFill>
                <a:latin typeface="Arial"/>
                <a:cs typeface="Arial"/>
              </a:rPr>
              <a:t>Interim GP Associate Dean</a:t>
            </a:r>
          </a:p>
          <a:p>
            <a:endParaRPr lang="en-GB" sz="2800" b="1" dirty="0">
              <a:solidFill>
                <a:srgbClr val="304E82"/>
              </a:solidFill>
              <a:latin typeface="Arial"/>
              <a:cs typeface="Arial"/>
            </a:endParaRPr>
          </a:p>
        </p:txBody>
      </p:sp>
    </p:spTree>
    <p:extLst>
      <p:ext uri="{BB962C8B-B14F-4D97-AF65-F5344CB8AC3E}">
        <p14:creationId xmlns:p14="http://schemas.microsoft.com/office/powerpoint/2010/main" val="2501190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Evidence</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3600" dirty="0">
                <a:solidFill>
                  <a:srgbClr val="575756"/>
                </a:solidFill>
                <a:latin typeface="Arial" panose="020B0604020202020204" pitchFamily="34" charset="0"/>
                <a:cs typeface="Arial" panose="020B0604020202020204" pitchFamily="34" charset="0"/>
              </a:rPr>
              <a:t>Non-UK based experience </a:t>
            </a:r>
          </a:p>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CV</a:t>
            </a:r>
          </a:p>
          <a:p>
            <a:pPr>
              <a:defRPr/>
            </a:pPr>
            <a:r>
              <a:rPr lang="en-GB" sz="1800" dirty="0">
                <a:solidFill>
                  <a:srgbClr val="575756"/>
                </a:solidFill>
                <a:latin typeface="Arial" panose="020B0604020202020204" pitchFamily="34" charset="0"/>
                <a:cs typeface="Arial" panose="020B0604020202020204" pitchFamily="34" charset="0"/>
              </a:rPr>
              <a:t>Posts and evidence</a:t>
            </a:r>
          </a:p>
          <a:p>
            <a:pPr>
              <a:defRPr/>
            </a:pPr>
            <a:r>
              <a:rPr lang="en-GB" sz="1800" dirty="0">
                <a:solidFill>
                  <a:srgbClr val="575756"/>
                </a:solidFill>
                <a:latin typeface="Arial" panose="020B0604020202020204" pitchFamily="34" charset="0"/>
                <a:cs typeface="Arial" panose="020B0604020202020204" pitchFamily="34" charset="0"/>
              </a:rPr>
              <a:t>Job or post descriptions </a:t>
            </a:r>
          </a:p>
          <a:p>
            <a:pPr>
              <a:defRPr/>
            </a:pPr>
            <a:r>
              <a:rPr lang="en-GB" sz="1800" dirty="0">
                <a:solidFill>
                  <a:srgbClr val="575756"/>
                </a:solidFill>
                <a:latin typeface="Arial" panose="020B0604020202020204" pitchFamily="34" charset="0"/>
                <a:cs typeface="Arial" panose="020B0604020202020204" pitchFamily="34" charset="0"/>
              </a:rPr>
              <a:t>Formal training programme</a:t>
            </a:r>
          </a:p>
          <a:p>
            <a:pPr>
              <a:defRPr/>
            </a:pPr>
            <a:r>
              <a:rPr lang="en-GB" sz="1800" dirty="0">
                <a:solidFill>
                  <a:srgbClr val="575756"/>
                </a:solidFill>
                <a:latin typeface="Arial" panose="020B0604020202020204" pitchFamily="34" charset="0"/>
                <a:cs typeface="Arial" panose="020B0604020202020204" pitchFamily="34" charset="0"/>
              </a:rPr>
              <a:t>General practice post</a:t>
            </a:r>
          </a:p>
          <a:p>
            <a:pPr>
              <a:defRPr/>
            </a:pPr>
            <a:r>
              <a:rPr lang="en-GB" sz="1800" dirty="0">
                <a:solidFill>
                  <a:srgbClr val="575756"/>
                </a:solidFill>
                <a:latin typeface="Arial" panose="020B0604020202020204" pitchFamily="34" charset="0"/>
                <a:cs typeface="Arial" panose="020B0604020202020204" pitchFamily="34" charset="0"/>
              </a:rPr>
              <a:t>Statement signed by clinical supervisor for each post</a:t>
            </a:r>
          </a:p>
          <a:p>
            <a:pPr>
              <a:defRPr/>
            </a:pPr>
            <a:r>
              <a:rPr lang="en-GB" sz="1800" dirty="0">
                <a:solidFill>
                  <a:srgbClr val="575756"/>
                </a:solidFill>
                <a:latin typeface="Arial" panose="020B0604020202020204" pitchFamily="34" charset="0"/>
                <a:cs typeface="Arial" panose="020B0604020202020204" pitchFamily="34" charset="0"/>
              </a:rPr>
              <a:t>Evaluations and reviews of performance</a:t>
            </a:r>
          </a:p>
          <a:p>
            <a:pPr>
              <a:defRPr/>
            </a:pPr>
            <a:r>
              <a:rPr lang="en-GB" sz="1800" dirty="0">
                <a:solidFill>
                  <a:srgbClr val="575756"/>
                </a:solidFill>
                <a:latin typeface="Arial" panose="020B0604020202020204" pitchFamily="34" charset="0"/>
                <a:cs typeface="Arial" panose="020B0604020202020204" pitchFamily="34" charset="0"/>
              </a:rPr>
              <a:t>Testimonials and reference letters</a:t>
            </a:r>
          </a:p>
          <a:p>
            <a:pPr marL="0" indent="0">
              <a:buNone/>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52275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Capability Mapping</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581076"/>
            <a:ext cx="10515600" cy="4351338"/>
          </a:xfrm>
        </p:spPr>
        <p:txBody>
          <a:bodyPr>
            <a:normAutofit fontScale="92500" lnSpcReduction="10000"/>
          </a:bodyPr>
          <a:lstStyle/>
          <a:p>
            <a:pPr>
              <a:defRPr/>
            </a:pPr>
            <a:r>
              <a:rPr lang="en-GB" sz="1800" dirty="0">
                <a:solidFill>
                  <a:srgbClr val="575756"/>
                </a:solidFill>
                <a:latin typeface="Arial" panose="020B0604020202020204" pitchFamily="34" charset="0"/>
                <a:cs typeface="Arial" panose="020B0604020202020204" pitchFamily="34" charset="0"/>
              </a:rPr>
              <a:t>Fitness to practice</a:t>
            </a:r>
          </a:p>
          <a:p>
            <a:pPr>
              <a:defRPr/>
            </a:pPr>
            <a:r>
              <a:rPr lang="en-GB" sz="1800" dirty="0">
                <a:solidFill>
                  <a:srgbClr val="575756"/>
                </a:solidFill>
                <a:latin typeface="Arial" panose="020B0604020202020204" pitchFamily="34" charset="0"/>
                <a:cs typeface="Arial" panose="020B0604020202020204" pitchFamily="34" charset="0"/>
              </a:rPr>
              <a:t>Maintaining an ethical approach</a:t>
            </a:r>
          </a:p>
          <a:p>
            <a:pPr>
              <a:defRPr/>
            </a:pPr>
            <a:r>
              <a:rPr lang="en-GB" sz="1800" dirty="0">
                <a:solidFill>
                  <a:srgbClr val="575756"/>
                </a:solidFill>
                <a:latin typeface="Arial" panose="020B0604020202020204" pitchFamily="34" charset="0"/>
                <a:cs typeface="Arial" panose="020B0604020202020204" pitchFamily="34" charset="0"/>
              </a:rPr>
              <a:t>Communication and consultation skills</a:t>
            </a:r>
          </a:p>
          <a:p>
            <a:pPr>
              <a:defRPr/>
            </a:pPr>
            <a:r>
              <a:rPr lang="en-GB" sz="1800" dirty="0">
                <a:solidFill>
                  <a:srgbClr val="575756"/>
                </a:solidFill>
                <a:latin typeface="Arial" panose="020B0604020202020204" pitchFamily="34" charset="0"/>
                <a:cs typeface="Arial" panose="020B0604020202020204" pitchFamily="34" charset="0"/>
              </a:rPr>
              <a:t>Data gathering and interpretation</a:t>
            </a:r>
          </a:p>
          <a:p>
            <a:pPr>
              <a:defRPr/>
            </a:pPr>
            <a:r>
              <a:rPr lang="en-GB" sz="1800" dirty="0">
                <a:solidFill>
                  <a:srgbClr val="575756"/>
                </a:solidFill>
                <a:latin typeface="Arial" panose="020B0604020202020204" pitchFamily="34" charset="0"/>
                <a:cs typeface="Arial" panose="020B0604020202020204" pitchFamily="34" charset="0"/>
              </a:rPr>
              <a:t>Clinical examination and procedural skills</a:t>
            </a:r>
          </a:p>
          <a:p>
            <a:pPr>
              <a:defRPr/>
            </a:pPr>
            <a:r>
              <a:rPr lang="en-GB" sz="1800" dirty="0">
                <a:solidFill>
                  <a:srgbClr val="575756"/>
                </a:solidFill>
                <a:latin typeface="Arial" panose="020B0604020202020204" pitchFamily="34" charset="0"/>
                <a:cs typeface="Arial" panose="020B0604020202020204" pitchFamily="34" charset="0"/>
              </a:rPr>
              <a:t>Making a diagnosis and decisions</a:t>
            </a:r>
          </a:p>
          <a:p>
            <a:pPr>
              <a:defRPr/>
            </a:pPr>
            <a:r>
              <a:rPr lang="en-GB" sz="1800" dirty="0">
                <a:solidFill>
                  <a:srgbClr val="575756"/>
                </a:solidFill>
                <a:latin typeface="Arial" panose="020B0604020202020204" pitchFamily="34" charset="0"/>
                <a:cs typeface="Arial" panose="020B0604020202020204" pitchFamily="34" charset="0"/>
              </a:rPr>
              <a:t>Clinical management</a:t>
            </a:r>
          </a:p>
          <a:p>
            <a:pPr>
              <a:defRPr/>
            </a:pPr>
            <a:r>
              <a:rPr lang="en-GB" sz="1800" dirty="0">
                <a:solidFill>
                  <a:srgbClr val="575756"/>
                </a:solidFill>
                <a:latin typeface="Arial" panose="020B0604020202020204" pitchFamily="34" charset="0"/>
                <a:cs typeface="Arial" panose="020B0604020202020204" pitchFamily="34" charset="0"/>
              </a:rPr>
              <a:t>Managing medical complexity</a:t>
            </a:r>
          </a:p>
          <a:p>
            <a:pPr>
              <a:defRPr/>
            </a:pPr>
            <a:r>
              <a:rPr lang="en-GB" sz="1800" dirty="0">
                <a:solidFill>
                  <a:srgbClr val="575756"/>
                </a:solidFill>
                <a:latin typeface="Arial" panose="020B0604020202020204" pitchFamily="34" charset="0"/>
                <a:cs typeface="Arial" panose="020B0604020202020204" pitchFamily="34" charset="0"/>
              </a:rPr>
              <a:t>Working with colleagues and in teams</a:t>
            </a:r>
          </a:p>
          <a:p>
            <a:pPr>
              <a:defRPr/>
            </a:pPr>
            <a:r>
              <a:rPr lang="en-GB" sz="1800" dirty="0">
                <a:solidFill>
                  <a:srgbClr val="575756"/>
                </a:solidFill>
                <a:latin typeface="Arial" panose="020B0604020202020204" pitchFamily="34" charset="0"/>
                <a:cs typeface="Arial" panose="020B0604020202020204" pitchFamily="34" charset="0"/>
              </a:rPr>
              <a:t>Maintaining performance learning and teaching</a:t>
            </a:r>
          </a:p>
          <a:p>
            <a:pPr>
              <a:defRPr/>
            </a:pPr>
            <a:r>
              <a:rPr lang="en-GB" sz="1800" dirty="0">
                <a:solidFill>
                  <a:srgbClr val="575756"/>
                </a:solidFill>
                <a:latin typeface="Arial" panose="020B0604020202020204" pitchFamily="34" charset="0"/>
                <a:cs typeface="Arial" panose="020B0604020202020204" pitchFamily="34" charset="0"/>
              </a:rPr>
              <a:t>Organisation, management and leadership</a:t>
            </a:r>
          </a:p>
          <a:p>
            <a:pPr>
              <a:defRPr/>
            </a:pPr>
            <a:r>
              <a:rPr lang="en-GB" sz="1800" dirty="0">
                <a:solidFill>
                  <a:srgbClr val="575756"/>
                </a:solidFill>
                <a:latin typeface="Arial" panose="020B0604020202020204" pitchFamily="34" charset="0"/>
                <a:cs typeface="Arial" panose="020B0604020202020204" pitchFamily="34" charset="0"/>
              </a:rPr>
              <a:t>Practising holistically</a:t>
            </a:r>
          </a:p>
          <a:p>
            <a:pPr>
              <a:defRPr/>
            </a:pPr>
            <a:r>
              <a:rPr lang="en-GB" sz="1800" dirty="0">
                <a:solidFill>
                  <a:srgbClr val="575756"/>
                </a:solidFill>
                <a:latin typeface="Arial" panose="020B0604020202020204" pitchFamily="34" charset="0"/>
                <a:cs typeface="Arial" panose="020B0604020202020204" pitchFamily="34" charset="0"/>
              </a:rPr>
              <a:t>Community orientation </a:t>
            </a:r>
          </a:p>
          <a:p>
            <a:pPr marL="0" indent="0">
              <a:buNone/>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79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Capability Mapping</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3129147"/>
          </a:xfrm>
        </p:spPr>
        <p:txBody>
          <a:bodyPr>
            <a:normAutofit/>
          </a:bodyPr>
          <a:lstStyle/>
          <a:p>
            <a:pPr>
              <a:defRPr/>
            </a:pPr>
            <a:r>
              <a:rPr lang="en-GB" sz="1800" dirty="0">
                <a:solidFill>
                  <a:srgbClr val="575756"/>
                </a:solidFill>
                <a:latin typeface="Arial" panose="020B0604020202020204" pitchFamily="34" charset="0"/>
                <a:cs typeface="Arial" panose="020B0604020202020204" pitchFamily="34" charset="0"/>
              </a:rPr>
              <a:t>Use the capability descriptors</a:t>
            </a:r>
          </a:p>
          <a:p>
            <a:pPr lvl="1">
              <a:buFont typeface="Wingdings" panose="05000000000000000000" pitchFamily="2" charset="2"/>
              <a:buChar char="ü"/>
              <a:defRPr/>
            </a:pPr>
            <a:r>
              <a:rPr lang="en-GB" sz="1600" dirty="0">
                <a:hlinkClick r:id="rId3"/>
              </a:rPr>
              <a:t>WPBA-capabilities-with-IPUs-detailed-descriptors.pdf (rcgp.org.uk)</a:t>
            </a:r>
            <a:endParaRPr lang="en-GB" sz="1600" dirty="0"/>
          </a:p>
          <a:p>
            <a:pPr marL="457200" lvl="1" indent="0">
              <a:buNone/>
              <a:defRPr/>
            </a:pPr>
            <a:endParaRPr lang="en-GB" sz="14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A self-assessment</a:t>
            </a:r>
          </a:p>
          <a:p>
            <a:pPr marL="0" indent="0">
              <a:buNone/>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You are being asked to demonstrate reflective practice</a:t>
            </a:r>
          </a:p>
          <a:p>
            <a:pPr marL="0" indent="0">
              <a:buNone/>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Not to tell us how wonderful you are</a:t>
            </a:r>
          </a:p>
          <a:p>
            <a:pPr marL="0" indent="0">
              <a:buNone/>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5901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Reflections</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normAutofit/>
          </a:bodyPr>
          <a:lstStyle/>
          <a:p>
            <a:pPr marL="0" indent="0" algn="ctr">
              <a:buNone/>
              <a:defRPr/>
            </a:pPr>
            <a:r>
              <a:rPr lang="en-GB" sz="2400" dirty="0">
                <a:solidFill>
                  <a:srgbClr val="575756"/>
                </a:solidFill>
                <a:latin typeface="Arial" panose="020B0604020202020204" pitchFamily="34" charset="0"/>
                <a:cs typeface="Arial" panose="020B0604020202020204" pitchFamily="34" charset="0"/>
              </a:rPr>
              <a:t>Your reflection for each capability should be set out using the three points below:</a:t>
            </a:r>
          </a:p>
          <a:p>
            <a:pPr marL="342900" indent="-342900">
              <a:buFont typeface="+mj-lt"/>
              <a:buAutoNum type="arabicPeriod"/>
              <a:defRPr/>
            </a:pPr>
            <a:r>
              <a:rPr lang="en-GB" sz="1800" dirty="0">
                <a:solidFill>
                  <a:srgbClr val="575756"/>
                </a:solidFill>
                <a:latin typeface="Arial" panose="020B0604020202020204" pitchFamily="34" charset="0"/>
                <a:cs typeface="Arial" panose="020B0604020202020204" pitchFamily="34" charset="0"/>
              </a:rPr>
              <a:t>How your previous experience has helped you develop skills within the capability and how your chosen evidence demonstrates this.</a:t>
            </a:r>
            <a:br>
              <a:rPr lang="en-GB" sz="1800" dirty="0">
                <a:solidFill>
                  <a:srgbClr val="575756"/>
                </a:solidFill>
                <a:latin typeface="Arial" panose="020B0604020202020204" pitchFamily="34" charset="0"/>
                <a:cs typeface="Arial" panose="020B0604020202020204" pitchFamily="34" charset="0"/>
              </a:rPr>
            </a:br>
            <a:endParaRPr lang="en-GB" sz="1800" dirty="0">
              <a:solidFill>
                <a:srgbClr val="575756"/>
              </a:solidFill>
              <a:latin typeface="Arial" panose="020B0604020202020204" pitchFamily="34" charset="0"/>
              <a:cs typeface="Arial" panose="020B0604020202020204" pitchFamily="34" charset="0"/>
            </a:endParaRPr>
          </a:p>
          <a:p>
            <a:pPr marL="342900" indent="-342900">
              <a:buFont typeface="+mj-lt"/>
              <a:buAutoNum type="arabicPeriod"/>
              <a:defRPr/>
            </a:pPr>
            <a:r>
              <a:rPr lang="en-GB" sz="1800" dirty="0">
                <a:solidFill>
                  <a:srgbClr val="575756"/>
                </a:solidFill>
                <a:latin typeface="Arial" panose="020B0604020202020204" pitchFamily="34" charset="0"/>
                <a:cs typeface="Arial" panose="020B0604020202020204" pitchFamily="34" charset="0"/>
              </a:rPr>
              <a:t>How this experience is transferable to general practice.</a:t>
            </a:r>
            <a:br>
              <a:rPr lang="en-GB" sz="1800" dirty="0">
                <a:solidFill>
                  <a:srgbClr val="575756"/>
                </a:solidFill>
                <a:latin typeface="Arial" panose="020B0604020202020204" pitchFamily="34" charset="0"/>
                <a:cs typeface="Arial" panose="020B0604020202020204" pitchFamily="34" charset="0"/>
              </a:rPr>
            </a:br>
            <a:endParaRPr lang="en-GB" sz="1800" dirty="0">
              <a:solidFill>
                <a:srgbClr val="575756"/>
              </a:solidFill>
              <a:latin typeface="Arial" panose="020B0604020202020204" pitchFamily="34" charset="0"/>
              <a:cs typeface="Arial" panose="020B0604020202020204" pitchFamily="34" charset="0"/>
            </a:endParaRPr>
          </a:p>
          <a:p>
            <a:pPr marL="342900" indent="-342900">
              <a:buFont typeface="+mj-lt"/>
              <a:buAutoNum type="arabicPeriod"/>
              <a:defRPr/>
            </a:pPr>
            <a:r>
              <a:rPr lang="en-GB" sz="1800" dirty="0">
                <a:solidFill>
                  <a:srgbClr val="575756"/>
                </a:solidFill>
                <a:latin typeface="Arial" panose="020B0604020202020204" pitchFamily="34" charset="0"/>
                <a:cs typeface="Arial" panose="020B0604020202020204" pitchFamily="34" charset="0"/>
              </a:rPr>
              <a:t>Any gaps you have identified in your skills or knowledge and how you will address them during your general practice training.</a:t>
            </a:r>
          </a:p>
          <a:p>
            <a:pPr marL="0" indent="0">
              <a:buNone/>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For example: Communication and consultation skills</a:t>
            </a:r>
          </a:p>
        </p:txBody>
      </p:sp>
    </p:spTree>
    <p:extLst>
      <p:ext uri="{BB962C8B-B14F-4D97-AF65-F5344CB8AC3E}">
        <p14:creationId xmlns:p14="http://schemas.microsoft.com/office/powerpoint/2010/main" val="1140689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Reflections</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normAutofit/>
          </a:bodyPr>
          <a:lstStyle/>
          <a:p>
            <a:pPr marL="0" indent="0">
              <a:buNone/>
              <a:defRPr/>
            </a:pPr>
            <a:r>
              <a:rPr lang="en-GB" sz="3200" dirty="0">
                <a:solidFill>
                  <a:srgbClr val="575756"/>
                </a:solidFill>
                <a:latin typeface="Arial" panose="020B0604020202020204" pitchFamily="34" charset="0"/>
                <a:cs typeface="Arial" panose="020B0604020202020204" pitchFamily="34" charset="0"/>
              </a:rPr>
              <a:t>How this experience is transferable to general practice</a:t>
            </a:r>
          </a:p>
          <a:p>
            <a:pPr marL="0" indent="0" algn="ctr">
              <a:buNone/>
              <a:defRPr/>
            </a:pPr>
            <a:endParaRPr lang="en-GB" sz="3200" dirty="0">
              <a:solidFill>
                <a:srgbClr val="575756"/>
              </a:solidFill>
              <a:latin typeface="Arial" panose="020B0604020202020204" pitchFamily="34" charset="0"/>
              <a:cs typeface="Arial" panose="020B0604020202020204" pitchFamily="34" charset="0"/>
            </a:endParaRPr>
          </a:p>
          <a:p>
            <a:pPr marL="0" indent="0">
              <a:buNone/>
              <a:defRPr/>
            </a:pPr>
            <a:r>
              <a:rPr lang="en-GB" sz="1800" dirty="0">
                <a:solidFill>
                  <a:srgbClr val="575756"/>
                </a:solidFill>
                <a:latin typeface="Arial" panose="020B0604020202020204" pitchFamily="34" charset="0"/>
                <a:cs typeface="Arial" panose="020B0604020202020204" pitchFamily="34" charset="0"/>
              </a:rPr>
              <a:t>The experience I have gained is transferrable to GP training because in General Practice it is important to get to know a diverse group of patients, their beliefs and their social situations, and develop rapport and working relationships with them. It is important to be able to provide clear explanations to patients, to gauge their understanding, and to be able to break difficult news. Though it is much less likely to be an emergency, situations where I will need to break difficult news will be frequent – for example telling someone they have a lifelong chronic condition such as COPD or heart failure. I will also need to discuss the future and anticipatory care plans with patients and their families.</a:t>
            </a:r>
          </a:p>
          <a:p>
            <a:pPr>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70834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Reflections</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normAutofit/>
          </a:bodyPr>
          <a:lstStyle/>
          <a:p>
            <a:pPr marL="0" indent="0">
              <a:buNone/>
              <a:defRPr/>
            </a:pPr>
            <a:r>
              <a:rPr lang="en-GB" sz="3200" dirty="0">
                <a:solidFill>
                  <a:srgbClr val="575756"/>
                </a:solidFill>
                <a:latin typeface="Arial" panose="020B0604020202020204" pitchFamily="34" charset="0"/>
                <a:cs typeface="Arial" panose="020B0604020202020204" pitchFamily="34" charset="0"/>
              </a:rPr>
              <a:t>Gaps in skills or knowledge and how you will address them during your general practice training</a:t>
            </a:r>
          </a:p>
          <a:p>
            <a:pPr marL="0" indent="0" algn="ctr">
              <a:buNone/>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Develop knowledge of recognised consultation skills and gain experience using these in my practice.</a:t>
            </a:r>
          </a:p>
          <a:p>
            <a:pPr>
              <a:defRPr/>
            </a:pPr>
            <a:r>
              <a:rPr lang="en-GB" sz="1800" dirty="0">
                <a:solidFill>
                  <a:srgbClr val="575756"/>
                </a:solidFill>
                <a:latin typeface="Arial" panose="020B0604020202020204" pitchFamily="34" charset="0"/>
                <a:cs typeface="Arial" panose="020B0604020202020204" pitchFamily="34" charset="0"/>
              </a:rPr>
              <a:t>Develop knowledge of recognised consultation frameworks to structure my consultations through reading about the theory, and develop skills in practice with feedback on my performance from my supervisor.</a:t>
            </a:r>
          </a:p>
          <a:p>
            <a:pPr>
              <a:defRPr/>
            </a:pPr>
            <a:r>
              <a:rPr lang="en-GB" sz="1800" dirty="0">
                <a:solidFill>
                  <a:srgbClr val="575756"/>
                </a:solidFill>
                <a:latin typeface="Arial" panose="020B0604020202020204" pitchFamily="34" charset="0"/>
                <a:cs typeface="Arial" panose="020B0604020202020204" pitchFamily="34" charset="0"/>
              </a:rPr>
              <a:t>Develop skills in telephone triage and consultations, if necessary, using telephone translation – by shadowing colleagues and attending RCGP workshop on telephone consultation skills.</a:t>
            </a:r>
          </a:p>
          <a:p>
            <a:pPr>
              <a:defRPr/>
            </a:pPr>
            <a:r>
              <a:rPr lang="en-GB" sz="1800" dirty="0">
                <a:solidFill>
                  <a:srgbClr val="575756"/>
                </a:solidFill>
                <a:latin typeface="Arial" panose="020B0604020202020204" pitchFamily="34" charset="0"/>
                <a:cs typeface="Arial" panose="020B0604020202020204" pitchFamily="34" charset="0"/>
              </a:rPr>
              <a:t>See webpage for examples of entries that are not suitable for instance too descriptive and lacking reflection</a:t>
            </a:r>
          </a:p>
          <a:p>
            <a:pPr>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0247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Pitfalls</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normAutofit fontScale="85000" lnSpcReduction="10000"/>
          </a:bodyPr>
          <a:lstStyle/>
          <a:p>
            <a:pPr marL="0" indent="0">
              <a:buNone/>
              <a:defRPr/>
            </a:pPr>
            <a:r>
              <a:rPr lang="en-GB" sz="3800" dirty="0">
                <a:solidFill>
                  <a:srgbClr val="575756"/>
                </a:solidFill>
                <a:latin typeface="Arial" panose="020B0604020202020204" pitchFamily="34" charset="0"/>
                <a:cs typeface="Arial" panose="020B0604020202020204" pitchFamily="34" charset="0"/>
              </a:rPr>
              <a:t>This is an incomplete application and there is not enough evidence for the RCGP to confirm eligibility for the CCT (CP) pathway or to base a recommendation on. The reasons for this are outlined below:</a:t>
            </a:r>
          </a:p>
          <a:p>
            <a:pPr marL="0" indent="0">
              <a:buNone/>
              <a:defRPr/>
            </a:pPr>
            <a:br>
              <a:rPr lang="en-GB" sz="1900" dirty="0">
                <a:solidFill>
                  <a:srgbClr val="575756"/>
                </a:solidFill>
                <a:latin typeface="Arial" panose="020B0604020202020204" pitchFamily="34" charset="0"/>
                <a:cs typeface="Arial" panose="020B0604020202020204" pitchFamily="34" charset="0"/>
              </a:rPr>
            </a:br>
            <a:r>
              <a:rPr lang="en-GB" sz="1900" b="1" dirty="0">
                <a:solidFill>
                  <a:srgbClr val="575756"/>
                </a:solidFill>
                <a:latin typeface="Arial" panose="020B0604020202020204" pitchFamily="34" charset="0"/>
                <a:cs typeface="Arial" panose="020B0604020202020204" pitchFamily="34" charset="0"/>
              </a:rPr>
              <a:t>1) </a:t>
            </a:r>
            <a:r>
              <a:rPr lang="en-GB" sz="1900" dirty="0">
                <a:solidFill>
                  <a:srgbClr val="575756"/>
                </a:solidFill>
                <a:latin typeface="Arial" panose="020B0604020202020204" pitchFamily="34" charset="0"/>
                <a:cs typeface="Arial" panose="020B0604020202020204" pitchFamily="34" charset="0"/>
              </a:rPr>
              <a:t>We have been unable to find the required evidence to confirm or support the previous experience. Additional evidence should be provided, including appraisal documentation, statements of employment confirming the dates and grade of each post, and references/testimonials to confirm progress or performance.</a:t>
            </a:r>
            <a:br>
              <a:rPr lang="en-GB" sz="1800" dirty="0">
                <a:solidFill>
                  <a:srgbClr val="575756"/>
                </a:solidFill>
                <a:latin typeface="Arial" panose="020B0604020202020204" pitchFamily="34" charset="0"/>
                <a:cs typeface="Arial" panose="020B0604020202020204" pitchFamily="34" charset="0"/>
              </a:rPr>
            </a:br>
            <a:br>
              <a:rPr lang="en-GB" sz="1800" dirty="0">
                <a:solidFill>
                  <a:srgbClr val="575756"/>
                </a:solidFill>
                <a:latin typeface="Arial" panose="020B0604020202020204" pitchFamily="34" charset="0"/>
                <a:cs typeface="Arial" panose="020B0604020202020204" pitchFamily="34" charset="0"/>
              </a:rPr>
            </a:br>
            <a:br>
              <a:rPr lang="en-GB" sz="1800" dirty="0">
                <a:solidFill>
                  <a:srgbClr val="575756"/>
                </a:solidFill>
                <a:latin typeface="Arial" panose="020B0604020202020204" pitchFamily="34" charset="0"/>
                <a:cs typeface="Arial" panose="020B0604020202020204" pitchFamily="34" charset="0"/>
              </a:rPr>
            </a:br>
            <a:r>
              <a:rPr lang="en-GB" sz="1900" b="1" dirty="0">
                <a:solidFill>
                  <a:srgbClr val="575756"/>
                </a:solidFill>
                <a:latin typeface="Arial" panose="020B0604020202020204" pitchFamily="34" charset="0"/>
                <a:cs typeface="Arial" panose="020B0604020202020204" pitchFamily="34" charset="0"/>
              </a:rPr>
              <a:t>2) </a:t>
            </a:r>
            <a:r>
              <a:rPr lang="en-GB" sz="1900" dirty="0">
                <a:solidFill>
                  <a:srgbClr val="575756"/>
                </a:solidFill>
                <a:latin typeface="Arial" panose="020B0604020202020204" pitchFamily="34" charset="0"/>
                <a:cs typeface="Arial" panose="020B0604020202020204" pitchFamily="34" charset="0"/>
              </a:rPr>
              <a:t>The capability mapping mainly consists of case descriptions and it is not clear when these cases took place or during which placement. They should try to reflect on how their experience in each placement is relevant to general practice and how it has helped towards gaining the capability, ideally referring to the capability descriptors.</a:t>
            </a:r>
            <a:br>
              <a:rPr lang="en-GB" sz="1900" dirty="0">
                <a:solidFill>
                  <a:srgbClr val="575756"/>
                </a:solidFill>
                <a:latin typeface="Arial" panose="020B0604020202020204" pitchFamily="34" charset="0"/>
                <a:cs typeface="Arial" panose="020B0604020202020204" pitchFamily="34" charset="0"/>
              </a:rPr>
            </a:br>
            <a:r>
              <a:rPr lang="en-GB" sz="1900" dirty="0">
                <a:solidFill>
                  <a:srgbClr val="575756"/>
                </a:solidFill>
                <a:latin typeface="Arial" panose="020B0604020202020204" pitchFamily="34" charset="0"/>
                <a:cs typeface="Arial" panose="020B0604020202020204" pitchFamily="34" charset="0"/>
              </a:rPr>
              <a:t>Supporting evidence has not been provided for many of the capabilities and where evidence has been provided, it is not always relevant to the capability.</a:t>
            </a:r>
            <a:br>
              <a:rPr lang="en-GB" sz="1800" dirty="0">
                <a:solidFill>
                  <a:srgbClr val="575756"/>
                </a:solidFill>
                <a:latin typeface="Arial" panose="020B0604020202020204" pitchFamily="34" charset="0"/>
                <a:cs typeface="Arial" panose="020B0604020202020204" pitchFamily="34" charset="0"/>
              </a:rPr>
            </a:br>
            <a:br>
              <a:rPr lang="en-GB" sz="1800" dirty="0">
                <a:solidFill>
                  <a:srgbClr val="575756"/>
                </a:solidFill>
                <a:latin typeface="Arial" panose="020B0604020202020204" pitchFamily="34" charset="0"/>
                <a:cs typeface="Arial" panose="020B0604020202020204" pitchFamily="34" charset="0"/>
              </a:rPr>
            </a:b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32270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Pitfalls continued</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normAutofit/>
          </a:bodyPr>
          <a:lstStyle/>
          <a:p>
            <a:pPr>
              <a:defRPr/>
            </a:pPr>
            <a:r>
              <a:rPr lang="en-GB" sz="1800" dirty="0">
                <a:solidFill>
                  <a:srgbClr val="575756"/>
                </a:solidFill>
                <a:latin typeface="Arial" panose="020B0604020202020204" pitchFamily="34" charset="0"/>
                <a:cs typeface="Arial" panose="020B0604020202020204" pitchFamily="34" charset="0"/>
              </a:rPr>
              <a:t>The evidence apart from the 360 degree feedback refers to time before February 2017 and is not relevant to the application. </a:t>
            </a:r>
          </a:p>
          <a:p>
            <a:pPr>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There is some reflection within each capability but entries are mainly narrative rather than reflective and from posts not relevant to the application. </a:t>
            </a:r>
          </a:p>
          <a:p>
            <a:pPr>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In summary the capability mapping and evidence is not of sufficient quality to support this application. For time to count towards training.</a:t>
            </a:r>
          </a:p>
          <a:p>
            <a:pPr>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5304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normAutofit/>
          </a:bodyPr>
          <a:lstStyle/>
          <a:p>
            <a:pPr marL="0" indent="0" algn="ctr">
              <a:buNone/>
              <a:defRPr/>
            </a:pPr>
            <a:r>
              <a:rPr lang="en-GB" sz="8800" dirty="0">
                <a:solidFill>
                  <a:srgbClr val="575756"/>
                </a:solidFill>
                <a:latin typeface="Arial" panose="020B0604020202020204" pitchFamily="34" charset="0"/>
                <a:cs typeface="Arial" panose="020B0604020202020204" pitchFamily="34" charset="0"/>
              </a:rPr>
              <a:t>Any Questions?</a:t>
            </a:r>
            <a:endParaRPr lang="en-GB" sz="1800" dirty="0">
              <a:solidFill>
                <a:srgbClr val="575756"/>
              </a:solidFill>
              <a:latin typeface="Arial" panose="020B0604020202020204" pitchFamily="34" charset="0"/>
              <a:cs typeface="Arial" panose="020B0604020202020204" pitchFamily="34" charset="0"/>
            </a:endParaRPr>
          </a:p>
          <a:p>
            <a:pPr>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2854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normAutofit/>
          </a:bodyPr>
          <a:lstStyle/>
          <a:p>
            <a:r>
              <a:rPr lang="en-GB" sz="3200" b="1" dirty="0">
                <a:solidFill>
                  <a:srgbClr val="325083"/>
                </a:solidFill>
                <a:latin typeface="Arial" panose="020B0604020202020204" pitchFamily="34" charset="0"/>
                <a:cs typeface="Arial" panose="020B0604020202020204" pitchFamily="34" charset="0"/>
              </a:rPr>
              <a:t>What is a Combined Training Pathway?</a:t>
            </a:r>
            <a:endParaRPr lang="en-GB" sz="3200"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lstStyle/>
          <a:p>
            <a:pPr>
              <a:defRPr/>
            </a:pPr>
            <a:r>
              <a:rPr lang="en-GB" sz="1800" dirty="0">
                <a:solidFill>
                  <a:srgbClr val="575756"/>
                </a:solidFill>
                <a:latin typeface="Arial" panose="020B0604020202020204" pitchFamily="34" charset="0"/>
                <a:cs typeface="Arial" panose="020B0604020202020204" pitchFamily="34" charset="0"/>
              </a:rPr>
              <a:t>Accreditation of Transferable Capabilities (ATC)</a:t>
            </a:r>
          </a:p>
          <a:p>
            <a:pPr lvl="1">
              <a:defRPr/>
            </a:pPr>
            <a:r>
              <a:rPr lang="en-GB" sz="1400" dirty="0">
                <a:solidFill>
                  <a:srgbClr val="575756"/>
                </a:solidFill>
                <a:latin typeface="Arial" panose="020B0604020202020204" pitchFamily="34" charset="0"/>
                <a:cs typeface="Arial" panose="020B0604020202020204" pitchFamily="34" charset="0"/>
              </a:rPr>
              <a:t>Experience used from another UK specialty training programme only</a:t>
            </a:r>
          </a:p>
          <a:p>
            <a:pPr>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Combined Programme (CCT CP)</a:t>
            </a:r>
          </a:p>
          <a:p>
            <a:pPr lvl="1">
              <a:defRPr/>
            </a:pPr>
            <a:r>
              <a:rPr lang="en-GB" sz="1400" dirty="0">
                <a:solidFill>
                  <a:srgbClr val="575756"/>
                </a:solidFill>
                <a:latin typeface="Arial" panose="020B0604020202020204" pitchFamily="34" charset="0"/>
                <a:cs typeface="Arial" panose="020B0604020202020204" pitchFamily="34" charset="0"/>
              </a:rPr>
              <a:t>Experience includes time outside of the UK specialty training programme. This may be experience in the UK or overseas</a:t>
            </a:r>
            <a:r>
              <a:rPr lang="en-GB" sz="1800" dirty="0">
                <a:solidFill>
                  <a:srgbClr val="575756"/>
                </a:solidFill>
                <a:latin typeface="Arial" panose="020B0604020202020204" pitchFamily="34" charset="0"/>
                <a:cs typeface="Arial" panose="020B0604020202020204" pitchFamily="34" charset="0"/>
              </a:rPr>
              <a:t>	</a:t>
            </a:r>
          </a:p>
          <a:p>
            <a:pPr>
              <a:defRPr/>
            </a:pPr>
            <a:r>
              <a:rPr lang="en-GB" sz="1800" dirty="0">
                <a:solidFill>
                  <a:srgbClr val="575756"/>
                </a:solidFill>
                <a:latin typeface="Arial" panose="020B0604020202020204" pitchFamily="34" charset="0"/>
                <a:cs typeface="Arial" panose="020B0604020202020204" pitchFamily="34" charset="0"/>
              </a:rPr>
              <a:t> </a:t>
            </a:r>
            <a:r>
              <a:rPr lang="en-GB" sz="1200" dirty="0">
                <a:hlinkClick r:id="rId3"/>
              </a:rPr>
              <a:t>Combined training (rcgp.org.uk)</a:t>
            </a:r>
            <a:endParaRPr lang="en-GB" sz="1800" dirty="0">
              <a:solidFill>
                <a:srgbClr val="575756"/>
              </a:solidFill>
              <a:latin typeface="Arial" panose="020B0604020202020204" pitchFamily="34" charset="0"/>
              <a:cs typeface="Arial" panose="020B0604020202020204" pitchFamily="34" charset="0"/>
            </a:endParaRPr>
          </a:p>
          <a:p>
            <a:pPr marL="457200" lvl="1" indent="0">
              <a:buNone/>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93307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Is it for me?</a:t>
            </a:r>
            <a:br>
              <a:rPr lang="en-GB" sz="3200" b="1" dirty="0">
                <a:solidFill>
                  <a:srgbClr val="325083"/>
                </a:solidFill>
                <a:latin typeface="Arial" panose="020B0604020202020204" pitchFamily="34" charset="0"/>
                <a:cs typeface="Arial" panose="020B0604020202020204" pitchFamily="34" charset="0"/>
              </a:rPr>
            </a:br>
            <a:r>
              <a:rPr lang="en-GB" sz="3200" b="1" dirty="0">
                <a:solidFill>
                  <a:srgbClr val="325083"/>
                </a:solidFill>
                <a:latin typeface="Arial" panose="020B0604020202020204" pitchFamily="34" charset="0"/>
                <a:cs typeface="Arial" panose="020B0604020202020204" pitchFamily="34" charset="0"/>
              </a:rPr>
              <a:t>Be honest with yourself</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lstStyle/>
          <a:p>
            <a:pPr>
              <a:defRPr/>
            </a:pPr>
            <a:r>
              <a:rPr lang="en-GB" sz="1800" dirty="0">
                <a:solidFill>
                  <a:srgbClr val="575756"/>
                </a:solidFill>
                <a:latin typeface="Arial" panose="020B0604020202020204" pitchFamily="34" charset="0"/>
                <a:cs typeface="Arial" panose="020B0604020202020204" pitchFamily="34" charset="0"/>
              </a:rPr>
              <a:t>Previous experience? Broad enough?</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New to NHS/UK practice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MSRA score</a:t>
            </a:r>
            <a:br>
              <a:rPr lang="en-GB" sz="1800" dirty="0">
                <a:solidFill>
                  <a:srgbClr val="575756"/>
                </a:solidFill>
                <a:latin typeface="Arial" panose="020B0604020202020204" pitchFamily="34" charset="0"/>
                <a:cs typeface="Arial" panose="020B0604020202020204" pitchFamily="34" charset="0"/>
              </a:rPr>
            </a:b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Just because you have been qualified for several years does not mean you should automatically apply for the scheme!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242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It’s not a right!</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lstStyle/>
          <a:p>
            <a:pPr>
              <a:defRPr/>
            </a:pPr>
            <a:r>
              <a:rPr lang="en-GB" sz="1800" dirty="0">
                <a:solidFill>
                  <a:srgbClr val="575756"/>
                </a:solidFill>
                <a:latin typeface="Arial" panose="020B0604020202020204" pitchFamily="34" charset="0"/>
                <a:cs typeface="Arial" panose="020B0604020202020204" pitchFamily="34" charset="0"/>
              </a:rPr>
              <a:t>At the discretion of the HEIW, RCGP and an ARCP panel</a:t>
            </a:r>
          </a:p>
          <a:p>
            <a:pPr lvl="1">
              <a:buFont typeface="Wingdings" panose="05000000000000000000" pitchFamily="2" charset="2"/>
              <a:buChar char="ü"/>
              <a:defRPr/>
            </a:pPr>
            <a:r>
              <a:rPr lang="en-GB" sz="1400" dirty="0">
                <a:solidFill>
                  <a:srgbClr val="575756"/>
                </a:solidFill>
                <a:latin typeface="Arial" panose="020B0604020202020204" pitchFamily="34" charset="0"/>
                <a:cs typeface="Arial" panose="020B0604020202020204" pitchFamily="34" charset="0"/>
              </a:rPr>
              <a:t>We will not accept a MSRA score 480 or below</a:t>
            </a:r>
          </a:p>
          <a:p>
            <a:pPr>
              <a:defRPr/>
            </a:pPr>
            <a:endParaRPr lang="en-GB" sz="1800" dirty="0">
              <a:solidFill>
                <a:srgbClr val="575756"/>
              </a:solidFill>
              <a:latin typeface="Arial" panose="020B0604020202020204" pitchFamily="34" charset="0"/>
              <a:cs typeface="Arial" panose="020B0604020202020204" pitchFamily="34" charset="0"/>
            </a:endParaRPr>
          </a:p>
          <a:p>
            <a:pPr>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Submit the appropriate evidence</a:t>
            </a:r>
          </a:p>
          <a:p>
            <a:pPr>
              <a:defRPr/>
            </a:pPr>
            <a:endParaRPr lang="en-GB" sz="1800" dirty="0">
              <a:solidFill>
                <a:srgbClr val="575756"/>
              </a:solidFill>
              <a:latin typeface="Arial" panose="020B0604020202020204" pitchFamily="34" charset="0"/>
              <a:cs typeface="Arial" panose="020B0604020202020204" pitchFamily="34" charset="0"/>
            </a:endParaRPr>
          </a:p>
          <a:p>
            <a:pPr>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Satisfactorily complete 6 months of training</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8288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normAutofit/>
          </a:bodyPr>
          <a:lstStyle/>
          <a:p>
            <a:r>
              <a:rPr lang="en-GB" sz="3200" b="1" dirty="0">
                <a:solidFill>
                  <a:srgbClr val="325083"/>
                </a:solidFill>
                <a:latin typeface="Arial" panose="020B0604020202020204" pitchFamily="34" charset="0"/>
                <a:cs typeface="Arial" panose="020B0604020202020204" pitchFamily="34" charset="0"/>
              </a:rPr>
              <a:t>Application process</a:t>
            </a:r>
            <a:endParaRPr lang="en-GB" sz="3200"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690688"/>
            <a:ext cx="10515600" cy="4351338"/>
          </a:xfrm>
        </p:spPr>
        <p:txBody>
          <a:bodyPr>
            <a:normAutofit/>
          </a:bodyPr>
          <a:lstStyle/>
          <a:p>
            <a:pPr>
              <a:defRPr/>
            </a:pPr>
            <a:r>
              <a:rPr lang="en-GB" sz="1800" dirty="0">
                <a:solidFill>
                  <a:srgbClr val="575756"/>
                </a:solidFill>
                <a:latin typeface="Arial" panose="020B0604020202020204" pitchFamily="34" charset="0"/>
                <a:cs typeface="Arial" panose="020B0604020202020204" pitchFamily="34" charset="0"/>
              </a:rPr>
              <a:t> A CV needs to be uploaded onto your Fourteen Fish account</a:t>
            </a:r>
          </a:p>
          <a:p>
            <a:pPr lvl="1">
              <a:defRPr/>
            </a:pPr>
            <a:r>
              <a:rPr lang="en-GB" sz="1400" dirty="0">
                <a:solidFill>
                  <a:srgbClr val="575756"/>
                </a:solidFill>
                <a:latin typeface="Arial" panose="020B0604020202020204" pitchFamily="34" charset="0"/>
                <a:cs typeface="Arial" panose="020B0604020202020204" pitchFamily="34" charset="0"/>
              </a:rPr>
              <a:t>You must be registered with Fourteen Fish to be able to do this</a:t>
            </a:r>
          </a:p>
          <a:p>
            <a:pPr marL="457200" lvl="1" indent="0">
              <a:buNone/>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The Deanery Lead will then review your eligibility. If eligible, you will be invited to submit an application </a:t>
            </a:r>
          </a:p>
          <a:p>
            <a:pPr>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Once the Deanery Lead has reviewed your application, they will either reject or proceed your submission. </a:t>
            </a:r>
          </a:p>
          <a:p>
            <a:pPr lvl="1">
              <a:defRPr/>
            </a:pPr>
            <a:r>
              <a:rPr lang="en-GB" sz="1400" dirty="0">
                <a:solidFill>
                  <a:srgbClr val="575756"/>
                </a:solidFill>
                <a:latin typeface="Arial" panose="020B0604020202020204" pitchFamily="34" charset="0"/>
                <a:cs typeface="Arial" panose="020B0604020202020204" pitchFamily="34" charset="0"/>
              </a:rPr>
              <a:t>Approved – Once the application has been approved, the application will be sent on the RCGP to review</a:t>
            </a:r>
          </a:p>
          <a:p>
            <a:pPr lvl="1">
              <a:defRPr/>
            </a:pPr>
            <a:r>
              <a:rPr lang="en-GB" sz="1400" dirty="0">
                <a:solidFill>
                  <a:srgbClr val="575756"/>
                </a:solidFill>
                <a:latin typeface="Arial" panose="020B0604020202020204" pitchFamily="34" charset="0"/>
                <a:cs typeface="Arial" panose="020B0604020202020204" pitchFamily="34" charset="0"/>
              </a:rPr>
              <a:t>Rejected – If your application has been rejected, you will have another opportunity to resubmit, as long as it’s before the deadline</a:t>
            </a:r>
          </a:p>
          <a:p>
            <a:pPr>
              <a:defRPr/>
            </a:pPr>
            <a:endParaRPr lang="en-GB" sz="14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You will still need a satisfactory ESR and outcome 1 at your 6-month panel in order to be confirmed for this scheme</a:t>
            </a:r>
          </a:p>
          <a:p>
            <a:pPr>
              <a:defRPr/>
            </a:pPr>
            <a:endParaRPr lang="en-GB" sz="1800" dirty="0">
              <a:solidFill>
                <a:srgbClr val="575756"/>
              </a:solidFill>
              <a:latin typeface="Arial" panose="020B0604020202020204" pitchFamily="34" charset="0"/>
              <a:cs typeface="Arial" panose="020B0604020202020204" pitchFamily="34" charset="0"/>
            </a:endParaRPr>
          </a:p>
          <a:p>
            <a:pPr>
              <a:defRPr/>
            </a:pPr>
            <a:endParaRPr lang="en-GB" sz="1800" dirty="0">
              <a:solidFill>
                <a:srgbClr val="575756"/>
              </a:solidFill>
              <a:latin typeface="Arial" panose="020B0604020202020204" pitchFamily="34" charset="0"/>
              <a:cs typeface="Arial" panose="020B0604020202020204" pitchFamily="34" charset="0"/>
            </a:endParaRPr>
          </a:p>
          <a:p>
            <a:pPr>
              <a:defRPr/>
            </a:pPr>
            <a:endParaRPr lang="en-GB" sz="1800" dirty="0">
              <a:solidFill>
                <a:srgbClr val="575756"/>
              </a:solidFill>
              <a:latin typeface="Arial" panose="020B0604020202020204" pitchFamily="34" charset="0"/>
              <a:cs typeface="Arial" panose="020B0604020202020204" pitchFamily="34" charset="0"/>
            </a:endParaRPr>
          </a:p>
          <a:p>
            <a:pPr lvl="1">
              <a:defRPr/>
            </a:pPr>
            <a:endParaRPr lang="en-GB" sz="1400" dirty="0">
              <a:solidFill>
                <a:srgbClr val="575756"/>
              </a:solidFill>
              <a:latin typeface="Arial" panose="020B0604020202020204" pitchFamily="34" charset="0"/>
              <a:cs typeface="Arial" panose="020B0604020202020204" pitchFamily="34" charset="0"/>
            </a:endParaRPr>
          </a:p>
          <a:p>
            <a:pPr>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03141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normAutofit/>
          </a:bodyPr>
          <a:lstStyle/>
          <a:p>
            <a:r>
              <a:rPr lang="en-GB" sz="3200" b="1" dirty="0">
                <a:solidFill>
                  <a:srgbClr val="325083"/>
                </a:solidFill>
                <a:latin typeface="Arial" panose="020B0604020202020204" pitchFamily="34" charset="0"/>
                <a:cs typeface="Arial" panose="020B0604020202020204" pitchFamily="34" charset="0"/>
              </a:rPr>
              <a:t>Rotations</a:t>
            </a:r>
            <a:endParaRPr lang="en-GB" sz="3200"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lstStyle/>
          <a:p>
            <a:pPr marL="0" indent="0" algn="ctr">
              <a:buNone/>
              <a:defRPr/>
            </a:pPr>
            <a:endParaRPr lang="en-GB" sz="1800" dirty="0">
              <a:solidFill>
                <a:srgbClr val="575756"/>
              </a:solidFill>
              <a:latin typeface="Arial" panose="020B0604020202020204" pitchFamily="34" charset="0"/>
              <a:cs typeface="Arial" panose="020B0604020202020204" pitchFamily="34" charset="0"/>
            </a:endParaRPr>
          </a:p>
          <a:p>
            <a:pPr marL="0" indent="0" algn="ctr">
              <a:buNone/>
              <a:defRPr/>
            </a:pPr>
            <a:endParaRPr lang="en-GB" sz="1800" dirty="0">
              <a:solidFill>
                <a:srgbClr val="575756"/>
              </a:solidFill>
              <a:latin typeface="Arial" panose="020B0604020202020204" pitchFamily="34" charset="0"/>
              <a:cs typeface="Arial" panose="020B0604020202020204" pitchFamily="34" charset="0"/>
            </a:endParaRPr>
          </a:p>
          <a:p>
            <a:pPr marL="0" indent="0" algn="ctr">
              <a:buNone/>
              <a:defRPr/>
            </a:pPr>
            <a:r>
              <a:rPr lang="en-GB" sz="1800" dirty="0">
                <a:solidFill>
                  <a:srgbClr val="575756"/>
                </a:solidFill>
                <a:latin typeface="Arial" panose="020B0604020202020204" pitchFamily="34" charset="0"/>
                <a:cs typeface="Arial" panose="020B0604020202020204" pitchFamily="34" charset="0"/>
              </a:rPr>
              <a:t>If your second post is not a </a:t>
            </a:r>
          </a:p>
          <a:p>
            <a:pPr marL="0" indent="0" algn="ctr">
              <a:buNone/>
              <a:defRPr/>
            </a:pPr>
            <a:r>
              <a:rPr lang="en-GB" sz="1800" dirty="0">
                <a:solidFill>
                  <a:srgbClr val="575756"/>
                </a:solidFill>
                <a:latin typeface="Arial" panose="020B0604020202020204" pitchFamily="34" charset="0"/>
                <a:cs typeface="Arial" panose="020B0604020202020204" pitchFamily="34" charset="0"/>
              </a:rPr>
              <a:t>GP post let your PDs know that you are</a:t>
            </a:r>
          </a:p>
          <a:p>
            <a:pPr marL="0" indent="0" algn="ctr">
              <a:buNone/>
              <a:defRPr/>
            </a:pPr>
            <a:r>
              <a:rPr lang="en-GB" sz="1800" dirty="0">
                <a:solidFill>
                  <a:srgbClr val="575756"/>
                </a:solidFill>
                <a:latin typeface="Arial" panose="020B0604020202020204" pitchFamily="34" charset="0"/>
                <a:cs typeface="Arial" panose="020B0604020202020204" pitchFamily="34" charset="0"/>
              </a:rPr>
              <a:t> applying for Combined training</a:t>
            </a:r>
          </a:p>
        </p:txBody>
      </p:sp>
    </p:spTree>
    <p:extLst>
      <p:ext uri="{BB962C8B-B14F-4D97-AF65-F5344CB8AC3E}">
        <p14:creationId xmlns:p14="http://schemas.microsoft.com/office/powerpoint/2010/main" val="3829845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ARCP at 7 months</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lstStyle/>
          <a:p>
            <a:pPr>
              <a:defRPr/>
            </a:pPr>
            <a:r>
              <a:rPr lang="en-GB" sz="1800" dirty="0">
                <a:solidFill>
                  <a:srgbClr val="575756"/>
                </a:solidFill>
                <a:latin typeface="Arial" panose="020B0604020202020204" pitchFamily="34" charset="0"/>
                <a:cs typeface="Arial" panose="020B0604020202020204" pitchFamily="34" charset="0"/>
              </a:rPr>
              <a:t>The final approval for a Combined training application is made by an ARCP panel after 6 months of training (FTE) have been completed.</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3200" dirty="0">
                <a:solidFill>
                  <a:srgbClr val="575756"/>
                </a:solidFill>
                <a:latin typeface="Arial" panose="020B0604020202020204" pitchFamily="34" charset="0"/>
                <a:cs typeface="Arial" panose="020B0604020202020204" pitchFamily="34" charset="0"/>
              </a:rPr>
              <a:t>This will require that:</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All WPBAs and learning log entries completed satisfactorily</a:t>
            </a:r>
          </a:p>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This must include a Clinical Supervisor’s Report (CSR) and a Multi-source Feedback (MSF)</a:t>
            </a:r>
          </a:p>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A satisfactory Educational Supervisor’s Report (ESR)</a:t>
            </a:r>
          </a:p>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29249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Evidence</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3600" dirty="0">
                <a:solidFill>
                  <a:srgbClr val="575756"/>
                </a:solidFill>
                <a:latin typeface="Arial" panose="020B0604020202020204" pitchFamily="34" charset="0"/>
                <a:cs typeface="Arial" panose="020B0604020202020204" pitchFamily="34" charset="0"/>
              </a:rPr>
              <a:t>UK Specialty Experience (ATC)</a:t>
            </a:r>
          </a:p>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CV</a:t>
            </a:r>
          </a:p>
          <a:p>
            <a:pPr>
              <a:defRPr/>
            </a:pPr>
            <a:r>
              <a:rPr lang="en-GB" sz="1800" dirty="0">
                <a:solidFill>
                  <a:srgbClr val="575756"/>
                </a:solidFill>
                <a:latin typeface="Arial" panose="020B0604020202020204" pitchFamily="34" charset="0"/>
                <a:cs typeface="Arial" panose="020B0604020202020204" pitchFamily="34" charset="0"/>
              </a:rPr>
              <a:t>ARCPs in PDF format</a:t>
            </a:r>
          </a:p>
          <a:p>
            <a:pPr>
              <a:defRPr/>
            </a:pPr>
            <a:r>
              <a:rPr lang="en-GB" sz="1800" dirty="0">
                <a:solidFill>
                  <a:srgbClr val="575756"/>
                </a:solidFill>
                <a:latin typeface="Arial" panose="020B0604020202020204" pitchFamily="34" charset="0"/>
                <a:cs typeface="Arial" panose="020B0604020202020204" pitchFamily="34" charset="0"/>
              </a:rPr>
              <a:t>If your ARCP form/s from your previous training programme carry an outcome 2, 3, 4 or N22, it is essential that you provide an explanatory statement in the field provided and reflect on how any issues identified will be addressed in the GP training programme.</a:t>
            </a:r>
          </a:p>
          <a:p>
            <a:pPr>
              <a:defRPr/>
            </a:pPr>
            <a:r>
              <a:rPr lang="en-GB" sz="1800" dirty="0">
                <a:solidFill>
                  <a:srgbClr val="575756"/>
                </a:solidFill>
                <a:latin typeface="Arial" panose="020B0604020202020204" pitchFamily="34" charset="0"/>
                <a:cs typeface="Arial" panose="020B0604020202020204" pitchFamily="34" charset="0"/>
              </a:rPr>
              <a:t>This will need to be supported with a letter form your Head of School or Deputy</a:t>
            </a:r>
          </a:p>
          <a:p>
            <a:pPr>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79592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xt&#10;&#10;Description automatically generated with low confidence">
            <a:extLst>
              <a:ext uri="{FF2B5EF4-FFF2-40B4-BE49-F238E27FC236}">
                <a16:creationId xmlns:a16="http://schemas.microsoft.com/office/drawing/2014/main" id="{75E3A6BF-23FC-4A63-BBA5-17BAE29BB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365125"/>
            <a:ext cx="10515600" cy="1325563"/>
          </a:xfrm>
        </p:spPr>
        <p:txBody>
          <a:bodyPr/>
          <a:lstStyle/>
          <a:p>
            <a:r>
              <a:rPr lang="en-GB" sz="3200" b="1" dirty="0">
                <a:solidFill>
                  <a:srgbClr val="325083"/>
                </a:solidFill>
                <a:latin typeface="Arial" panose="020B0604020202020204" pitchFamily="34" charset="0"/>
                <a:cs typeface="Arial" panose="020B0604020202020204" pitchFamily="34" charset="0"/>
              </a:rPr>
              <a:t>Evidence</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lstStyle/>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3600" dirty="0">
                <a:solidFill>
                  <a:srgbClr val="575756"/>
                </a:solidFill>
                <a:latin typeface="Arial" panose="020B0604020202020204" pitchFamily="34" charset="0"/>
                <a:cs typeface="Arial" panose="020B0604020202020204" pitchFamily="34" charset="0"/>
              </a:rPr>
              <a:t>UK Based Non-training Experience</a:t>
            </a:r>
          </a:p>
          <a:p>
            <a:pPr marL="0" marR="0" lvl="0" indent="0"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800" dirty="0">
              <a:solidFill>
                <a:srgbClr val="575756"/>
              </a:solidFill>
              <a:latin typeface="Arial" panose="020B0604020202020204" pitchFamily="34" charset="0"/>
              <a:cs typeface="Arial" panose="020B0604020202020204" pitchFamily="34" charset="0"/>
            </a:endParaRPr>
          </a:p>
          <a:p>
            <a:pPr>
              <a:defRPr/>
            </a:pPr>
            <a:r>
              <a:rPr lang="en-GB" sz="1800" dirty="0">
                <a:solidFill>
                  <a:srgbClr val="575756"/>
                </a:solidFill>
                <a:latin typeface="Arial" panose="020B0604020202020204" pitchFamily="34" charset="0"/>
                <a:cs typeface="Arial" panose="020B0604020202020204" pitchFamily="34" charset="0"/>
              </a:rPr>
              <a:t>CV – exact dates</a:t>
            </a:r>
          </a:p>
          <a:p>
            <a:pPr>
              <a:defRPr/>
            </a:pPr>
            <a:r>
              <a:rPr lang="en-GB" sz="1800" dirty="0">
                <a:solidFill>
                  <a:srgbClr val="575756"/>
                </a:solidFill>
                <a:latin typeface="Arial" panose="020B0604020202020204" pitchFamily="34" charset="0"/>
                <a:cs typeface="Arial" panose="020B0604020202020204" pitchFamily="34" charset="0"/>
              </a:rPr>
              <a:t>Statement of employment – exact dates</a:t>
            </a:r>
          </a:p>
          <a:p>
            <a:pPr>
              <a:defRPr/>
            </a:pPr>
            <a:r>
              <a:rPr lang="en-GB" sz="1800" dirty="0">
                <a:solidFill>
                  <a:srgbClr val="575756"/>
                </a:solidFill>
                <a:latin typeface="Arial" panose="020B0604020202020204" pitchFamily="34" charset="0"/>
                <a:cs typeface="Arial" panose="020B0604020202020204" pitchFamily="34" charset="0"/>
              </a:rPr>
              <a:t>Job/post description </a:t>
            </a:r>
          </a:p>
          <a:p>
            <a:pPr>
              <a:defRPr/>
            </a:pPr>
            <a:r>
              <a:rPr lang="en-GB" sz="1800" dirty="0">
                <a:solidFill>
                  <a:srgbClr val="575756"/>
                </a:solidFill>
                <a:latin typeface="Arial" panose="020B0604020202020204" pitchFamily="34" charset="0"/>
                <a:cs typeface="Arial" panose="020B0604020202020204" pitchFamily="34" charset="0"/>
              </a:rPr>
              <a:t>Appraisal documentation</a:t>
            </a:r>
          </a:p>
          <a:p>
            <a:pPr>
              <a:defRPr/>
            </a:pPr>
            <a:r>
              <a:rPr lang="en-GB" sz="1800" dirty="0">
                <a:solidFill>
                  <a:srgbClr val="575756"/>
                </a:solidFill>
                <a:latin typeface="Arial" panose="020B0604020202020204" pitchFamily="34" charset="0"/>
                <a:cs typeface="Arial" panose="020B0604020202020204" pitchFamily="34" charset="0"/>
              </a:rPr>
              <a:t>References or end of post reports</a:t>
            </a:r>
          </a:p>
          <a:p>
            <a:pPr marL="0" indent="0">
              <a:buNone/>
              <a:defRPr/>
            </a:pPr>
            <a:endParaRPr lang="en-GB" sz="1800" dirty="0">
              <a:solidFill>
                <a:srgbClr val="57575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36788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26658B0EC0F334BA57B5C4BF4FA95E3" ma:contentTypeVersion="22" ma:contentTypeDescription="Create a new document." ma:contentTypeScope="" ma:versionID="204245bcfc6552f5722b7cf1c2e1891f">
  <xsd:schema xmlns:xsd="http://www.w3.org/2001/XMLSchema" xmlns:xs="http://www.w3.org/2001/XMLSchema" xmlns:p="http://schemas.microsoft.com/office/2006/metadata/properties" xmlns:ns2="2753745c-f58b-4e25-a707-33736c4d1cbb" xmlns:ns3="9ef96922-22b1-4c5a-a191-266165c5ccc2" targetNamespace="http://schemas.microsoft.com/office/2006/metadata/properties" ma:root="true" ma:fieldsID="7bf310b8f40c86d7e11a67462e5ebb11" ns2:_="" ns3:_="">
    <xsd:import namespace="2753745c-f58b-4e25-a707-33736c4d1cbb"/>
    <xsd:import namespace="9ef96922-22b1-4c5a-a191-266165c5ccc2"/>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LengthInSeconds" minOccurs="0"/>
                <xsd:element ref="ns3:TaxCatchAll" minOccurs="0"/>
                <xsd:element ref="ns2:lcf76f155ced4ddcb4097134ff3c332f"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53745c-f58b-4e25-a707-33736c4d1cbb" elementFormDefault="qualified">
    <xsd:import namespace="http://schemas.microsoft.com/office/2006/documentManagement/types"/>
    <xsd:import namespace="http://schemas.microsoft.com/office/infopath/2007/PartnerControls"/>
    <xsd:element name="MediaServiceMetadata" ma:index="4" nillable="true" ma:displayName="MediaServiceMetadata" ma:hidden="true" ma:internalName="MediaServiceMetadata" ma:readOnly="true">
      <xsd:simpleType>
        <xsd:restriction base="dms:Note"/>
      </xsd:simpleType>
    </xsd:element>
    <xsd:element name="MediaServiceFastMetadata" ma:index="5" nillable="true" ma:displayName="MediaServiceFastMetadata" ma:hidden="true" ma:internalName="MediaServiceFastMetadata" ma:readOnly="true">
      <xsd:simpleType>
        <xsd:restriction base="dms:Note"/>
      </xsd:simpleType>
    </xsd:element>
    <xsd:element name="MediaServiceOCR" ma:index="6" nillable="true" ma:displayName="Extracted Text" ma:internalName="MediaServiceOCR" ma:readOnly="true">
      <xsd:simpleType>
        <xsd:restriction base="dms:Note">
          <xsd:maxLength value="255"/>
        </xsd:restriction>
      </xsd:simpleType>
    </xsd:element>
    <xsd:element name="MediaServiceDateTaken" ma:index="7" nillable="true" ma:displayName="MediaServiceDateTaken" ma:hidden="true" ma:internalName="MediaServiceDateTaken" ma:readOnly="true">
      <xsd:simpleType>
        <xsd:restriction base="dms:Text"/>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element name="MediaServiceLocation" ma:index="20" nillable="true" ma:displayName="Location" ma:internalName="MediaServiceLocation" ma:readOnly="true">
      <xsd:simpleType>
        <xsd:restriction base="dms:Text"/>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ef96922-22b1-4c5a-a191-266165c5ccc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3" nillable="true" ma:displayName="Taxonomy Catch All Column" ma:hidden="true" ma:list="{e85a406c-2dfb-4c2d-8ee4-6ee4728a36e9}" ma:internalName="TaxCatchAll" ma:showField="CatchAllData" ma:web="9ef96922-22b1-4c5a-a191-266165c5cc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9ef96922-22b1-4c5a-a191-266165c5ccc2" xsi:nil="true"/>
    <lcf76f155ced4ddcb4097134ff3c332f xmlns="2753745c-f58b-4e25-a707-33736c4d1cbb">
      <Terms xmlns="http://schemas.microsoft.com/office/infopath/2007/PartnerControls"/>
    </lcf76f155ced4ddcb4097134ff3c332f>
  </documentManagement>
</p:properties>
</file>

<file path=customXml/item3.xml><?xml version="1.0" encoding="utf-8"?>
<?mso-contentType ?>
<FormTemplates xmlns="http://schemas.microsoft.com/sharepoint/v3/contenttype/forms"/>
</file>

<file path=customXml/itemProps1.xml><?xml version="1.0" encoding="utf-8"?>
<ds:datastoreItem xmlns:ds="http://schemas.openxmlformats.org/officeDocument/2006/customXml" ds:itemID="{0D2A2D06-BB26-4BAC-8150-655F0E0A5B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53745c-f58b-4e25-a707-33736c4d1cbb"/>
    <ds:schemaRef ds:uri="9ef96922-22b1-4c5a-a191-266165c5cc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FF3CA3-6C2F-42B3-8320-4C8431F389C1}">
  <ds:schemaRefs>
    <ds:schemaRef ds:uri="http://purl.org/dc/dcmitype/"/>
    <ds:schemaRef ds:uri="http://schemas.microsoft.com/office/infopath/2007/PartnerControls"/>
    <ds:schemaRef ds:uri="http://schemas.microsoft.com/office/2006/documentManagement/types"/>
    <ds:schemaRef ds:uri="http://schemas.microsoft.com/office/2006/metadata/properties"/>
    <ds:schemaRef ds:uri="http://purl.org/dc/terms/"/>
    <ds:schemaRef ds:uri="http://schemas.openxmlformats.org/package/2006/metadata/core-properties"/>
    <ds:schemaRef ds:uri="301b5c90-ea0e-4f73-ae2c-1e23fc19d43a"/>
    <ds:schemaRef ds:uri="3b14c3e5-4d73-4a1c-829c-e25061fdf265"/>
    <ds:schemaRef ds:uri="http://www.w3.org/XML/1998/namespace"/>
    <ds:schemaRef ds:uri="http://purl.org/dc/elements/1.1/"/>
    <ds:schemaRef ds:uri="9ef96922-22b1-4c5a-a191-266165c5ccc2"/>
    <ds:schemaRef ds:uri="2753745c-f58b-4e25-a707-33736c4d1cbb"/>
  </ds:schemaRefs>
</ds:datastoreItem>
</file>

<file path=customXml/itemProps3.xml><?xml version="1.0" encoding="utf-8"?>
<ds:datastoreItem xmlns:ds="http://schemas.openxmlformats.org/officeDocument/2006/customXml" ds:itemID="{CCD3FA20-474F-46EC-B3C7-7CF3607D56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165</TotalTime>
  <Words>1186</Words>
  <Application>Microsoft Office PowerPoint</Application>
  <PresentationFormat>Widescreen</PresentationFormat>
  <Paragraphs>135</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vt:lpstr>
      <vt:lpstr>Office Theme</vt:lpstr>
      <vt:lpstr>Combined Training</vt:lpstr>
      <vt:lpstr>What is a Combined Training Pathway?</vt:lpstr>
      <vt:lpstr>Is it for me? Be honest with yourself</vt:lpstr>
      <vt:lpstr>It’s not a right!</vt:lpstr>
      <vt:lpstr>Application process</vt:lpstr>
      <vt:lpstr>Rotations</vt:lpstr>
      <vt:lpstr>ARCP at 7 months</vt:lpstr>
      <vt:lpstr>Evidence</vt:lpstr>
      <vt:lpstr>Evidence</vt:lpstr>
      <vt:lpstr>Evidence</vt:lpstr>
      <vt:lpstr>Capability Mapping</vt:lpstr>
      <vt:lpstr>Capability Mapping</vt:lpstr>
      <vt:lpstr>Reflections</vt:lpstr>
      <vt:lpstr>Reflections</vt:lpstr>
      <vt:lpstr>Reflections</vt:lpstr>
      <vt:lpstr>Pitfalls</vt:lpstr>
      <vt:lpstr>Pitfalls continued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Samuel Price (Sa241085)</dc:creator>
  <cp:lastModifiedBy>Lowri Evans (HEIW)</cp:lastModifiedBy>
  <cp:revision>24</cp:revision>
  <dcterms:created xsi:type="dcterms:W3CDTF">2022-07-25T11:49:54Z</dcterms:created>
  <dcterms:modified xsi:type="dcterms:W3CDTF">2024-07-09T07:49:09Z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0x010100326658B0EC0F334BA57B5C4BF4FA95E3</vt:lpwstr>
  </property>
  <property fmtid="{D5CDD505-2E9C-101B-9397-08002B2CF9AE}" pid="3" name="MediaServiceImageTags">
    <vt:lpwstr/>
  </property>
</Properties>
</file>