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sldIdLst>
    <p:sldId id="258" r:id="rId5"/>
    <p:sldId id="259" r:id="rId6"/>
    <p:sldId id="747" r:id="rId7"/>
    <p:sldId id="748" r:id="rId8"/>
    <p:sldId id="737" r:id="rId9"/>
    <p:sldId id="263" r:id="rId10"/>
    <p:sldId id="264" r:id="rId11"/>
    <p:sldId id="265" r:id="rId12"/>
    <p:sldId id="267" r:id="rId13"/>
    <p:sldId id="739" r:id="rId14"/>
    <p:sldId id="268" r:id="rId15"/>
    <p:sldId id="386" r:id="rId16"/>
    <p:sldId id="269" r:id="rId17"/>
    <p:sldId id="305" r:id="rId18"/>
    <p:sldId id="271" r:id="rId19"/>
    <p:sldId id="272" r:id="rId20"/>
    <p:sldId id="749" r:id="rId21"/>
    <p:sldId id="750" r:id="rId22"/>
    <p:sldId id="740" r:id="rId23"/>
    <p:sldId id="752" r:id="rId24"/>
    <p:sldId id="273" r:id="rId25"/>
    <p:sldId id="275" r:id="rId26"/>
    <p:sldId id="276" r:id="rId27"/>
    <p:sldId id="738" r:id="rId28"/>
    <p:sldId id="277" r:id="rId29"/>
    <p:sldId id="278" r:id="rId30"/>
    <p:sldId id="279" r:id="rId31"/>
    <p:sldId id="282" r:id="rId32"/>
    <p:sldId id="283" r:id="rId33"/>
    <p:sldId id="284" r:id="rId34"/>
    <p:sldId id="285"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56"/>
    <a:srgbClr val="304E82"/>
    <a:srgbClr val="325083"/>
    <a:srgbClr val="489CC9"/>
    <a:srgbClr val="EBEBF3"/>
    <a:srgbClr val="5A46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5B1321-D4B2-BC4C-73E9-75F0CEDA2F50}" v="77" dt="2020-09-23T11:26:49.077"/>
    <p1510:client id="{449B92C2-E64B-4F0F-9FB8-0D39BAA8EC39}" v="86" dt="2020-09-23T11:38:03.0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Cade (HEIW)" userId="27496f1f-9f1b-4111-9521-6e60be8726ef" providerId="ADAL" clId="{449B92C2-E64B-4F0F-9FB8-0D39BAA8EC39}"/>
    <pc:docChg chg="undo custSel delSld modSld">
      <pc:chgData name="Helen Cade (HEIW)" userId="27496f1f-9f1b-4111-9521-6e60be8726ef" providerId="ADAL" clId="{449B92C2-E64B-4F0F-9FB8-0D39BAA8EC39}" dt="2020-09-23T11:40:50.799" v="522" actId="1076"/>
      <pc:docMkLst>
        <pc:docMk/>
      </pc:docMkLst>
      <pc:sldChg chg="addSp delSp del">
        <pc:chgData name="Helen Cade (HEIW)" userId="27496f1f-9f1b-4111-9521-6e60be8726ef" providerId="ADAL" clId="{449B92C2-E64B-4F0F-9FB8-0D39BAA8EC39}" dt="2020-09-23T09:57:36.985" v="16" actId="47"/>
        <pc:sldMkLst>
          <pc:docMk/>
          <pc:sldMk cId="3006260937" sldId="256"/>
        </pc:sldMkLst>
        <pc:picChg chg="add del">
          <ac:chgData name="Helen Cade (HEIW)" userId="27496f1f-9f1b-4111-9521-6e60be8726ef" providerId="ADAL" clId="{449B92C2-E64B-4F0F-9FB8-0D39BAA8EC39}" dt="2020-09-23T09:56:59.459" v="1"/>
          <ac:picMkLst>
            <pc:docMk/>
            <pc:sldMk cId="3006260937" sldId="256"/>
            <ac:picMk id="1026" creationId="{1979183D-544C-4699-9577-851A3A51EB8B}"/>
          </ac:picMkLst>
        </pc:picChg>
      </pc:sldChg>
      <pc:sldChg chg="del">
        <pc:chgData name="Helen Cade (HEIW)" userId="27496f1f-9f1b-4111-9521-6e60be8726ef" providerId="ADAL" clId="{449B92C2-E64B-4F0F-9FB8-0D39BAA8EC39}" dt="2020-09-23T09:57:37.908" v="17" actId="47"/>
        <pc:sldMkLst>
          <pc:docMk/>
          <pc:sldMk cId="2316144373" sldId="257"/>
        </pc:sldMkLst>
      </pc:sldChg>
      <pc:sldChg chg="modSp del mod">
        <pc:chgData name="Helen Cade (HEIW)" userId="27496f1f-9f1b-4111-9521-6e60be8726ef" providerId="ADAL" clId="{449B92C2-E64B-4F0F-9FB8-0D39BAA8EC39}" dt="2020-09-23T10:31:41.458" v="379" actId="1076"/>
        <pc:sldMkLst>
          <pc:docMk/>
          <pc:sldMk cId="1546890217" sldId="258"/>
        </pc:sldMkLst>
        <pc:spChg chg="mod">
          <ac:chgData name="Helen Cade (HEIW)" userId="27496f1f-9f1b-4111-9521-6e60be8726ef" providerId="ADAL" clId="{449B92C2-E64B-4F0F-9FB8-0D39BAA8EC39}" dt="2020-09-23T10:31:36.733" v="378" actId="1076"/>
          <ac:spMkLst>
            <pc:docMk/>
            <pc:sldMk cId="1546890217" sldId="258"/>
            <ac:spMk id="2" creationId="{6724B8A9-0388-4D81-A7E0-4181BB1AFA26}"/>
          </ac:spMkLst>
        </pc:spChg>
        <pc:spChg chg="mod">
          <ac:chgData name="Helen Cade (HEIW)" userId="27496f1f-9f1b-4111-9521-6e60be8726ef" providerId="ADAL" clId="{449B92C2-E64B-4F0F-9FB8-0D39BAA8EC39}" dt="2020-09-23T10:31:41.458" v="379" actId="1076"/>
          <ac:spMkLst>
            <pc:docMk/>
            <pc:sldMk cId="1546890217" sldId="258"/>
            <ac:spMk id="3" creationId="{6C0012F4-24ED-46E7-95CC-393075DCEA49}"/>
          </ac:spMkLst>
        </pc:spChg>
      </pc:sldChg>
      <pc:sldChg chg="addSp modSp del mod">
        <pc:chgData name="Helen Cade (HEIW)" userId="27496f1f-9f1b-4111-9521-6e60be8726ef" providerId="ADAL" clId="{449B92C2-E64B-4F0F-9FB8-0D39BAA8EC39}" dt="2020-09-23T11:40:50.799" v="522" actId="1076"/>
        <pc:sldMkLst>
          <pc:docMk/>
          <pc:sldMk cId="3673003497" sldId="259"/>
        </pc:sldMkLst>
        <pc:spChg chg="mod">
          <ac:chgData name="Helen Cade (HEIW)" userId="27496f1f-9f1b-4111-9521-6e60be8726ef" providerId="ADAL" clId="{449B92C2-E64B-4F0F-9FB8-0D39BAA8EC39}" dt="2020-09-23T11:40:47.878" v="521" actId="1076"/>
          <ac:spMkLst>
            <pc:docMk/>
            <pc:sldMk cId="3673003497" sldId="259"/>
            <ac:spMk id="2" creationId="{D6EE1680-BC12-4FE7-9317-5070FD21E97E}"/>
          </ac:spMkLst>
        </pc:spChg>
        <pc:spChg chg="mod">
          <ac:chgData name="Helen Cade (HEIW)" userId="27496f1f-9f1b-4111-9521-6e60be8726ef" providerId="ADAL" clId="{449B92C2-E64B-4F0F-9FB8-0D39BAA8EC39}" dt="2020-09-23T11:40:50.799" v="522" actId="1076"/>
          <ac:spMkLst>
            <pc:docMk/>
            <pc:sldMk cId="3673003497" sldId="259"/>
            <ac:spMk id="3" creationId="{88420E3E-D919-4DB9-9BA0-E0DEEBC77E66}"/>
          </ac:spMkLst>
        </pc:spChg>
        <pc:picChg chg="add mod">
          <ac:chgData name="Helen Cade (HEIW)" userId="27496f1f-9f1b-4111-9521-6e60be8726ef" providerId="ADAL" clId="{449B92C2-E64B-4F0F-9FB8-0D39BAA8EC39}" dt="2020-09-23T11:40:29.674" v="520" actId="14100"/>
          <ac:picMkLst>
            <pc:docMk/>
            <pc:sldMk cId="3673003497" sldId="259"/>
            <ac:picMk id="5" creationId="{B5E90C82-391E-436C-9E2F-A6F783209DB9}"/>
          </ac:picMkLst>
        </pc:picChg>
        <pc:picChg chg="add mod">
          <ac:chgData name="Helen Cade (HEIW)" userId="27496f1f-9f1b-4111-9521-6e60be8726ef" providerId="ADAL" clId="{449B92C2-E64B-4F0F-9FB8-0D39BAA8EC39}" dt="2020-09-23T11:40:22.074" v="517" actId="1076"/>
          <ac:picMkLst>
            <pc:docMk/>
            <pc:sldMk cId="3673003497" sldId="259"/>
            <ac:picMk id="7" creationId="{9C75D579-7D9F-4023-A8E3-F5D3C925BD6D}"/>
          </ac:picMkLst>
        </pc:picChg>
        <pc:picChg chg="add mod ord">
          <ac:chgData name="Helen Cade (HEIW)" userId="27496f1f-9f1b-4111-9521-6e60be8726ef" providerId="ADAL" clId="{449B92C2-E64B-4F0F-9FB8-0D39BAA8EC39}" dt="2020-09-23T11:40:24.134" v="518" actId="1076"/>
          <ac:picMkLst>
            <pc:docMk/>
            <pc:sldMk cId="3673003497" sldId="259"/>
            <ac:picMk id="9" creationId="{5EBDB66F-238A-484F-BB54-A3C3CDE67A9A}"/>
          </ac:picMkLst>
        </pc:picChg>
        <pc:picChg chg="add mod">
          <ac:chgData name="Helen Cade (HEIW)" userId="27496f1f-9f1b-4111-9521-6e60be8726ef" providerId="ADAL" clId="{449B92C2-E64B-4F0F-9FB8-0D39BAA8EC39}" dt="2020-09-23T11:39:57.138" v="508" actId="14100"/>
          <ac:picMkLst>
            <pc:docMk/>
            <pc:sldMk cId="3673003497" sldId="259"/>
            <ac:picMk id="11" creationId="{F8127BC7-5EA8-4FFF-9F3F-47F62F31BAAD}"/>
          </ac:picMkLst>
        </pc:picChg>
        <pc:picChg chg="add mod">
          <ac:chgData name="Helen Cade (HEIW)" userId="27496f1f-9f1b-4111-9521-6e60be8726ef" providerId="ADAL" clId="{449B92C2-E64B-4F0F-9FB8-0D39BAA8EC39}" dt="2020-09-23T11:40:16.143" v="515" actId="14100"/>
          <ac:picMkLst>
            <pc:docMk/>
            <pc:sldMk cId="3673003497" sldId="259"/>
            <ac:picMk id="13" creationId="{26B5E535-443D-4D9C-BBE0-95AB3B25086B}"/>
          </ac:picMkLst>
        </pc:picChg>
      </pc:sldChg>
      <pc:sldChg chg="modSp del mod">
        <pc:chgData name="Helen Cade (HEIW)" userId="27496f1f-9f1b-4111-9521-6e60be8726ef" providerId="ADAL" clId="{449B92C2-E64B-4F0F-9FB8-0D39BAA8EC39}" dt="2020-09-23T10:17:34.256" v="187" actId="255"/>
        <pc:sldMkLst>
          <pc:docMk/>
          <pc:sldMk cId="2909779621" sldId="263"/>
        </pc:sldMkLst>
        <pc:spChg chg="mod">
          <ac:chgData name="Helen Cade (HEIW)" userId="27496f1f-9f1b-4111-9521-6e60be8726ef" providerId="ADAL" clId="{449B92C2-E64B-4F0F-9FB8-0D39BAA8EC39}" dt="2020-09-23T10:17:34.256" v="187" actId="255"/>
          <ac:spMkLst>
            <pc:docMk/>
            <pc:sldMk cId="2909779621" sldId="263"/>
            <ac:spMk id="2" creationId="{B1936E07-F450-4373-A68F-5B0A683A3B7D}"/>
          </ac:spMkLst>
        </pc:spChg>
        <pc:spChg chg="mod">
          <ac:chgData name="Helen Cade (HEIW)" userId="27496f1f-9f1b-4111-9521-6e60be8726ef" providerId="ADAL" clId="{449B92C2-E64B-4F0F-9FB8-0D39BAA8EC39}" dt="2020-09-23T09:57:31.512" v="7" actId="27636"/>
          <ac:spMkLst>
            <pc:docMk/>
            <pc:sldMk cId="2909779621" sldId="263"/>
            <ac:spMk id="3" creationId="{8D320463-577B-4378-8559-3D8A78880280}"/>
          </ac:spMkLst>
        </pc:spChg>
      </pc:sldChg>
      <pc:sldChg chg="modSp del mod">
        <pc:chgData name="Helen Cade (HEIW)" userId="27496f1f-9f1b-4111-9521-6e60be8726ef" providerId="ADAL" clId="{449B92C2-E64B-4F0F-9FB8-0D39BAA8EC39}" dt="2020-09-23T10:17:43.131" v="188" actId="255"/>
        <pc:sldMkLst>
          <pc:docMk/>
          <pc:sldMk cId="1112237749" sldId="264"/>
        </pc:sldMkLst>
        <pc:spChg chg="mod">
          <ac:chgData name="Helen Cade (HEIW)" userId="27496f1f-9f1b-4111-9521-6e60be8726ef" providerId="ADAL" clId="{449B92C2-E64B-4F0F-9FB8-0D39BAA8EC39}" dt="2020-09-23T10:17:43.131" v="188" actId="255"/>
          <ac:spMkLst>
            <pc:docMk/>
            <pc:sldMk cId="1112237749" sldId="264"/>
            <ac:spMk id="2" creationId="{7277791E-5AA0-4EF6-9457-A425494605D7}"/>
          </ac:spMkLst>
        </pc:spChg>
        <pc:spChg chg="mod">
          <ac:chgData name="Helen Cade (HEIW)" userId="27496f1f-9f1b-4111-9521-6e60be8726ef" providerId="ADAL" clId="{449B92C2-E64B-4F0F-9FB8-0D39BAA8EC39}" dt="2020-09-23T09:57:31.521" v="8" actId="27636"/>
          <ac:spMkLst>
            <pc:docMk/>
            <pc:sldMk cId="1112237749" sldId="264"/>
            <ac:spMk id="3" creationId="{00091A2F-5D05-49F2-B99C-7FEE0FB7D828}"/>
          </ac:spMkLst>
        </pc:spChg>
      </pc:sldChg>
      <pc:sldChg chg="modSp del mod">
        <pc:chgData name="Helen Cade (HEIW)" userId="27496f1f-9f1b-4111-9521-6e60be8726ef" providerId="ADAL" clId="{449B92C2-E64B-4F0F-9FB8-0D39BAA8EC39}" dt="2020-09-23T10:33:00.104" v="388" actId="255"/>
        <pc:sldMkLst>
          <pc:docMk/>
          <pc:sldMk cId="1363865564" sldId="265"/>
        </pc:sldMkLst>
        <pc:spChg chg="mod">
          <ac:chgData name="Helen Cade (HEIW)" userId="27496f1f-9f1b-4111-9521-6e60be8726ef" providerId="ADAL" clId="{449B92C2-E64B-4F0F-9FB8-0D39BAA8EC39}" dt="2020-09-23T10:05:12.333" v="82" actId="1076"/>
          <ac:spMkLst>
            <pc:docMk/>
            <pc:sldMk cId="1363865564" sldId="265"/>
            <ac:spMk id="2" creationId="{4B4676F5-FC4F-471A-A6A8-5718EA47E2CD}"/>
          </ac:spMkLst>
        </pc:spChg>
        <pc:spChg chg="mod">
          <ac:chgData name="Helen Cade (HEIW)" userId="27496f1f-9f1b-4111-9521-6e60be8726ef" providerId="ADAL" clId="{449B92C2-E64B-4F0F-9FB8-0D39BAA8EC39}" dt="2020-09-23T10:33:00.104" v="388" actId="255"/>
          <ac:spMkLst>
            <pc:docMk/>
            <pc:sldMk cId="1363865564" sldId="265"/>
            <ac:spMk id="3" creationId="{AA8B45E1-1BFD-4210-AA0D-82284CFDE36D}"/>
          </ac:spMkLst>
        </pc:spChg>
      </pc:sldChg>
      <pc:sldChg chg="modSp del mod">
        <pc:chgData name="Helen Cade (HEIW)" userId="27496f1f-9f1b-4111-9521-6e60be8726ef" providerId="ADAL" clId="{449B92C2-E64B-4F0F-9FB8-0D39BAA8EC39}" dt="2020-09-23T10:33:30.035" v="391" actId="255"/>
        <pc:sldMkLst>
          <pc:docMk/>
          <pc:sldMk cId="360308798" sldId="267"/>
        </pc:sldMkLst>
        <pc:spChg chg="mod">
          <ac:chgData name="Helen Cade (HEIW)" userId="27496f1f-9f1b-4111-9521-6e60be8726ef" providerId="ADAL" clId="{449B92C2-E64B-4F0F-9FB8-0D39BAA8EC39}" dt="2020-09-23T10:33:30.035" v="391" actId="255"/>
          <ac:spMkLst>
            <pc:docMk/>
            <pc:sldMk cId="360308798" sldId="267"/>
            <ac:spMk id="2" creationId="{B6B56BD1-FC20-4CD7-8780-0FB84C27A670}"/>
          </ac:spMkLst>
        </pc:spChg>
      </pc:sldChg>
      <pc:sldChg chg="addSp delSp modSp del mod">
        <pc:chgData name="Helen Cade (HEIW)" userId="27496f1f-9f1b-4111-9521-6e60be8726ef" providerId="ADAL" clId="{449B92C2-E64B-4F0F-9FB8-0D39BAA8EC39}" dt="2020-09-23T10:44:05.205" v="473" actId="1076"/>
        <pc:sldMkLst>
          <pc:docMk/>
          <pc:sldMk cId="2712936227" sldId="268"/>
        </pc:sldMkLst>
        <pc:spChg chg="add mod">
          <ac:chgData name="Helen Cade (HEIW)" userId="27496f1f-9f1b-4111-9521-6e60be8726ef" providerId="ADAL" clId="{449B92C2-E64B-4F0F-9FB8-0D39BAA8EC39}" dt="2020-09-23T10:43:38.729" v="471" actId="207"/>
          <ac:spMkLst>
            <pc:docMk/>
            <pc:sldMk cId="2712936227" sldId="268"/>
            <ac:spMk id="2" creationId="{BB8DC4A6-7283-4E45-BA75-526F73CDD8B3}"/>
          </ac:spMkLst>
        </pc:spChg>
        <pc:picChg chg="mod">
          <ac:chgData name="Helen Cade (HEIW)" userId="27496f1f-9f1b-4111-9521-6e60be8726ef" providerId="ADAL" clId="{449B92C2-E64B-4F0F-9FB8-0D39BAA8EC39}" dt="2020-09-23T10:44:05.205" v="473" actId="1076"/>
          <ac:picMkLst>
            <pc:docMk/>
            <pc:sldMk cId="2712936227" sldId="268"/>
            <ac:picMk id="6" creationId="{E66D0EBC-8570-484E-856F-D5B97F506F3D}"/>
          </ac:picMkLst>
        </pc:picChg>
        <pc:picChg chg="del">
          <ac:chgData name="Helen Cade (HEIW)" userId="27496f1f-9f1b-4111-9521-6e60be8726ef" providerId="ADAL" clId="{449B92C2-E64B-4F0F-9FB8-0D39BAA8EC39}" dt="2020-09-23T10:42:49.408" v="446" actId="478"/>
          <ac:picMkLst>
            <pc:docMk/>
            <pc:sldMk cId="2712936227" sldId="268"/>
            <ac:picMk id="10" creationId="{0A721E89-FB1E-4193-8C39-AE2310461AF4}"/>
          </ac:picMkLst>
        </pc:picChg>
      </pc:sldChg>
      <pc:sldChg chg="modSp del mod">
        <pc:chgData name="Helen Cade (HEIW)" userId="27496f1f-9f1b-4111-9521-6e60be8726ef" providerId="ADAL" clId="{449B92C2-E64B-4F0F-9FB8-0D39BAA8EC39}" dt="2020-09-23T10:34:28.509" v="394" actId="255"/>
        <pc:sldMkLst>
          <pc:docMk/>
          <pc:sldMk cId="301974590" sldId="269"/>
        </pc:sldMkLst>
        <pc:spChg chg="mod">
          <ac:chgData name="Helen Cade (HEIW)" userId="27496f1f-9f1b-4111-9521-6e60be8726ef" providerId="ADAL" clId="{449B92C2-E64B-4F0F-9FB8-0D39BAA8EC39}" dt="2020-09-23T10:10:03.944" v="121" actId="6549"/>
          <ac:spMkLst>
            <pc:docMk/>
            <pc:sldMk cId="301974590" sldId="269"/>
            <ac:spMk id="2" creationId="{646A74CF-4CEC-4682-830D-EED1D4BA7FAC}"/>
          </ac:spMkLst>
        </pc:spChg>
        <pc:spChg chg="mod">
          <ac:chgData name="Helen Cade (HEIW)" userId="27496f1f-9f1b-4111-9521-6e60be8726ef" providerId="ADAL" clId="{449B92C2-E64B-4F0F-9FB8-0D39BAA8EC39}" dt="2020-09-23T10:34:28.509" v="394" actId="255"/>
          <ac:spMkLst>
            <pc:docMk/>
            <pc:sldMk cId="301974590" sldId="269"/>
            <ac:spMk id="3" creationId="{D0AAFC24-570C-4713-8C03-4BCE38F6E6C6}"/>
          </ac:spMkLst>
        </pc:spChg>
      </pc:sldChg>
      <pc:sldChg chg="modSp del mod">
        <pc:chgData name="Helen Cade (HEIW)" userId="27496f1f-9f1b-4111-9521-6e60be8726ef" providerId="ADAL" clId="{449B92C2-E64B-4F0F-9FB8-0D39BAA8EC39}" dt="2020-09-23T10:34:38.231" v="395" actId="255"/>
        <pc:sldMkLst>
          <pc:docMk/>
          <pc:sldMk cId="2622290120" sldId="271"/>
        </pc:sldMkLst>
        <pc:spChg chg="mod">
          <ac:chgData name="Helen Cade (HEIW)" userId="27496f1f-9f1b-4111-9521-6e60be8726ef" providerId="ADAL" clId="{449B92C2-E64B-4F0F-9FB8-0D39BAA8EC39}" dt="2020-09-23T10:18:07.095" v="190" actId="1076"/>
          <ac:spMkLst>
            <pc:docMk/>
            <pc:sldMk cId="2622290120" sldId="271"/>
            <ac:spMk id="3" creationId="{3FEF3F42-5279-4558-892A-6EA415CF9796}"/>
          </ac:spMkLst>
        </pc:spChg>
        <pc:spChg chg="mod">
          <ac:chgData name="Helen Cade (HEIW)" userId="27496f1f-9f1b-4111-9521-6e60be8726ef" providerId="ADAL" clId="{449B92C2-E64B-4F0F-9FB8-0D39BAA8EC39}" dt="2020-09-23T10:34:38.231" v="395" actId="255"/>
          <ac:spMkLst>
            <pc:docMk/>
            <pc:sldMk cId="2622290120" sldId="271"/>
            <ac:spMk id="4" creationId="{E74D1140-900D-464E-9AE8-E488F294E2CA}"/>
          </ac:spMkLst>
        </pc:spChg>
      </pc:sldChg>
      <pc:sldChg chg="modSp del mod modClrScheme chgLayout">
        <pc:chgData name="Helen Cade (HEIW)" userId="27496f1f-9f1b-4111-9521-6e60be8726ef" providerId="ADAL" clId="{449B92C2-E64B-4F0F-9FB8-0D39BAA8EC39}" dt="2020-09-23T10:35:23.959" v="402" actId="14100"/>
        <pc:sldMkLst>
          <pc:docMk/>
          <pc:sldMk cId="836024700" sldId="272"/>
        </pc:sldMkLst>
        <pc:spChg chg="mod ord">
          <ac:chgData name="Helen Cade (HEIW)" userId="27496f1f-9f1b-4111-9521-6e60be8726ef" providerId="ADAL" clId="{449B92C2-E64B-4F0F-9FB8-0D39BAA8EC39}" dt="2020-09-23T10:34:58.822" v="398" actId="700"/>
          <ac:spMkLst>
            <pc:docMk/>
            <pc:sldMk cId="836024700" sldId="272"/>
            <ac:spMk id="7" creationId="{236B3079-5E01-4B94-B74E-636D9D2D64B5}"/>
          </ac:spMkLst>
        </pc:spChg>
        <pc:spChg chg="mod ord">
          <ac:chgData name="Helen Cade (HEIW)" userId="27496f1f-9f1b-4111-9521-6e60be8726ef" providerId="ADAL" clId="{449B92C2-E64B-4F0F-9FB8-0D39BAA8EC39}" dt="2020-09-23T10:35:23.959" v="402" actId="14100"/>
          <ac:spMkLst>
            <pc:docMk/>
            <pc:sldMk cId="836024700" sldId="272"/>
            <ac:spMk id="9" creationId="{FA18E4C3-29AE-4D9F-85E0-E2B830CBEEF5}"/>
          </ac:spMkLst>
        </pc:spChg>
        <pc:spChg chg="mod ord">
          <ac:chgData name="Helen Cade (HEIW)" userId="27496f1f-9f1b-4111-9521-6e60be8726ef" providerId="ADAL" clId="{449B92C2-E64B-4F0F-9FB8-0D39BAA8EC39}" dt="2020-09-23T10:35:06.712" v="400" actId="14100"/>
          <ac:spMkLst>
            <pc:docMk/>
            <pc:sldMk cId="836024700" sldId="272"/>
            <ac:spMk id="10" creationId="{C9135BC4-2C75-4C6F-8D1F-AB45F97AB8AC}"/>
          </ac:spMkLst>
        </pc:spChg>
      </pc:sldChg>
      <pc:sldChg chg="modSp del mod">
        <pc:chgData name="Helen Cade (HEIW)" userId="27496f1f-9f1b-4111-9521-6e60be8726ef" providerId="ADAL" clId="{449B92C2-E64B-4F0F-9FB8-0D39BAA8EC39}" dt="2020-09-23T10:38:04.404" v="416" actId="255"/>
        <pc:sldMkLst>
          <pc:docMk/>
          <pc:sldMk cId="2627463015" sldId="273"/>
        </pc:sldMkLst>
        <pc:spChg chg="mod">
          <ac:chgData name="Helen Cade (HEIW)" userId="27496f1f-9f1b-4111-9521-6e60be8726ef" providerId="ADAL" clId="{449B92C2-E64B-4F0F-9FB8-0D39BAA8EC39}" dt="2020-09-23T10:23:23.319" v="281" actId="20577"/>
          <ac:spMkLst>
            <pc:docMk/>
            <pc:sldMk cId="2627463015" sldId="273"/>
            <ac:spMk id="2" creationId="{40C08F66-E853-42E9-B22C-A0285C9C7497}"/>
          </ac:spMkLst>
        </pc:spChg>
        <pc:spChg chg="mod">
          <ac:chgData name="Helen Cade (HEIW)" userId="27496f1f-9f1b-4111-9521-6e60be8726ef" providerId="ADAL" clId="{449B92C2-E64B-4F0F-9FB8-0D39BAA8EC39}" dt="2020-09-23T10:38:04.404" v="416" actId="255"/>
          <ac:spMkLst>
            <pc:docMk/>
            <pc:sldMk cId="2627463015" sldId="273"/>
            <ac:spMk id="3" creationId="{37B9CF42-41B0-470E-A7E4-A2094D000ADF}"/>
          </ac:spMkLst>
        </pc:spChg>
      </pc:sldChg>
      <pc:sldChg chg="modSp del mod">
        <pc:chgData name="Helen Cade (HEIW)" userId="27496f1f-9f1b-4111-9521-6e60be8726ef" providerId="ADAL" clId="{449B92C2-E64B-4F0F-9FB8-0D39BAA8EC39}" dt="2020-09-23T10:38:20.532" v="419" actId="1076"/>
        <pc:sldMkLst>
          <pc:docMk/>
          <pc:sldMk cId="1149761549" sldId="275"/>
        </pc:sldMkLst>
        <pc:spChg chg="mod">
          <ac:chgData name="Helen Cade (HEIW)" userId="27496f1f-9f1b-4111-9521-6e60be8726ef" providerId="ADAL" clId="{449B92C2-E64B-4F0F-9FB8-0D39BAA8EC39}" dt="2020-09-23T10:38:20.532" v="419" actId="1076"/>
          <ac:spMkLst>
            <pc:docMk/>
            <pc:sldMk cId="1149761549" sldId="275"/>
            <ac:spMk id="2" creationId="{2D46A12C-DC12-4253-8C41-C01D21109D58}"/>
          </ac:spMkLst>
        </pc:spChg>
        <pc:spChg chg="mod">
          <ac:chgData name="Helen Cade (HEIW)" userId="27496f1f-9f1b-4111-9521-6e60be8726ef" providerId="ADAL" clId="{449B92C2-E64B-4F0F-9FB8-0D39BAA8EC39}" dt="2020-09-23T10:24:14.760" v="289" actId="20577"/>
          <ac:spMkLst>
            <pc:docMk/>
            <pc:sldMk cId="1149761549" sldId="275"/>
            <ac:spMk id="3" creationId="{62C8DBFD-DFE0-4719-B718-53A66C98661D}"/>
          </ac:spMkLst>
        </pc:spChg>
      </pc:sldChg>
      <pc:sldChg chg="modSp del mod">
        <pc:chgData name="Helen Cade (HEIW)" userId="27496f1f-9f1b-4111-9521-6e60be8726ef" providerId="ADAL" clId="{449B92C2-E64B-4F0F-9FB8-0D39BAA8EC39}" dt="2020-09-23T10:38:31.989" v="422" actId="14100"/>
        <pc:sldMkLst>
          <pc:docMk/>
          <pc:sldMk cId="2138492786" sldId="276"/>
        </pc:sldMkLst>
        <pc:spChg chg="mod">
          <ac:chgData name="Helen Cade (HEIW)" userId="27496f1f-9f1b-4111-9521-6e60be8726ef" providerId="ADAL" clId="{449B92C2-E64B-4F0F-9FB8-0D39BAA8EC39}" dt="2020-09-23T10:38:31.989" v="422" actId="14100"/>
          <ac:spMkLst>
            <pc:docMk/>
            <pc:sldMk cId="2138492786" sldId="276"/>
            <ac:spMk id="2" creationId="{C8DD7091-7AE9-4718-BAE8-C03BFEE100F3}"/>
          </ac:spMkLst>
        </pc:spChg>
        <pc:spChg chg="mod">
          <ac:chgData name="Helen Cade (HEIW)" userId="27496f1f-9f1b-4111-9521-6e60be8726ef" providerId="ADAL" clId="{449B92C2-E64B-4F0F-9FB8-0D39BAA8EC39}" dt="2020-09-23T10:25:06.442" v="299" actId="1076"/>
          <ac:spMkLst>
            <pc:docMk/>
            <pc:sldMk cId="2138492786" sldId="276"/>
            <ac:spMk id="3" creationId="{62C8DBFD-DFE0-4719-B718-53A66C98661D}"/>
          </ac:spMkLst>
        </pc:spChg>
      </pc:sldChg>
      <pc:sldChg chg="modSp del mod modClrScheme chgLayout">
        <pc:chgData name="Helen Cade (HEIW)" userId="27496f1f-9f1b-4111-9521-6e60be8726ef" providerId="ADAL" clId="{449B92C2-E64B-4F0F-9FB8-0D39BAA8EC39}" dt="2020-09-23T10:39:10.151" v="430" actId="255"/>
        <pc:sldMkLst>
          <pc:docMk/>
          <pc:sldMk cId="2373718413" sldId="277"/>
        </pc:sldMkLst>
        <pc:spChg chg="mod ord">
          <ac:chgData name="Helen Cade (HEIW)" userId="27496f1f-9f1b-4111-9521-6e60be8726ef" providerId="ADAL" clId="{449B92C2-E64B-4F0F-9FB8-0D39BAA8EC39}" dt="2020-09-23T10:39:01.061" v="428" actId="255"/>
          <ac:spMkLst>
            <pc:docMk/>
            <pc:sldMk cId="2373718413" sldId="277"/>
            <ac:spMk id="2" creationId="{C63C7238-ADDF-414D-B87C-5ACA4BD8CC92}"/>
          </ac:spMkLst>
        </pc:spChg>
        <pc:spChg chg="mod ord">
          <ac:chgData name="Helen Cade (HEIW)" userId="27496f1f-9f1b-4111-9521-6e60be8726ef" providerId="ADAL" clId="{449B92C2-E64B-4F0F-9FB8-0D39BAA8EC39}" dt="2020-09-23T10:39:10.151" v="430" actId="255"/>
          <ac:spMkLst>
            <pc:docMk/>
            <pc:sldMk cId="2373718413" sldId="277"/>
            <ac:spMk id="3" creationId="{ADBE46CF-C1C3-43F7-A71F-09A5C87218F7}"/>
          </ac:spMkLst>
        </pc:spChg>
      </pc:sldChg>
      <pc:sldChg chg="modSp del mod">
        <pc:chgData name="Helen Cade (HEIW)" userId="27496f1f-9f1b-4111-9521-6e60be8726ef" providerId="ADAL" clId="{449B92C2-E64B-4F0F-9FB8-0D39BAA8EC39}" dt="2020-09-23T10:39:24.635" v="432" actId="14100"/>
        <pc:sldMkLst>
          <pc:docMk/>
          <pc:sldMk cId="1552732388" sldId="278"/>
        </pc:sldMkLst>
        <pc:spChg chg="mod">
          <ac:chgData name="Helen Cade (HEIW)" userId="27496f1f-9f1b-4111-9521-6e60be8726ef" providerId="ADAL" clId="{449B92C2-E64B-4F0F-9FB8-0D39BAA8EC39}" dt="2020-09-23T10:39:24.635" v="432" actId="14100"/>
          <ac:spMkLst>
            <pc:docMk/>
            <pc:sldMk cId="1552732388" sldId="278"/>
            <ac:spMk id="2" creationId="{6F17FF42-4E74-45BC-8DC2-E719E4C747E1}"/>
          </ac:spMkLst>
        </pc:spChg>
        <pc:spChg chg="mod">
          <ac:chgData name="Helen Cade (HEIW)" userId="27496f1f-9f1b-4111-9521-6e60be8726ef" providerId="ADAL" clId="{449B92C2-E64B-4F0F-9FB8-0D39BAA8EC39}" dt="2020-09-23T10:27:03.961" v="317" actId="1076"/>
          <ac:spMkLst>
            <pc:docMk/>
            <pc:sldMk cId="1552732388" sldId="278"/>
            <ac:spMk id="3" creationId="{F210C481-8D8B-4536-ADE1-D01C755B1346}"/>
          </ac:spMkLst>
        </pc:spChg>
      </pc:sldChg>
      <pc:sldChg chg="modSp del mod">
        <pc:chgData name="Helen Cade (HEIW)" userId="27496f1f-9f1b-4111-9521-6e60be8726ef" providerId="ADAL" clId="{449B92C2-E64B-4F0F-9FB8-0D39BAA8EC39}" dt="2020-09-23T10:39:45.103" v="433" actId="255"/>
        <pc:sldMkLst>
          <pc:docMk/>
          <pc:sldMk cId="1689347250" sldId="279"/>
        </pc:sldMkLst>
        <pc:spChg chg="mod">
          <ac:chgData name="Helen Cade (HEIW)" userId="27496f1f-9f1b-4111-9521-6e60be8726ef" providerId="ADAL" clId="{449B92C2-E64B-4F0F-9FB8-0D39BAA8EC39}" dt="2020-09-23T10:27:57.239" v="326" actId="1076"/>
          <ac:spMkLst>
            <pc:docMk/>
            <pc:sldMk cId="1689347250" sldId="279"/>
            <ac:spMk id="2" creationId="{1121C82A-EC14-4624-B68D-40FF4907673E}"/>
          </ac:spMkLst>
        </pc:spChg>
        <pc:spChg chg="mod">
          <ac:chgData name="Helen Cade (HEIW)" userId="27496f1f-9f1b-4111-9521-6e60be8726ef" providerId="ADAL" clId="{449B92C2-E64B-4F0F-9FB8-0D39BAA8EC39}" dt="2020-09-23T10:39:45.103" v="433" actId="255"/>
          <ac:spMkLst>
            <pc:docMk/>
            <pc:sldMk cId="1689347250" sldId="279"/>
            <ac:spMk id="3" creationId="{42CFC7F6-1107-4C51-A8A4-750876F3BE2C}"/>
          </ac:spMkLst>
        </pc:spChg>
      </pc:sldChg>
      <pc:sldChg chg="modSp del mod">
        <pc:chgData name="Helen Cade (HEIW)" userId="27496f1f-9f1b-4111-9521-6e60be8726ef" providerId="ADAL" clId="{449B92C2-E64B-4F0F-9FB8-0D39BAA8EC39}" dt="2020-09-23T10:41:33.263" v="445" actId="1076"/>
        <pc:sldMkLst>
          <pc:docMk/>
          <pc:sldMk cId="4161882338" sldId="282"/>
        </pc:sldMkLst>
        <pc:spChg chg="mod">
          <ac:chgData name="Helen Cade (HEIW)" userId="27496f1f-9f1b-4111-9521-6e60be8726ef" providerId="ADAL" clId="{449B92C2-E64B-4F0F-9FB8-0D39BAA8EC39}" dt="2020-09-23T10:41:31.069" v="444" actId="1076"/>
          <ac:spMkLst>
            <pc:docMk/>
            <pc:sldMk cId="4161882338" sldId="282"/>
            <ac:spMk id="2" creationId="{27B8B1D7-F5C1-4490-AF3A-CDD201A5B3BB}"/>
          </ac:spMkLst>
        </pc:spChg>
        <pc:spChg chg="mod">
          <ac:chgData name="Helen Cade (HEIW)" userId="27496f1f-9f1b-4111-9521-6e60be8726ef" providerId="ADAL" clId="{449B92C2-E64B-4F0F-9FB8-0D39BAA8EC39}" dt="2020-09-23T10:41:33.263" v="445" actId="1076"/>
          <ac:spMkLst>
            <pc:docMk/>
            <pc:sldMk cId="4161882338" sldId="282"/>
            <ac:spMk id="3" creationId="{7CFFBA60-000D-42F8-AFF6-F5EE2004556D}"/>
          </ac:spMkLst>
        </pc:spChg>
      </pc:sldChg>
      <pc:sldChg chg="modSp del mod">
        <pc:chgData name="Helen Cade (HEIW)" userId="27496f1f-9f1b-4111-9521-6e60be8726ef" providerId="ADAL" clId="{449B92C2-E64B-4F0F-9FB8-0D39BAA8EC39}" dt="2020-09-23T10:41:02.889" v="439" actId="2711"/>
        <pc:sldMkLst>
          <pc:docMk/>
          <pc:sldMk cId="381228685" sldId="283"/>
        </pc:sldMkLst>
        <pc:spChg chg="mod">
          <ac:chgData name="Helen Cade (HEIW)" userId="27496f1f-9f1b-4111-9521-6e60be8726ef" providerId="ADAL" clId="{449B92C2-E64B-4F0F-9FB8-0D39BAA8EC39}" dt="2020-09-23T10:40:52.581" v="438" actId="113"/>
          <ac:spMkLst>
            <pc:docMk/>
            <pc:sldMk cId="381228685" sldId="283"/>
            <ac:spMk id="5" creationId="{7A03518D-149E-4676-8CC8-3F4C2D5C2D49}"/>
          </ac:spMkLst>
        </pc:spChg>
        <pc:spChg chg="mod">
          <ac:chgData name="Helen Cade (HEIW)" userId="27496f1f-9f1b-4111-9521-6e60be8726ef" providerId="ADAL" clId="{449B92C2-E64B-4F0F-9FB8-0D39BAA8EC39}" dt="2020-09-23T10:41:02.889" v="439" actId="2711"/>
          <ac:spMkLst>
            <pc:docMk/>
            <pc:sldMk cId="381228685" sldId="283"/>
            <ac:spMk id="8" creationId="{5046B687-DD6B-4B61-9A79-95328BD87D2E}"/>
          </ac:spMkLst>
        </pc:spChg>
      </pc:sldChg>
      <pc:sldChg chg="modSp del mod">
        <pc:chgData name="Helen Cade (HEIW)" userId="27496f1f-9f1b-4111-9521-6e60be8726ef" providerId="ADAL" clId="{449B92C2-E64B-4F0F-9FB8-0D39BAA8EC39}" dt="2020-09-23T10:41:10.157" v="440" actId="255"/>
        <pc:sldMkLst>
          <pc:docMk/>
          <pc:sldMk cId="1395363065" sldId="284"/>
        </pc:sldMkLst>
        <pc:spChg chg="mod">
          <ac:chgData name="Helen Cade (HEIW)" userId="27496f1f-9f1b-4111-9521-6e60be8726ef" providerId="ADAL" clId="{449B92C2-E64B-4F0F-9FB8-0D39BAA8EC39}" dt="2020-09-23T10:30:48.869" v="366" actId="1076"/>
          <ac:spMkLst>
            <pc:docMk/>
            <pc:sldMk cId="1395363065" sldId="284"/>
            <ac:spMk id="2" creationId="{488425B8-D7EA-4F3B-A27D-77F86E6AB9D2}"/>
          </ac:spMkLst>
        </pc:spChg>
        <pc:spChg chg="mod">
          <ac:chgData name="Helen Cade (HEIW)" userId="27496f1f-9f1b-4111-9521-6e60be8726ef" providerId="ADAL" clId="{449B92C2-E64B-4F0F-9FB8-0D39BAA8EC39}" dt="2020-09-23T10:41:10.157" v="440" actId="255"/>
          <ac:spMkLst>
            <pc:docMk/>
            <pc:sldMk cId="1395363065" sldId="284"/>
            <ac:spMk id="3" creationId="{BC80C6B5-4A64-4697-A177-117FC79C04AA}"/>
          </ac:spMkLst>
        </pc:spChg>
      </pc:sldChg>
      <pc:sldChg chg="modSp del mod">
        <pc:chgData name="Helen Cade (HEIW)" userId="27496f1f-9f1b-4111-9521-6e60be8726ef" providerId="ADAL" clId="{449B92C2-E64B-4F0F-9FB8-0D39BAA8EC39}" dt="2020-09-23T10:41:15.593" v="442" actId="27636"/>
        <pc:sldMkLst>
          <pc:docMk/>
          <pc:sldMk cId="1770852249" sldId="285"/>
        </pc:sldMkLst>
        <pc:spChg chg="mod">
          <ac:chgData name="Helen Cade (HEIW)" userId="27496f1f-9f1b-4111-9521-6e60be8726ef" providerId="ADAL" clId="{449B92C2-E64B-4F0F-9FB8-0D39BAA8EC39}" dt="2020-09-23T10:31:02.118" v="367" actId="207"/>
          <ac:spMkLst>
            <pc:docMk/>
            <pc:sldMk cId="1770852249" sldId="285"/>
            <ac:spMk id="2" creationId="{699A7C1F-9D38-4CFD-B205-FD6A1820FFC3}"/>
          </ac:spMkLst>
        </pc:spChg>
        <pc:spChg chg="mod">
          <ac:chgData name="Helen Cade (HEIW)" userId="27496f1f-9f1b-4111-9521-6e60be8726ef" providerId="ADAL" clId="{449B92C2-E64B-4F0F-9FB8-0D39BAA8EC39}" dt="2020-09-23T10:41:15.593" v="442" actId="27636"/>
          <ac:spMkLst>
            <pc:docMk/>
            <pc:sldMk cId="1770852249" sldId="285"/>
            <ac:spMk id="3" creationId="{F3A299EA-639F-4F72-91BF-F86E70910C1D}"/>
          </ac:spMkLst>
        </pc:spChg>
      </pc:sldChg>
      <pc:sldChg chg="modSp del mod">
        <pc:chgData name="Helen Cade (HEIW)" userId="27496f1f-9f1b-4111-9521-6e60be8726ef" providerId="ADAL" clId="{449B92C2-E64B-4F0F-9FB8-0D39BAA8EC39}" dt="2020-09-23T10:17:59.026" v="189" actId="114"/>
        <pc:sldMkLst>
          <pc:docMk/>
          <pc:sldMk cId="2240894139" sldId="305"/>
        </pc:sldMkLst>
        <pc:spChg chg="mod">
          <ac:chgData name="Helen Cade (HEIW)" userId="27496f1f-9f1b-4111-9521-6e60be8726ef" providerId="ADAL" clId="{449B92C2-E64B-4F0F-9FB8-0D39BAA8EC39}" dt="2020-09-23T10:17:59.026" v="189" actId="114"/>
          <ac:spMkLst>
            <pc:docMk/>
            <pc:sldMk cId="2240894139" sldId="305"/>
            <ac:spMk id="5" creationId="{00000000-0000-0000-0000-000000000000}"/>
          </ac:spMkLst>
        </pc:spChg>
        <pc:spChg chg="mod">
          <ac:chgData name="Helen Cade (HEIW)" userId="27496f1f-9f1b-4111-9521-6e60be8726ef" providerId="ADAL" clId="{449B92C2-E64B-4F0F-9FB8-0D39BAA8EC39}" dt="2020-09-23T10:11:38.926" v="132" actId="1076"/>
          <ac:spMkLst>
            <pc:docMk/>
            <pc:sldMk cId="2240894139" sldId="305"/>
            <ac:spMk id="6" creationId="{00000000-0000-0000-0000-000000000000}"/>
          </ac:spMkLst>
        </pc:spChg>
        <pc:spChg chg="mod">
          <ac:chgData name="Helen Cade (HEIW)" userId="27496f1f-9f1b-4111-9521-6e60be8726ef" providerId="ADAL" clId="{449B92C2-E64B-4F0F-9FB8-0D39BAA8EC39}" dt="2020-09-23T10:11:40.769" v="133" actId="1076"/>
          <ac:spMkLst>
            <pc:docMk/>
            <pc:sldMk cId="2240894139" sldId="305"/>
            <ac:spMk id="7" creationId="{00000000-0000-0000-0000-000000000000}"/>
          </ac:spMkLst>
        </pc:spChg>
        <pc:spChg chg="mod">
          <ac:chgData name="Helen Cade (HEIW)" userId="27496f1f-9f1b-4111-9521-6e60be8726ef" providerId="ADAL" clId="{449B92C2-E64B-4F0F-9FB8-0D39BAA8EC39}" dt="2020-09-23T10:11:50.686" v="136" actId="1076"/>
          <ac:spMkLst>
            <pc:docMk/>
            <pc:sldMk cId="2240894139" sldId="305"/>
            <ac:spMk id="8" creationId="{00000000-0000-0000-0000-000000000000}"/>
          </ac:spMkLst>
        </pc:spChg>
        <pc:spChg chg="mod">
          <ac:chgData name="Helen Cade (HEIW)" userId="27496f1f-9f1b-4111-9521-6e60be8726ef" providerId="ADAL" clId="{449B92C2-E64B-4F0F-9FB8-0D39BAA8EC39}" dt="2020-09-23T10:11:48.271" v="135" actId="1076"/>
          <ac:spMkLst>
            <pc:docMk/>
            <pc:sldMk cId="2240894139" sldId="305"/>
            <ac:spMk id="9" creationId="{00000000-0000-0000-0000-000000000000}"/>
          </ac:spMkLst>
        </pc:spChg>
      </pc:sldChg>
      <pc:sldChg chg="modSp del mod">
        <pc:chgData name="Helen Cade (HEIW)" userId="27496f1f-9f1b-4111-9521-6e60be8726ef" providerId="ADAL" clId="{449B92C2-E64B-4F0F-9FB8-0D39BAA8EC39}" dt="2020-09-23T10:34:03.292" v="393" actId="207"/>
        <pc:sldMkLst>
          <pc:docMk/>
          <pc:sldMk cId="2008311399" sldId="386"/>
        </pc:sldMkLst>
        <pc:spChg chg="mod">
          <ac:chgData name="Helen Cade (HEIW)" userId="27496f1f-9f1b-4111-9521-6e60be8726ef" providerId="ADAL" clId="{449B92C2-E64B-4F0F-9FB8-0D39BAA8EC39}" dt="2020-09-23T10:34:03.292" v="393" actId="207"/>
          <ac:spMkLst>
            <pc:docMk/>
            <pc:sldMk cId="2008311399" sldId="386"/>
            <ac:spMk id="14" creationId="{8D82082C-B762-4688-A0F4-9416FDB46F3D}"/>
          </ac:spMkLst>
        </pc:spChg>
      </pc:sldChg>
      <pc:sldChg chg="modSp del mod">
        <pc:chgData name="Helen Cade (HEIW)" userId="27496f1f-9f1b-4111-9521-6e60be8726ef" providerId="ADAL" clId="{449B92C2-E64B-4F0F-9FB8-0D39BAA8EC39}" dt="2020-09-23T10:32:37.446" v="387" actId="255"/>
        <pc:sldMkLst>
          <pc:docMk/>
          <pc:sldMk cId="1050192621" sldId="737"/>
        </pc:sldMkLst>
        <pc:spChg chg="mod">
          <ac:chgData name="Helen Cade (HEIW)" userId="27496f1f-9f1b-4111-9521-6e60be8726ef" providerId="ADAL" clId="{449B92C2-E64B-4F0F-9FB8-0D39BAA8EC39}" dt="2020-09-23T10:32:23.138" v="384" actId="27636"/>
          <ac:spMkLst>
            <pc:docMk/>
            <pc:sldMk cId="1050192621" sldId="737"/>
            <ac:spMk id="4" creationId="{00000000-0000-0000-0000-000000000000}"/>
          </ac:spMkLst>
        </pc:spChg>
        <pc:spChg chg="mod">
          <ac:chgData name="Helen Cade (HEIW)" userId="27496f1f-9f1b-4111-9521-6e60be8726ef" providerId="ADAL" clId="{449B92C2-E64B-4F0F-9FB8-0D39BAA8EC39}" dt="2020-09-23T10:32:37.446" v="387" actId="255"/>
          <ac:spMkLst>
            <pc:docMk/>
            <pc:sldMk cId="1050192621" sldId="737"/>
            <ac:spMk id="5" creationId="{E7636096-7762-4D8C-9839-DFFD5BFA6235}"/>
          </ac:spMkLst>
        </pc:spChg>
      </pc:sldChg>
      <pc:sldChg chg="modSp del mod">
        <pc:chgData name="Helen Cade (HEIW)" userId="27496f1f-9f1b-4111-9521-6e60be8726ef" providerId="ADAL" clId="{449B92C2-E64B-4F0F-9FB8-0D39BAA8EC39}" dt="2020-09-23T10:38:41.835" v="425" actId="14100"/>
        <pc:sldMkLst>
          <pc:docMk/>
          <pc:sldMk cId="4019755976" sldId="738"/>
        </pc:sldMkLst>
        <pc:spChg chg="mod">
          <ac:chgData name="Helen Cade (HEIW)" userId="27496f1f-9f1b-4111-9521-6e60be8726ef" providerId="ADAL" clId="{449B92C2-E64B-4F0F-9FB8-0D39BAA8EC39}" dt="2020-09-23T10:38:41.835" v="425" actId="14100"/>
          <ac:spMkLst>
            <pc:docMk/>
            <pc:sldMk cId="4019755976" sldId="738"/>
            <ac:spMk id="2" creationId="{070C87AA-B10A-4104-8C48-E209F4DDA8B4}"/>
          </ac:spMkLst>
        </pc:spChg>
      </pc:sldChg>
      <pc:sldChg chg="modSp del mod">
        <pc:chgData name="Helen Cade (HEIW)" userId="27496f1f-9f1b-4111-9521-6e60be8726ef" providerId="ADAL" clId="{449B92C2-E64B-4F0F-9FB8-0D39BAA8EC39}" dt="2020-09-23T10:44:27.297" v="476" actId="1076"/>
        <pc:sldMkLst>
          <pc:docMk/>
          <pc:sldMk cId="3458625321" sldId="739"/>
        </pc:sldMkLst>
        <pc:spChg chg="mod">
          <ac:chgData name="Helen Cade (HEIW)" userId="27496f1f-9f1b-4111-9521-6e60be8726ef" providerId="ADAL" clId="{449B92C2-E64B-4F0F-9FB8-0D39BAA8EC39}" dt="2020-09-23T10:44:25.198" v="475" actId="1076"/>
          <ac:spMkLst>
            <pc:docMk/>
            <pc:sldMk cId="3458625321" sldId="739"/>
            <ac:spMk id="3" creationId="{6B55887E-37FC-4E74-BC3D-B944986A2F84}"/>
          </ac:spMkLst>
        </pc:spChg>
        <pc:picChg chg="mod">
          <ac:chgData name="Helen Cade (HEIW)" userId="27496f1f-9f1b-4111-9521-6e60be8726ef" providerId="ADAL" clId="{449B92C2-E64B-4F0F-9FB8-0D39BAA8EC39}" dt="2020-09-23T10:44:27.297" v="476" actId="1076"/>
          <ac:picMkLst>
            <pc:docMk/>
            <pc:sldMk cId="3458625321" sldId="739"/>
            <ac:picMk id="2" creationId="{42A85326-28A7-4E4E-AFBA-86966F57E1B1}"/>
          </ac:picMkLst>
        </pc:picChg>
      </pc:sldChg>
      <pc:sldChg chg="addSp delSp modSp del mod">
        <pc:chgData name="Helen Cade (HEIW)" userId="27496f1f-9f1b-4111-9521-6e60be8726ef" providerId="ADAL" clId="{449B92C2-E64B-4F0F-9FB8-0D39BAA8EC39}" dt="2020-09-23T10:45:25.013" v="479" actId="14100"/>
        <pc:sldMkLst>
          <pc:docMk/>
          <pc:sldMk cId="3002181601" sldId="740"/>
        </pc:sldMkLst>
        <pc:spChg chg="add mod">
          <ac:chgData name="Helen Cade (HEIW)" userId="27496f1f-9f1b-4111-9521-6e60be8726ef" providerId="ADAL" clId="{449B92C2-E64B-4F0F-9FB8-0D39BAA8EC39}" dt="2020-09-23T10:22:41.306" v="272" actId="113"/>
          <ac:spMkLst>
            <pc:docMk/>
            <pc:sldMk cId="3002181601" sldId="740"/>
            <ac:spMk id="6" creationId="{E15FF8FB-7D76-452E-A42A-A650ECDA3B6B}"/>
          </ac:spMkLst>
        </pc:spChg>
        <pc:picChg chg="del mod">
          <ac:chgData name="Helen Cade (HEIW)" userId="27496f1f-9f1b-4111-9521-6e60be8726ef" providerId="ADAL" clId="{449B92C2-E64B-4F0F-9FB8-0D39BAA8EC39}" dt="2020-09-23T10:22:13.542" v="269" actId="478"/>
          <ac:picMkLst>
            <pc:docMk/>
            <pc:sldMk cId="3002181601" sldId="740"/>
            <ac:picMk id="4" creationId="{2D8262A3-906F-4311-B691-A4C7EA79D54C}"/>
          </ac:picMkLst>
        </pc:picChg>
        <pc:picChg chg="mod">
          <ac:chgData name="Helen Cade (HEIW)" userId="27496f1f-9f1b-4111-9521-6e60be8726ef" providerId="ADAL" clId="{449B92C2-E64B-4F0F-9FB8-0D39BAA8EC39}" dt="2020-09-23T10:45:25.013" v="479" actId="14100"/>
          <ac:picMkLst>
            <pc:docMk/>
            <pc:sldMk cId="3002181601" sldId="740"/>
            <ac:picMk id="5" creationId="{7013494B-3127-4B17-B681-BF3B3EB3EBA8}"/>
          </ac:picMkLst>
        </pc:picChg>
      </pc:sldChg>
      <pc:sldChg chg="modSp del mod">
        <pc:chgData name="Helen Cade (HEIW)" userId="27496f1f-9f1b-4111-9521-6e60be8726ef" providerId="ADAL" clId="{449B92C2-E64B-4F0F-9FB8-0D39BAA8EC39}" dt="2020-09-23T10:16:37.637" v="172" actId="255"/>
        <pc:sldMkLst>
          <pc:docMk/>
          <pc:sldMk cId="3232865967" sldId="747"/>
        </pc:sldMkLst>
        <pc:spChg chg="mod">
          <ac:chgData name="Helen Cade (HEIW)" userId="27496f1f-9f1b-4111-9521-6e60be8726ef" providerId="ADAL" clId="{449B92C2-E64B-4F0F-9FB8-0D39BAA8EC39}" dt="2020-09-23T10:16:37.637" v="172" actId="255"/>
          <ac:spMkLst>
            <pc:docMk/>
            <pc:sldMk cId="3232865967" sldId="747"/>
            <ac:spMk id="2" creationId="{C6F4BA4D-01EF-4A6C-B213-BBC4BFF11547}"/>
          </ac:spMkLst>
        </pc:spChg>
        <pc:spChg chg="mod">
          <ac:chgData name="Helen Cade (HEIW)" userId="27496f1f-9f1b-4111-9521-6e60be8726ef" providerId="ADAL" clId="{449B92C2-E64B-4F0F-9FB8-0D39BAA8EC39}" dt="2020-09-23T09:57:31.495" v="5" actId="27636"/>
          <ac:spMkLst>
            <pc:docMk/>
            <pc:sldMk cId="3232865967" sldId="747"/>
            <ac:spMk id="3" creationId="{3DB7265D-44F9-43C0-83D5-157EC7469C55}"/>
          </ac:spMkLst>
        </pc:spChg>
      </pc:sldChg>
      <pc:sldChg chg="modSp del mod">
        <pc:chgData name="Helen Cade (HEIW)" userId="27496f1f-9f1b-4111-9521-6e60be8726ef" providerId="ADAL" clId="{449B92C2-E64B-4F0F-9FB8-0D39BAA8EC39}" dt="2020-09-23T10:33:08.635" v="389" actId="255"/>
        <pc:sldMkLst>
          <pc:docMk/>
          <pc:sldMk cId="2453428859" sldId="748"/>
        </pc:sldMkLst>
        <pc:spChg chg="mod">
          <ac:chgData name="Helen Cade (HEIW)" userId="27496f1f-9f1b-4111-9521-6e60be8726ef" providerId="ADAL" clId="{449B92C2-E64B-4F0F-9FB8-0D39BAA8EC39}" dt="2020-09-23T10:02:17.442" v="42" actId="1076"/>
          <ac:spMkLst>
            <pc:docMk/>
            <pc:sldMk cId="2453428859" sldId="748"/>
            <ac:spMk id="2" creationId="{2732E194-99BC-4C4F-B135-899602592A82}"/>
          </ac:spMkLst>
        </pc:spChg>
        <pc:spChg chg="mod">
          <ac:chgData name="Helen Cade (HEIW)" userId="27496f1f-9f1b-4111-9521-6e60be8726ef" providerId="ADAL" clId="{449B92C2-E64B-4F0F-9FB8-0D39BAA8EC39}" dt="2020-09-23T10:33:08.635" v="389" actId="255"/>
          <ac:spMkLst>
            <pc:docMk/>
            <pc:sldMk cId="2453428859" sldId="748"/>
            <ac:spMk id="3" creationId="{0D7E4B16-12C0-4005-A363-6FDA49D66CEE}"/>
          </ac:spMkLst>
        </pc:spChg>
      </pc:sldChg>
      <pc:sldChg chg="modSp del mod">
        <pc:chgData name="Helen Cade (HEIW)" userId="27496f1f-9f1b-4111-9521-6e60be8726ef" providerId="ADAL" clId="{449B92C2-E64B-4F0F-9FB8-0D39BAA8EC39}" dt="2020-09-23T10:36:57.732" v="413" actId="12"/>
        <pc:sldMkLst>
          <pc:docMk/>
          <pc:sldMk cId="70577883" sldId="749"/>
        </pc:sldMkLst>
        <pc:spChg chg="mod">
          <ac:chgData name="Helen Cade (HEIW)" userId="27496f1f-9f1b-4111-9521-6e60be8726ef" providerId="ADAL" clId="{449B92C2-E64B-4F0F-9FB8-0D39BAA8EC39}" dt="2020-09-23T10:36:03.042" v="405" actId="6549"/>
          <ac:spMkLst>
            <pc:docMk/>
            <pc:sldMk cId="70577883" sldId="749"/>
            <ac:spMk id="2" creationId="{1B41E4AE-B65D-4257-81D3-3384DE7493FB}"/>
          </ac:spMkLst>
        </pc:spChg>
        <pc:spChg chg="mod">
          <ac:chgData name="Helen Cade (HEIW)" userId="27496f1f-9f1b-4111-9521-6e60be8726ef" providerId="ADAL" clId="{449B92C2-E64B-4F0F-9FB8-0D39BAA8EC39}" dt="2020-09-23T10:36:57.732" v="413" actId="12"/>
          <ac:spMkLst>
            <pc:docMk/>
            <pc:sldMk cId="70577883" sldId="749"/>
            <ac:spMk id="3" creationId="{1A052E41-7DFF-401C-84E1-A96012C49B9B}"/>
          </ac:spMkLst>
        </pc:spChg>
      </pc:sldChg>
      <pc:sldChg chg="modSp del mod">
        <pc:chgData name="Helen Cade (HEIW)" userId="27496f1f-9f1b-4111-9521-6e60be8726ef" providerId="ADAL" clId="{449B92C2-E64B-4F0F-9FB8-0D39BAA8EC39}" dt="2020-09-23T10:40:19.617" v="435" actId="14100"/>
        <pc:sldMkLst>
          <pc:docMk/>
          <pc:sldMk cId="3297112523" sldId="750"/>
        </pc:sldMkLst>
        <pc:spChg chg="mod">
          <ac:chgData name="Helen Cade (HEIW)" userId="27496f1f-9f1b-4111-9521-6e60be8726ef" providerId="ADAL" clId="{449B92C2-E64B-4F0F-9FB8-0D39BAA8EC39}" dt="2020-09-23T10:37:05.524" v="414" actId="14100"/>
          <ac:spMkLst>
            <pc:docMk/>
            <pc:sldMk cId="3297112523" sldId="750"/>
            <ac:spMk id="2" creationId="{21BEFB72-E8E9-49FB-B5EC-DF4F3246798D}"/>
          </ac:spMkLst>
        </pc:spChg>
        <pc:spChg chg="mod">
          <ac:chgData name="Helen Cade (HEIW)" userId="27496f1f-9f1b-4111-9521-6e60be8726ef" providerId="ADAL" clId="{449B92C2-E64B-4F0F-9FB8-0D39BAA8EC39}" dt="2020-09-23T10:40:19.617" v="435" actId="14100"/>
          <ac:spMkLst>
            <pc:docMk/>
            <pc:sldMk cId="3297112523" sldId="750"/>
            <ac:spMk id="3" creationId="{73787640-A107-4069-99F9-8E2C3985244B}"/>
          </ac:spMkLst>
        </pc:spChg>
      </pc:sldChg>
      <pc:sldChg chg="modSp del mod">
        <pc:chgData name="Helen Cade (HEIW)" userId="27496f1f-9f1b-4111-9521-6e60be8726ef" providerId="ADAL" clId="{449B92C2-E64B-4F0F-9FB8-0D39BAA8EC39}" dt="2020-09-23T10:19:59.024" v="204" actId="1076"/>
        <pc:sldMkLst>
          <pc:docMk/>
          <pc:sldMk cId="2827022942" sldId="751"/>
        </pc:sldMkLst>
        <pc:spChg chg="mod">
          <ac:chgData name="Helen Cade (HEIW)" userId="27496f1f-9f1b-4111-9521-6e60be8726ef" providerId="ADAL" clId="{449B92C2-E64B-4F0F-9FB8-0D39BAA8EC39}" dt="2020-09-23T10:19:59.024" v="204" actId="1076"/>
          <ac:spMkLst>
            <pc:docMk/>
            <pc:sldMk cId="2827022942" sldId="751"/>
            <ac:spMk id="2" creationId="{FBC3CD6D-377A-4020-B693-2B6D26C3EC9A}"/>
          </ac:spMkLst>
        </pc:spChg>
      </pc:sldChg>
      <pc:sldChg chg="modSp del mod">
        <pc:chgData name="Helen Cade (HEIW)" userId="27496f1f-9f1b-4111-9521-6e60be8726ef" providerId="ADAL" clId="{449B92C2-E64B-4F0F-9FB8-0D39BAA8EC39}" dt="2020-09-23T10:23:12.792" v="277" actId="1076"/>
        <pc:sldMkLst>
          <pc:docMk/>
          <pc:sldMk cId="381868040" sldId="752"/>
        </pc:sldMkLst>
        <pc:spChg chg="mod">
          <ac:chgData name="Helen Cade (HEIW)" userId="27496f1f-9f1b-4111-9521-6e60be8726ef" providerId="ADAL" clId="{449B92C2-E64B-4F0F-9FB8-0D39BAA8EC39}" dt="2020-09-23T10:23:00.472" v="276" actId="20577"/>
          <ac:spMkLst>
            <pc:docMk/>
            <pc:sldMk cId="381868040" sldId="752"/>
            <ac:spMk id="2" creationId="{84AC6327-B2E0-4CAB-923B-6FA4CA87B32C}"/>
          </ac:spMkLst>
        </pc:spChg>
        <pc:spChg chg="mod">
          <ac:chgData name="Helen Cade (HEIW)" userId="27496f1f-9f1b-4111-9521-6e60be8726ef" providerId="ADAL" clId="{449B92C2-E64B-4F0F-9FB8-0D39BAA8EC39}" dt="2020-09-23T10:23:12.792" v="277" actId="1076"/>
          <ac:spMkLst>
            <pc:docMk/>
            <pc:sldMk cId="381868040" sldId="752"/>
            <ac:spMk id="3" creationId="{979B5D05-43B3-44B1-ABF2-E8595B70EBB0}"/>
          </ac:spMkLst>
        </pc:spChg>
      </pc:sldChg>
    </pc:docChg>
  </pc:docChgLst>
  <pc:docChgLst>
    <pc:chgData name="Helen Cade (HEIW)" userId="S::helen.cade@wales.nhs.uk::27496f1f-9f1b-4111-9521-6e60be8726ef" providerId="AD" clId="Web-{125B1321-D4B2-BC4C-73E9-75F0CEDA2F50}"/>
    <pc:docChg chg="delSld modSld">
      <pc:chgData name="Helen Cade (HEIW)" userId="S::helen.cade@wales.nhs.uk::27496f1f-9f1b-4111-9521-6e60be8726ef" providerId="AD" clId="Web-{125B1321-D4B2-BC4C-73E9-75F0CEDA2F50}" dt="2020-09-23T11:26:49.077" v="72" actId="1076"/>
      <pc:docMkLst>
        <pc:docMk/>
      </pc:docMkLst>
      <pc:sldChg chg="addSp delSp modSp mod modClrScheme chgLayout">
        <pc:chgData name="Helen Cade (HEIW)" userId="S::helen.cade@wales.nhs.uk::27496f1f-9f1b-4111-9521-6e60be8726ef" providerId="AD" clId="Web-{125B1321-D4B2-BC4C-73E9-75F0CEDA2F50}" dt="2020-09-23T11:26:49.077" v="72" actId="1076"/>
        <pc:sldMkLst>
          <pc:docMk/>
          <pc:sldMk cId="3673003497" sldId="259"/>
        </pc:sldMkLst>
        <pc:spChg chg="mod ord">
          <ac:chgData name="Helen Cade (HEIW)" userId="S::helen.cade@wales.nhs.uk::27496f1f-9f1b-4111-9521-6e60be8726ef" providerId="AD" clId="Web-{125B1321-D4B2-BC4C-73E9-75F0CEDA2F50}" dt="2020-09-23T11:26:15.700" v="59" actId="20577"/>
          <ac:spMkLst>
            <pc:docMk/>
            <pc:sldMk cId="3673003497" sldId="259"/>
            <ac:spMk id="2" creationId="{D6EE1680-BC12-4FE7-9317-5070FD21E97E}"/>
          </ac:spMkLst>
        </pc:spChg>
        <pc:spChg chg="mod ord">
          <ac:chgData name="Helen Cade (HEIW)" userId="S::helen.cade@wales.nhs.uk::27496f1f-9f1b-4111-9521-6e60be8726ef" providerId="AD" clId="Web-{125B1321-D4B2-BC4C-73E9-75F0CEDA2F50}" dt="2020-09-23T11:26:49.077" v="72" actId="1076"/>
          <ac:spMkLst>
            <pc:docMk/>
            <pc:sldMk cId="3673003497" sldId="259"/>
            <ac:spMk id="3" creationId="{88420E3E-D919-4DB9-9BA0-E0DEEBC77E66}"/>
          </ac:spMkLst>
        </pc:spChg>
        <pc:spChg chg="add del">
          <ac:chgData name="Helen Cade (HEIW)" userId="S::helen.cade@wales.nhs.uk::27496f1f-9f1b-4111-9521-6e60be8726ef" providerId="AD" clId="Web-{125B1321-D4B2-BC4C-73E9-75F0CEDA2F50}" dt="2020-09-23T11:26:33.123" v="66"/>
          <ac:spMkLst>
            <pc:docMk/>
            <pc:sldMk cId="3673003497" sldId="259"/>
            <ac:spMk id="4" creationId="{29DDBF41-D346-4A56-97B9-8FF5C8E78FA6}"/>
          </ac:spMkLst>
        </pc:spChg>
      </pc:sldChg>
      <pc:sldChg chg="addSp delSp modSp">
        <pc:chgData name="Helen Cade (HEIW)" userId="S::helen.cade@wales.nhs.uk::27496f1f-9f1b-4111-9521-6e60be8726ef" providerId="AD" clId="Web-{125B1321-D4B2-BC4C-73E9-75F0CEDA2F50}" dt="2020-09-23T11:23:02.422" v="49" actId="1076"/>
        <pc:sldMkLst>
          <pc:docMk/>
          <pc:sldMk cId="3002181601" sldId="740"/>
        </pc:sldMkLst>
        <pc:spChg chg="add mod">
          <ac:chgData name="Helen Cade (HEIW)" userId="S::helen.cade@wales.nhs.uk::27496f1f-9f1b-4111-9521-6e60be8726ef" providerId="AD" clId="Web-{125B1321-D4B2-BC4C-73E9-75F0CEDA2F50}" dt="2020-09-23T11:23:02.422" v="49" actId="1076"/>
          <ac:spMkLst>
            <pc:docMk/>
            <pc:sldMk cId="3002181601" sldId="740"/>
            <ac:spMk id="2" creationId="{E19702B9-6F74-4599-9616-B50A5DACF2C9}"/>
          </ac:spMkLst>
        </pc:spChg>
        <pc:spChg chg="add mod">
          <ac:chgData name="Helen Cade (HEIW)" userId="S::helen.cade@wales.nhs.uk::27496f1f-9f1b-4111-9521-6e60be8726ef" providerId="AD" clId="Web-{125B1321-D4B2-BC4C-73E9-75F0CEDA2F50}" dt="2020-09-23T11:22:55.125" v="47" actId="14100"/>
          <ac:spMkLst>
            <pc:docMk/>
            <pc:sldMk cId="3002181601" sldId="740"/>
            <ac:spMk id="3" creationId="{E508C619-7A1C-4A1D-A892-9CEE91D1774B}"/>
          </ac:spMkLst>
        </pc:spChg>
        <pc:picChg chg="del">
          <ac:chgData name="Helen Cade (HEIW)" userId="S::helen.cade@wales.nhs.uk::27496f1f-9f1b-4111-9521-6e60be8726ef" providerId="AD" clId="Web-{125B1321-D4B2-BC4C-73E9-75F0CEDA2F50}" dt="2020-09-23T11:19:54.348" v="1"/>
          <ac:picMkLst>
            <pc:docMk/>
            <pc:sldMk cId="3002181601" sldId="740"/>
            <ac:picMk id="5" creationId="{7013494B-3127-4B17-B681-BF3B3EB3EBA8}"/>
          </ac:picMkLst>
        </pc:picChg>
      </pc:sldChg>
      <pc:sldChg chg="del">
        <pc:chgData name="Helen Cade (HEIW)" userId="S::helen.cade@wales.nhs.uk::27496f1f-9f1b-4111-9521-6e60be8726ef" providerId="AD" clId="Web-{125B1321-D4B2-BC4C-73E9-75F0CEDA2F50}" dt="2020-09-23T11:19:32.768" v="0"/>
        <pc:sldMkLst>
          <pc:docMk/>
          <pc:sldMk cId="2827022942" sldId="751"/>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nhswales365.sharepoint.com/sites/heiw-intranet/fcs/financial-accounting/Shared%20Documents/2019-20/Annual%20Accounts/Annual%20Report/AGM%20Slide%20Information%20V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dLblPos val="ctr"/>
          <c:showLegendKey val="0"/>
          <c:showVal val="0"/>
          <c:showCatName val="0"/>
          <c:showSerName val="0"/>
          <c:showPercent val="1"/>
          <c:showBubbleSize val="0"/>
          <c:showLeaderLines val="0"/>
        </c:dLbls>
        <c:firstSliceAng val="97"/>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8" Type="http://schemas.openxmlformats.org/officeDocument/2006/relationships/hyperlink" Target="http://www.cardiffandvaleuhb.wales.nhs.uk/ews-services-and-support-available" TargetMode="External"/><Relationship Id="rId3" Type="http://schemas.openxmlformats.org/officeDocument/2006/relationships/hyperlink" Target="https://heiw.nhs.wales/files/covid-wellbeing-files/physical-decision-tree/" TargetMode="External"/><Relationship Id="rId7" Type="http://schemas.openxmlformats.org/officeDocument/2006/relationships/hyperlink" Target="https://nhswales365.sharepoint.com/sites/heiw-intranet/SitePages/Your-Health-and-Wellbeing.aspx" TargetMode="External"/><Relationship Id="rId2" Type="http://schemas.openxmlformats.org/officeDocument/2006/relationships/hyperlink" Target="https://heiw.nhs.wales/files/covid-wellbeing-files/emotional-decision-tree/" TargetMode="External"/><Relationship Id="rId1" Type="http://schemas.openxmlformats.org/officeDocument/2006/relationships/hyperlink" Target="https://heiw.nhs.wales/covid-19/health-and-wellbeing-resources/helplines/" TargetMode="External"/><Relationship Id="rId6" Type="http://schemas.openxmlformats.org/officeDocument/2006/relationships/hyperlink" Target="https://nhswales365.sharepoint.com/sites/heiw-intranet/SitePages/HEIW%20Community.aspx" TargetMode="External"/><Relationship Id="rId5" Type="http://schemas.openxmlformats.org/officeDocument/2006/relationships/hyperlink" Target="https://heiw.nhs.wales/covid-19/health-and-wellbeing-resources/mental-health/" TargetMode="External"/><Relationship Id="rId4" Type="http://schemas.openxmlformats.org/officeDocument/2006/relationships/hyperlink" Target="https://weds.heiw.wales/sections/workforce-transformation-planning-and-information/staff-health-and-wellbeing/" TargetMode="External"/></Relationships>
</file>

<file path=ppt/diagrams/_rels/drawing2.xml.rels><?xml version="1.0" encoding="UTF-8" standalone="yes"?>
<Relationships xmlns="http://schemas.openxmlformats.org/package/2006/relationships"><Relationship Id="rId8" Type="http://schemas.openxmlformats.org/officeDocument/2006/relationships/hyperlink" Target="http://www.cardiffandvaleuhb.wales.nhs.uk/ews-services-and-support-available" TargetMode="External"/><Relationship Id="rId3" Type="http://schemas.openxmlformats.org/officeDocument/2006/relationships/hyperlink" Target="https://heiw.nhs.wales/files/covid-wellbeing-files/emotional-decision-tree/" TargetMode="External"/><Relationship Id="rId7" Type="http://schemas.openxmlformats.org/officeDocument/2006/relationships/hyperlink" Target="https://nhswales365.sharepoint.com/sites/heiw-intranet/SitePages/Your-Health-and-Wellbeing.aspx" TargetMode="External"/><Relationship Id="rId2" Type="http://schemas.openxmlformats.org/officeDocument/2006/relationships/hyperlink" Target="https://heiw.nhs.wales/covid-19/health-and-wellbeing-resources/mental-health/" TargetMode="External"/><Relationship Id="rId1" Type="http://schemas.openxmlformats.org/officeDocument/2006/relationships/hyperlink" Target="https://heiw.nhs.wales/covid-19/health-and-wellbeing-resources/helplines/" TargetMode="External"/><Relationship Id="rId6" Type="http://schemas.openxmlformats.org/officeDocument/2006/relationships/hyperlink" Target="https://nhswales365.sharepoint.com/sites/heiw-intranet/SitePages/HEIW%20Community.aspx" TargetMode="External"/><Relationship Id="rId5" Type="http://schemas.openxmlformats.org/officeDocument/2006/relationships/hyperlink" Target="https://weds.heiw.wales/sections/workforce-transformation-planning-and-information/staff-health-and-wellbeing/" TargetMode="External"/><Relationship Id="rId4" Type="http://schemas.openxmlformats.org/officeDocument/2006/relationships/hyperlink" Target="https://heiw.nhs.wales/files/covid-wellbeing-files/physical-decision-tree/"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B7361B-0382-403D-B02B-F5C3AF765CF0}"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1EEC8832-CE6C-4955-9330-CC32FC53D661}">
      <dgm:prSet phldrT="[Text]" custT="1"/>
      <dgm:spPr/>
      <dgm:t>
        <a:bodyPr/>
        <a:lstStyle/>
        <a:p>
          <a:r>
            <a:rPr lang="en-US" sz="1600" b="1" dirty="0"/>
            <a:t>FUNCTIONS</a:t>
          </a:r>
        </a:p>
      </dgm:t>
    </dgm:pt>
    <dgm:pt modelId="{2F9ACE25-CE52-49D7-9AB3-2AA225D1CCEC}" type="parTrans" cxnId="{33C07F67-ED85-42EE-B272-445C579D02E7}">
      <dgm:prSet/>
      <dgm:spPr/>
      <dgm:t>
        <a:bodyPr/>
        <a:lstStyle/>
        <a:p>
          <a:endParaRPr lang="en-US" sz="1400"/>
        </a:p>
      </dgm:t>
    </dgm:pt>
    <dgm:pt modelId="{8F60CDA2-789E-464A-BDF5-3AFC52B5C866}" type="sibTrans" cxnId="{33C07F67-ED85-42EE-B272-445C579D02E7}">
      <dgm:prSet/>
      <dgm:spPr/>
      <dgm:t>
        <a:bodyPr/>
        <a:lstStyle/>
        <a:p>
          <a:endParaRPr lang="en-US" sz="1400"/>
        </a:p>
      </dgm:t>
    </dgm:pt>
    <dgm:pt modelId="{23FD3C03-8B27-41AB-B596-CF6390A6C619}">
      <dgm:prSet phldrT="[Text]" custT="1"/>
      <dgm:spPr/>
      <dgm:t>
        <a:bodyPr/>
        <a:lstStyle/>
        <a:p>
          <a:r>
            <a:rPr lang="en-US" sz="1600" dirty="0"/>
            <a:t>Workforce Strategy</a:t>
          </a:r>
        </a:p>
      </dgm:t>
    </dgm:pt>
    <dgm:pt modelId="{7A24F146-1966-4191-92E0-20B30225F0C9}" type="parTrans" cxnId="{FE1A6B79-2B8F-4EBB-8298-D97BE490DDE0}">
      <dgm:prSet custT="1"/>
      <dgm:spPr/>
      <dgm:t>
        <a:bodyPr/>
        <a:lstStyle/>
        <a:p>
          <a:endParaRPr lang="en-US" sz="1400"/>
        </a:p>
      </dgm:t>
    </dgm:pt>
    <dgm:pt modelId="{8CE9E2EF-B088-46AA-AD2F-1E128CDD00D8}" type="sibTrans" cxnId="{FE1A6B79-2B8F-4EBB-8298-D97BE490DDE0}">
      <dgm:prSet/>
      <dgm:spPr/>
      <dgm:t>
        <a:bodyPr/>
        <a:lstStyle/>
        <a:p>
          <a:endParaRPr lang="en-US" sz="1400"/>
        </a:p>
      </dgm:t>
    </dgm:pt>
    <dgm:pt modelId="{5A73300D-5468-4FEA-AAC6-A007F2FDE200}">
      <dgm:prSet phldrT="[Text]" custT="1"/>
      <dgm:spPr/>
      <dgm:t>
        <a:bodyPr/>
        <a:lstStyle/>
        <a:p>
          <a:r>
            <a:rPr lang="en-US" sz="1600" dirty="0"/>
            <a:t>Workforce Planning</a:t>
          </a:r>
        </a:p>
      </dgm:t>
    </dgm:pt>
    <dgm:pt modelId="{3C2AC689-6A26-4948-9177-CD780A583E11}" type="parTrans" cxnId="{6BA3134A-7F90-49E0-99C1-EE3466B7197B}">
      <dgm:prSet custT="1"/>
      <dgm:spPr/>
      <dgm:t>
        <a:bodyPr/>
        <a:lstStyle/>
        <a:p>
          <a:endParaRPr lang="en-US" sz="1400"/>
        </a:p>
      </dgm:t>
    </dgm:pt>
    <dgm:pt modelId="{AA6C3FBF-C755-46E9-9602-C2182821E594}" type="sibTrans" cxnId="{6BA3134A-7F90-49E0-99C1-EE3466B7197B}">
      <dgm:prSet/>
      <dgm:spPr/>
      <dgm:t>
        <a:bodyPr/>
        <a:lstStyle/>
        <a:p>
          <a:endParaRPr lang="en-US" sz="1400"/>
        </a:p>
      </dgm:t>
    </dgm:pt>
    <dgm:pt modelId="{6D85C099-AFD4-4E6A-876A-DDBAD4996E1C}">
      <dgm:prSet phldrT="[Text]" custT="1"/>
      <dgm:spPr/>
      <dgm:t>
        <a:bodyPr/>
        <a:lstStyle/>
        <a:p>
          <a:r>
            <a:rPr lang="en-US" sz="1600" dirty="0"/>
            <a:t>Workforce Intelligence</a:t>
          </a:r>
        </a:p>
      </dgm:t>
    </dgm:pt>
    <dgm:pt modelId="{8DDD7D50-BC5E-453D-AB3D-5E564F8EC6DF}" type="parTrans" cxnId="{6B3B458D-22B1-4E43-BC5D-EA353D1AC88B}">
      <dgm:prSet custT="1"/>
      <dgm:spPr/>
      <dgm:t>
        <a:bodyPr/>
        <a:lstStyle/>
        <a:p>
          <a:endParaRPr lang="en-US" sz="1400"/>
        </a:p>
      </dgm:t>
    </dgm:pt>
    <dgm:pt modelId="{AAEAFB98-BA84-4456-9361-D646CFD7F848}" type="sibTrans" cxnId="{6B3B458D-22B1-4E43-BC5D-EA353D1AC88B}">
      <dgm:prSet/>
      <dgm:spPr/>
      <dgm:t>
        <a:bodyPr/>
        <a:lstStyle/>
        <a:p>
          <a:endParaRPr lang="en-US" sz="1400"/>
        </a:p>
      </dgm:t>
    </dgm:pt>
    <dgm:pt modelId="{74D86169-4474-4F4C-81BF-522B1C77C103}">
      <dgm:prSet phldrT="[Text]" custT="1"/>
      <dgm:spPr/>
      <dgm:t>
        <a:bodyPr/>
        <a:lstStyle/>
        <a:p>
          <a:r>
            <a:rPr lang="en-US" sz="1600" dirty="0"/>
            <a:t>Education and Training – Medical, Dental and Pharmacy Deaneries</a:t>
          </a:r>
        </a:p>
      </dgm:t>
    </dgm:pt>
    <dgm:pt modelId="{6073F60E-8B64-4636-B247-1500EA046DAE}" type="parTrans" cxnId="{66D5BF41-5F0F-4082-807A-F8C32006986E}">
      <dgm:prSet custT="1"/>
      <dgm:spPr/>
      <dgm:t>
        <a:bodyPr/>
        <a:lstStyle/>
        <a:p>
          <a:endParaRPr lang="en-US" sz="1400"/>
        </a:p>
      </dgm:t>
    </dgm:pt>
    <dgm:pt modelId="{29BF66F6-65AE-47DD-9081-896A1105BF85}" type="sibTrans" cxnId="{66D5BF41-5F0F-4082-807A-F8C32006986E}">
      <dgm:prSet/>
      <dgm:spPr/>
      <dgm:t>
        <a:bodyPr/>
        <a:lstStyle/>
        <a:p>
          <a:endParaRPr lang="en-US" sz="1400"/>
        </a:p>
      </dgm:t>
    </dgm:pt>
    <dgm:pt modelId="{B96F8A9C-604E-4D51-A7AC-05BF623BBDE6}">
      <dgm:prSet custT="1"/>
      <dgm:spPr/>
      <dgm:t>
        <a:bodyPr/>
        <a:lstStyle/>
        <a:p>
          <a:r>
            <a:rPr lang="en-US" sz="1600" dirty="0"/>
            <a:t>Education and Training - Commissioning</a:t>
          </a:r>
        </a:p>
      </dgm:t>
    </dgm:pt>
    <dgm:pt modelId="{26B6CA8C-F9AA-4AA5-B1F2-B4C113D7CEE3}" type="parTrans" cxnId="{9F662ED7-D521-4D43-9559-56657EAC6948}">
      <dgm:prSet custT="1"/>
      <dgm:spPr/>
      <dgm:t>
        <a:bodyPr/>
        <a:lstStyle/>
        <a:p>
          <a:endParaRPr lang="en-US" sz="1400"/>
        </a:p>
      </dgm:t>
    </dgm:pt>
    <dgm:pt modelId="{3A19A52E-4534-488E-865C-0C0557AA063D}" type="sibTrans" cxnId="{9F662ED7-D521-4D43-9559-56657EAC6948}">
      <dgm:prSet/>
      <dgm:spPr/>
      <dgm:t>
        <a:bodyPr/>
        <a:lstStyle/>
        <a:p>
          <a:endParaRPr lang="en-US" sz="1400"/>
        </a:p>
      </dgm:t>
    </dgm:pt>
    <dgm:pt modelId="{A532DC46-BDF8-4C10-A4B5-C94A2B0C6B23}">
      <dgm:prSet custT="1"/>
      <dgm:spPr/>
      <dgm:t>
        <a:bodyPr/>
        <a:lstStyle/>
        <a:p>
          <a:r>
            <a:rPr lang="en-US" sz="1600" dirty="0"/>
            <a:t>Careers and Widening Access</a:t>
          </a:r>
        </a:p>
      </dgm:t>
    </dgm:pt>
    <dgm:pt modelId="{B10BCEE0-EB1E-406E-8C53-F9E9449E097E}" type="parTrans" cxnId="{C0249568-D61A-4D5D-895F-FF8730BDD379}">
      <dgm:prSet custT="1"/>
      <dgm:spPr/>
      <dgm:t>
        <a:bodyPr/>
        <a:lstStyle/>
        <a:p>
          <a:endParaRPr lang="en-US" sz="1400"/>
        </a:p>
      </dgm:t>
    </dgm:pt>
    <dgm:pt modelId="{A9F85352-E9FC-4BE3-80E3-A3CEEF27111C}" type="sibTrans" cxnId="{C0249568-D61A-4D5D-895F-FF8730BDD379}">
      <dgm:prSet/>
      <dgm:spPr/>
      <dgm:t>
        <a:bodyPr/>
        <a:lstStyle/>
        <a:p>
          <a:endParaRPr lang="en-US" sz="1400"/>
        </a:p>
      </dgm:t>
    </dgm:pt>
    <dgm:pt modelId="{17D40F3B-043A-4B6F-AAB7-A6EFB99F51F5}">
      <dgm:prSet custT="1"/>
      <dgm:spPr/>
      <dgm:t>
        <a:bodyPr/>
        <a:lstStyle/>
        <a:p>
          <a:r>
            <a:rPr lang="en-US" sz="1600" dirty="0"/>
            <a:t>Workforce Modernisation</a:t>
          </a:r>
        </a:p>
      </dgm:t>
    </dgm:pt>
    <dgm:pt modelId="{B9F55146-B9E9-438A-BEA7-F7394C7A7767}" type="parTrans" cxnId="{A47E3BDA-B8DA-4E28-857F-0BE279D10863}">
      <dgm:prSet custT="1"/>
      <dgm:spPr/>
      <dgm:t>
        <a:bodyPr/>
        <a:lstStyle/>
        <a:p>
          <a:endParaRPr lang="en-US" sz="1400"/>
        </a:p>
      </dgm:t>
    </dgm:pt>
    <dgm:pt modelId="{8C8A81F9-C12B-4151-8A0C-12AE6F9DAE82}" type="sibTrans" cxnId="{A47E3BDA-B8DA-4E28-857F-0BE279D10863}">
      <dgm:prSet/>
      <dgm:spPr/>
      <dgm:t>
        <a:bodyPr/>
        <a:lstStyle/>
        <a:p>
          <a:endParaRPr lang="en-US" sz="1400"/>
        </a:p>
      </dgm:t>
    </dgm:pt>
    <dgm:pt modelId="{8780744F-ADB3-49EF-9CEC-1DB65731D1B3}">
      <dgm:prSet/>
      <dgm:spPr/>
      <dgm:t>
        <a:bodyPr/>
        <a:lstStyle/>
        <a:p>
          <a:r>
            <a:rPr lang="en-US" dirty="0"/>
            <a:t>Leadership</a:t>
          </a:r>
        </a:p>
      </dgm:t>
    </dgm:pt>
    <dgm:pt modelId="{B15E7B53-C276-41D9-8097-2EBB90B520DC}" type="parTrans" cxnId="{85174A61-90EA-4B1F-B8F8-54CEEA188E05}">
      <dgm:prSet/>
      <dgm:spPr/>
      <dgm:t>
        <a:bodyPr/>
        <a:lstStyle/>
        <a:p>
          <a:endParaRPr lang="en-US"/>
        </a:p>
      </dgm:t>
    </dgm:pt>
    <dgm:pt modelId="{7CA671A6-E0AA-4705-AC18-C240DBAD1797}" type="sibTrans" cxnId="{85174A61-90EA-4B1F-B8F8-54CEEA188E05}">
      <dgm:prSet/>
      <dgm:spPr/>
      <dgm:t>
        <a:bodyPr/>
        <a:lstStyle/>
        <a:p>
          <a:endParaRPr lang="en-US"/>
        </a:p>
      </dgm:t>
    </dgm:pt>
    <dgm:pt modelId="{EE967077-DBA2-4CC7-A2FC-00D1C8A901F6}" type="pres">
      <dgm:prSet presAssocID="{91B7361B-0382-403D-B02B-F5C3AF765CF0}" presName="cycle" presStyleCnt="0">
        <dgm:presLayoutVars>
          <dgm:chMax val="1"/>
          <dgm:dir/>
          <dgm:animLvl val="ctr"/>
          <dgm:resizeHandles val="exact"/>
        </dgm:presLayoutVars>
      </dgm:prSet>
      <dgm:spPr/>
    </dgm:pt>
    <dgm:pt modelId="{D64EAFEB-A4DC-48CE-8E07-72EC8B82DDDE}" type="pres">
      <dgm:prSet presAssocID="{1EEC8832-CE6C-4955-9330-CC32FC53D661}" presName="centerShape" presStyleLbl="node0" presStyleIdx="0" presStyleCnt="1" custScaleX="124112"/>
      <dgm:spPr/>
    </dgm:pt>
    <dgm:pt modelId="{D04D2790-5598-40EE-8667-512329569989}" type="pres">
      <dgm:prSet presAssocID="{7A24F146-1966-4191-92E0-20B30225F0C9}" presName="Name9" presStyleLbl="parChTrans1D2" presStyleIdx="0" presStyleCnt="8"/>
      <dgm:spPr/>
    </dgm:pt>
    <dgm:pt modelId="{15612FAD-FB52-4403-968E-A51217A6B163}" type="pres">
      <dgm:prSet presAssocID="{7A24F146-1966-4191-92E0-20B30225F0C9}" presName="connTx" presStyleLbl="parChTrans1D2" presStyleIdx="0" presStyleCnt="8"/>
      <dgm:spPr/>
    </dgm:pt>
    <dgm:pt modelId="{2B0012A9-5FA9-43C1-81CD-371479CF116D}" type="pres">
      <dgm:prSet presAssocID="{23FD3C03-8B27-41AB-B596-CF6390A6C619}" presName="node" presStyleLbl="node1" presStyleIdx="0" presStyleCnt="8" custScaleX="123177">
        <dgm:presLayoutVars>
          <dgm:bulletEnabled val="1"/>
        </dgm:presLayoutVars>
      </dgm:prSet>
      <dgm:spPr/>
    </dgm:pt>
    <dgm:pt modelId="{869D8131-468A-466E-8026-B998FB19456B}" type="pres">
      <dgm:prSet presAssocID="{3C2AC689-6A26-4948-9177-CD780A583E11}" presName="Name9" presStyleLbl="parChTrans1D2" presStyleIdx="1" presStyleCnt="8"/>
      <dgm:spPr/>
    </dgm:pt>
    <dgm:pt modelId="{E15C4396-4EF1-4618-B1BD-AA31AD587EE4}" type="pres">
      <dgm:prSet presAssocID="{3C2AC689-6A26-4948-9177-CD780A583E11}" presName="connTx" presStyleLbl="parChTrans1D2" presStyleIdx="1" presStyleCnt="8"/>
      <dgm:spPr/>
    </dgm:pt>
    <dgm:pt modelId="{BD6FCF3C-2711-4240-9D75-C4DAA5E256A7}" type="pres">
      <dgm:prSet presAssocID="{5A73300D-5468-4FEA-AAC6-A007F2FDE200}" presName="node" presStyleLbl="node1" presStyleIdx="1" presStyleCnt="8" custScaleX="116363">
        <dgm:presLayoutVars>
          <dgm:bulletEnabled val="1"/>
        </dgm:presLayoutVars>
      </dgm:prSet>
      <dgm:spPr/>
    </dgm:pt>
    <dgm:pt modelId="{5E529555-3CFA-493A-ACA7-C899718C8458}" type="pres">
      <dgm:prSet presAssocID="{8DDD7D50-BC5E-453D-AB3D-5E564F8EC6DF}" presName="Name9" presStyleLbl="parChTrans1D2" presStyleIdx="2" presStyleCnt="8"/>
      <dgm:spPr/>
    </dgm:pt>
    <dgm:pt modelId="{D4C62A1C-CEAF-473E-89D5-6B3F20A450AC}" type="pres">
      <dgm:prSet presAssocID="{8DDD7D50-BC5E-453D-AB3D-5E564F8EC6DF}" presName="connTx" presStyleLbl="parChTrans1D2" presStyleIdx="2" presStyleCnt="8"/>
      <dgm:spPr/>
    </dgm:pt>
    <dgm:pt modelId="{C436ED4F-8430-47D3-B88C-056356D108C8}" type="pres">
      <dgm:prSet presAssocID="{6D85C099-AFD4-4E6A-876A-DDBAD4996E1C}" presName="node" presStyleLbl="node1" presStyleIdx="2" presStyleCnt="8" custScaleX="151317" custScaleY="109130">
        <dgm:presLayoutVars>
          <dgm:bulletEnabled val="1"/>
        </dgm:presLayoutVars>
      </dgm:prSet>
      <dgm:spPr/>
    </dgm:pt>
    <dgm:pt modelId="{DEB348B8-93AF-40B3-AA06-3EEBA2FFD2E8}" type="pres">
      <dgm:prSet presAssocID="{6073F60E-8B64-4636-B247-1500EA046DAE}" presName="Name9" presStyleLbl="parChTrans1D2" presStyleIdx="3" presStyleCnt="8"/>
      <dgm:spPr/>
    </dgm:pt>
    <dgm:pt modelId="{04715EFF-D38C-4399-BD0A-445DDCFF6203}" type="pres">
      <dgm:prSet presAssocID="{6073F60E-8B64-4636-B247-1500EA046DAE}" presName="connTx" presStyleLbl="parChTrans1D2" presStyleIdx="3" presStyleCnt="8"/>
      <dgm:spPr/>
    </dgm:pt>
    <dgm:pt modelId="{450999D6-0566-4F3F-A24F-A54AFF85D437}" type="pres">
      <dgm:prSet presAssocID="{74D86169-4474-4F4C-81BF-522B1C77C103}" presName="node" presStyleLbl="node1" presStyleIdx="3" presStyleCnt="8" custScaleX="144542">
        <dgm:presLayoutVars>
          <dgm:bulletEnabled val="1"/>
        </dgm:presLayoutVars>
      </dgm:prSet>
      <dgm:spPr/>
    </dgm:pt>
    <dgm:pt modelId="{54E4FB0D-6E22-4B22-AF50-E5FFB66B91A4}" type="pres">
      <dgm:prSet presAssocID="{26B6CA8C-F9AA-4AA5-B1F2-B4C113D7CEE3}" presName="Name9" presStyleLbl="parChTrans1D2" presStyleIdx="4" presStyleCnt="8"/>
      <dgm:spPr/>
    </dgm:pt>
    <dgm:pt modelId="{F97CCDD1-3C77-4002-8CD4-0E8A63353FF8}" type="pres">
      <dgm:prSet presAssocID="{26B6CA8C-F9AA-4AA5-B1F2-B4C113D7CEE3}" presName="connTx" presStyleLbl="parChTrans1D2" presStyleIdx="4" presStyleCnt="8"/>
      <dgm:spPr/>
    </dgm:pt>
    <dgm:pt modelId="{D19A0965-2540-48E8-AAA1-7A969FC0B3E6}" type="pres">
      <dgm:prSet presAssocID="{B96F8A9C-604E-4D51-A7AC-05BF623BBDE6}" presName="node" presStyleLbl="node1" presStyleIdx="4" presStyleCnt="8" custScaleX="136201">
        <dgm:presLayoutVars>
          <dgm:bulletEnabled val="1"/>
        </dgm:presLayoutVars>
      </dgm:prSet>
      <dgm:spPr/>
    </dgm:pt>
    <dgm:pt modelId="{BC035036-A4EF-4852-9E87-99FBD4C8AE1A}" type="pres">
      <dgm:prSet presAssocID="{B10BCEE0-EB1E-406E-8C53-F9E9449E097E}" presName="Name9" presStyleLbl="parChTrans1D2" presStyleIdx="5" presStyleCnt="8"/>
      <dgm:spPr/>
    </dgm:pt>
    <dgm:pt modelId="{6D1F0CCB-04CB-4192-91B8-B13AB828A178}" type="pres">
      <dgm:prSet presAssocID="{B10BCEE0-EB1E-406E-8C53-F9E9449E097E}" presName="connTx" presStyleLbl="parChTrans1D2" presStyleIdx="5" presStyleCnt="8"/>
      <dgm:spPr/>
    </dgm:pt>
    <dgm:pt modelId="{497916BF-E93E-4C93-A81D-AECBEA54699B}" type="pres">
      <dgm:prSet presAssocID="{A532DC46-BDF8-4C10-A4B5-C94A2B0C6B23}" presName="node" presStyleLbl="node1" presStyleIdx="5" presStyleCnt="8" custScaleX="109698">
        <dgm:presLayoutVars>
          <dgm:bulletEnabled val="1"/>
        </dgm:presLayoutVars>
      </dgm:prSet>
      <dgm:spPr/>
    </dgm:pt>
    <dgm:pt modelId="{598BE551-1090-4D86-9A38-2DC04D5FDBB3}" type="pres">
      <dgm:prSet presAssocID="{B9F55146-B9E9-438A-BEA7-F7394C7A7767}" presName="Name9" presStyleLbl="parChTrans1D2" presStyleIdx="6" presStyleCnt="8"/>
      <dgm:spPr/>
    </dgm:pt>
    <dgm:pt modelId="{76DF520D-3E79-40FD-8A40-7F783413FED8}" type="pres">
      <dgm:prSet presAssocID="{B9F55146-B9E9-438A-BEA7-F7394C7A7767}" presName="connTx" presStyleLbl="parChTrans1D2" presStyleIdx="6" presStyleCnt="8"/>
      <dgm:spPr/>
    </dgm:pt>
    <dgm:pt modelId="{C76AD275-BFD6-481A-88B8-CCF787E07E5F}" type="pres">
      <dgm:prSet presAssocID="{17D40F3B-043A-4B6F-AAB7-A6EFB99F51F5}" presName="node" presStyleLbl="node1" presStyleIdx="6" presStyleCnt="8" custScaleX="165728">
        <dgm:presLayoutVars>
          <dgm:bulletEnabled val="1"/>
        </dgm:presLayoutVars>
      </dgm:prSet>
      <dgm:spPr/>
    </dgm:pt>
    <dgm:pt modelId="{3CEA20E8-CB11-45C1-A411-25741B8A9460}" type="pres">
      <dgm:prSet presAssocID="{B15E7B53-C276-41D9-8097-2EBB90B520DC}" presName="Name9" presStyleLbl="parChTrans1D2" presStyleIdx="7" presStyleCnt="8"/>
      <dgm:spPr/>
    </dgm:pt>
    <dgm:pt modelId="{52C6FC6E-83F1-4030-84BC-44AD4349653D}" type="pres">
      <dgm:prSet presAssocID="{B15E7B53-C276-41D9-8097-2EBB90B520DC}" presName="connTx" presStyleLbl="parChTrans1D2" presStyleIdx="7" presStyleCnt="8"/>
      <dgm:spPr/>
    </dgm:pt>
    <dgm:pt modelId="{790FEC74-2A91-4599-8604-2ED67C4CD835}" type="pres">
      <dgm:prSet presAssocID="{8780744F-ADB3-49EF-9CEC-1DB65731D1B3}" presName="node" presStyleLbl="node1" presStyleIdx="7" presStyleCnt="8">
        <dgm:presLayoutVars>
          <dgm:bulletEnabled val="1"/>
        </dgm:presLayoutVars>
      </dgm:prSet>
      <dgm:spPr/>
    </dgm:pt>
  </dgm:ptLst>
  <dgm:cxnLst>
    <dgm:cxn modelId="{D691AA13-2000-4082-82CC-9ADF3C8D7B12}" type="presOf" srcId="{26B6CA8C-F9AA-4AA5-B1F2-B4C113D7CEE3}" destId="{F97CCDD1-3C77-4002-8CD4-0E8A63353FF8}" srcOrd="1" destOrd="0" presId="urn:microsoft.com/office/officeart/2005/8/layout/radial1"/>
    <dgm:cxn modelId="{313C8728-3D0D-443F-8FE8-509A0EA3CF02}" type="presOf" srcId="{17D40F3B-043A-4B6F-AAB7-A6EFB99F51F5}" destId="{C76AD275-BFD6-481A-88B8-CCF787E07E5F}" srcOrd="0" destOrd="0" presId="urn:microsoft.com/office/officeart/2005/8/layout/radial1"/>
    <dgm:cxn modelId="{50CC1A5F-6EE5-4987-8C49-F16BF4E05748}" type="presOf" srcId="{B9F55146-B9E9-438A-BEA7-F7394C7A7767}" destId="{598BE551-1090-4D86-9A38-2DC04D5FDBB3}" srcOrd="0" destOrd="0" presId="urn:microsoft.com/office/officeart/2005/8/layout/radial1"/>
    <dgm:cxn modelId="{85174A61-90EA-4B1F-B8F8-54CEEA188E05}" srcId="{1EEC8832-CE6C-4955-9330-CC32FC53D661}" destId="{8780744F-ADB3-49EF-9CEC-1DB65731D1B3}" srcOrd="7" destOrd="0" parTransId="{B15E7B53-C276-41D9-8097-2EBB90B520DC}" sibTransId="{7CA671A6-E0AA-4705-AC18-C240DBAD1797}"/>
    <dgm:cxn modelId="{66D5BF41-5F0F-4082-807A-F8C32006986E}" srcId="{1EEC8832-CE6C-4955-9330-CC32FC53D661}" destId="{74D86169-4474-4F4C-81BF-522B1C77C103}" srcOrd="3" destOrd="0" parTransId="{6073F60E-8B64-4636-B247-1500EA046DAE}" sibTransId="{29BF66F6-65AE-47DD-9081-896A1105BF85}"/>
    <dgm:cxn modelId="{0707F162-8FBC-47F6-B964-2682C6703BFE}" type="presOf" srcId="{8780744F-ADB3-49EF-9CEC-1DB65731D1B3}" destId="{790FEC74-2A91-4599-8604-2ED67C4CD835}" srcOrd="0" destOrd="0" presId="urn:microsoft.com/office/officeart/2005/8/layout/radial1"/>
    <dgm:cxn modelId="{964B6445-E2DE-440D-8135-720B38EE7814}" type="presOf" srcId="{8DDD7D50-BC5E-453D-AB3D-5E564F8EC6DF}" destId="{5E529555-3CFA-493A-ACA7-C899718C8458}" srcOrd="0" destOrd="0" presId="urn:microsoft.com/office/officeart/2005/8/layout/radial1"/>
    <dgm:cxn modelId="{33C07F67-ED85-42EE-B272-445C579D02E7}" srcId="{91B7361B-0382-403D-B02B-F5C3AF765CF0}" destId="{1EEC8832-CE6C-4955-9330-CC32FC53D661}" srcOrd="0" destOrd="0" parTransId="{2F9ACE25-CE52-49D7-9AB3-2AA225D1CCEC}" sibTransId="{8F60CDA2-789E-464A-BDF5-3AFC52B5C866}"/>
    <dgm:cxn modelId="{C0249568-D61A-4D5D-895F-FF8730BDD379}" srcId="{1EEC8832-CE6C-4955-9330-CC32FC53D661}" destId="{A532DC46-BDF8-4C10-A4B5-C94A2B0C6B23}" srcOrd="5" destOrd="0" parTransId="{B10BCEE0-EB1E-406E-8C53-F9E9449E097E}" sibTransId="{A9F85352-E9FC-4BE3-80E3-A3CEEF27111C}"/>
    <dgm:cxn modelId="{6BA3134A-7F90-49E0-99C1-EE3466B7197B}" srcId="{1EEC8832-CE6C-4955-9330-CC32FC53D661}" destId="{5A73300D-5468-4FEA-AAC6-A007F2FDE200}" srcOrd="1" destOrd="0" parTransId="{3C2AC689-6A26-4948-9177-CD780A583E11}" sibTransId="{AA6C3FBF-C755-46E9-9602-C2182821E594}"/>
    <dgm:cxn modelId="{AB676E51-D43B-4ADA-8CBE-1230A017C51E}" type="presOf" srcId="{1EEC8832-CE6C-4955-9330-CC32FC53D661}" destId="{D64EAFEB-A4DC-48CE-8E07-72EC8B82DDDE}" srcOrd="0" destOrd="0" presId="urn:microsoft.com/office/officeart/2005/8/layout/radial1"/>
    <dgm:cxn modelId="{70B99171-CE5D-4E69-9DA2-65B61F17EE07}" type="presOf" srcId="{6D85C099-AFD4-4E6A-876A-DDBAD4996E1C}" destId="{C436ED4F-8430-47D3-B88C-056356D108C8}" srcOrd="0" destOrd="0" presId="urn:microsoft.com/office/officeart/2005/8/layout/radial1"/>
    <dgm:cxn modelId="{09D26B55-021A-47BE-AE03-D8C606A527EE}" type="presOf" srcId="{3C2AC689-6A26-4948-9177-CD780A583E11}" destId="{869D8131-468A-466E-8026-B998FB19456B}" srcOrd="0" destOrd="0" presId="urn:microsoft.com/office/officeart/2005/8/layout/radial1"/>
    <dgm:cxn modelId="{FE1A6B79-2B8F-4EBB-8298-D97BE490DDE0}" srcId="{1EEC8832-CE6C-4955-9330-CC32FC53D661}" destId="{23FD3C03-8B27-41AB-B596-CF6390A6C619}" srcOrd="0" destOrd="0" parTransId="{7A24F146-1966-4191-92E0-20B30225F0C9}" sibTransId="{8CE9E2EF-B088-46AA-AD2F-1E128CDD00D8}"/>
    <dgm:cxn modelId="{4ECDD27B-5CF6-483D-B310-BC40EC02F819}" type="presOf" srcId="{26B6CA8C-F9AA-4AA5-B1F2-B4C113D7CEE3}" destId="{54E4FB0D-6E22-4B22-AF50-E5FFB66B91A4}" srcOrd="0" destOrd="0" presId="urn:microsoft.com/office/officeart/2005/8/layout/radial1"/>
    <dgm:cxn modelId="{0FC55D7C-58DC-43B3-B494-E28624CEAAD6}" type="presOf" srcId="{B10BCEE0-EB1E-406E-8C53-F9E9449E097E}" destId="{BC035036-A4EF-4852-9E87-99FBD4C8AE1A}" srcOrd="0" destOrd="0" presId="urn:microsoft.com/office/officeart/2005/8/layout/radial1"/>
    <dgm:cxn modelId="{AA928E7D-365C-40E6-BDB7-5317137661B0}" type="presOf" srcId="{23FD3C03-8B27-41AB-B596-CF6390A6C619}" destId="{2B0012A9-5FA9-43C1-81CD-371479CF116D}" srcOrd="0" destOrd="0" presId="urn:microsoft.com/office/officeart/2005/8/layout/radial1"/>
    <dgm:cxn modelId="{A9273980-4F16-4F79-A993-728FD450D1DB}" type="presOf" srcId="{5A73300D-5468-4FEA-AAC6-A007F2FDE200}" destId="{BD6FCF3C-2711-4240-9D75-C4DAA5E256A7}" srcOrd="0" destOrd="0" presId="urn:microsoft.com/office/officeart/2005/8/layout/radial1"/>
    <dgm:cxn modelId="{9185CB81-CF40-49A2-95F1-A261DAC46A95}" type="presOf" srcId="{74D86169-4474-4F4C-81BF-522B1C77C103}" destId="{450999D6-0566-4F3F-A24F-A54AFF85D437}" srcOrd="0" destOrd="0" presId="urn:microsoft.com/office/officeart/2005/8/layout/radial1"/>
    <dgm:cxn modelId="{6B3B458D-22B1-4E43-BC5D-EA353D1AC88B}" srcId="{1EEC8832-CE6C-4955-9330-CC32FC53D661}" destId="{6D85C099-AFD4-4E6A-876A-DDBAD4996E1C}" srcOrd="2" destOrd="0" parTransId="{8DDD7D50-BC5E-453D-AB3D-5E564F8EC6DF}" sibTransId="{AAEAFB98-BA84-4456-9361-D646CFD7F848}"/>
    <dgm:cxn modelId="{2060598F-F81B-4A02-98DC-8901B15279BF}" type="presOf" srcId="{B15E7B53-C276-41D9-8097-2EBB90B520DC}" destId="{52C6FC6E-83F1-4030-84BC-44AD4349653D}" srcOrd="1" destOrd="0" presId="urn:microsoft.com/office/officeart/2005/8/layout/radial1"/>
    <dgm:cxn modelId="{7D359698-36F0-4D4C-B943-669110F6A053}" type="presOf" srcId="{3C2AC689-6A26-4948-9177-CD780A583E11}" destId="{E15C4396-4EF1-4618-B1BD-AA31AD587EE4}" srcOrd="1" destOrd="0" presId="urn:microsoft.com/office/officeart/2005/8/layout/radial1"/>
    <dgm:cxn modelId="{08F3119C-70F0-48E8-8108-CBCCD9FBF88D}" type="presOf" srcId="{6073F60E-8B64-4636-B247-1500EA046DAE}" destId="{DEB348B8-93AF-40B3-AA06-3EEBA2FFD2E8}" srcOrd="0" destOrd="0" presId="urn:microsoft.com/office/officeart/2005/8/layout/radial1"/>
    <dgm:cxn modelId="{8BB9929E-A115-4334-A016-9F32110431D8}" type="presOf" srcId="{B15E7B53-C276-41D9-8097-2EBB90B520DC}" destId="{3CEA20E8-CB11-45C1-A411-25741B8A9460}" srcOrd="0" destOrd="0" presId="urn:microsoft.com/office/officeart/2005/8/layout/radial1"/>
    <dgm:cxn modelId="{918706B2-0CE4-426A-BD23-BAA12F4E9013}" type="presOf" srcId="{B10BCEE0-EB1E-406E-8C53-F9E9449E097E}" destId="{6D1F0CCB-04CB-4192-91B8-B13AB828A178}" srcOrd="1" destOrd="0" presId="urn:microsoft.com/office/officeart/2005/8/layout/radial1"/>
    <dgm:cxn modelId="{BA7B4DB4-BB58-48A6-B810-E41D8794B751}" type="presOf" srcId="{91B7361B-0382-403D-B02B-F5C3AF765CF0}" destId="{EE967077-DBA2-4CC7-A2FC-00D1C8A901F6}" srcOrd="0" destOrd="0" presId="urn:microsoft.com/office/officeart/2005/8/layout/radial1"/>
    <dgm:cxn modelId="{65B13EBC-77BC-480D-8C9B-AF3CEFA305E5}" type="presOf" srcId="{B9F55146-B9E9-438A-BEA7-F7394C7A7767}" destId="{76DF520D-3E79-40FD-8A40-7F783413FED8}" srcOrd="1" destOrd="0" presId="urn:microsoft.com/office/officeart/2005/8/layout/radial1"/>
    <dgm:cxn modelId="{3CC087C0-C5D6-4908-8BB9-8F5E499459A9}" type="presOf" srcId="{6073F60E-8B64-4636-B247-1500EA046DAE}" destId="{04715EFF-D38C-4399-BD0A-445DDCFF6203}" srcOrd="1" destOrd="0" presId="urn:microsoft.com/office/officeart/2005/8/layout/radial1"/>
    <dgm:cxn modelId="{9E6D93D0-F81E-421A-9992-642D906AA9D6}" type="presOf" srcId="{B96F8A9C-604E-4D51-A7AC-05BF623BBDE6}" destId="{D19A0965-2540-48E8-AAA1-7A969FC0B3E6}" srcOrd="0" destOrd="0" presId="urn:microsoft.com/office/officeart/2005/8/layout/radial1"/>
    <dgm:cxn modelId="{9F662ED7-D521-4D43-9559-56657EAC6948}" srcId="{1EEC8832-CE6C-4955-9330-CC32FC53D661}" destId="{B96F8A9C-604E-4D51-A7AC-05BF623BBDE6}" srcOrd="4" destOrd="0" parTransId="{26B6CA8C-F9AA-4AA5-B1F2-B4C113D7CEE3}" sibTransId="{3A19A52E-4534-488E-865C-0C0557AA063D}"/>
    <dgm:cxn modelId="{A47E3BDA-B8DA-4E28-857F-0BE279D10863}" srcId="{1EEC8832-CE6C-4955-9330-CC32FC53D661}" destId="{17D40F3B-043A-4B6F-AAB7-A6EFB99F51F5}" srcOrd="6" destOrd="0" parTransId="{B9F55146-B9E9-438A-BEA7-F7394C7A7767}" sibTransId="{8C8A81F9-C12B-4151-8A0C-12AE6F9DAE82}"/>
    <dgm:cxn modelId="{054B43DE-6D98-4867-8C71-7167F5BE6991}" type="presOf" srcId="{8DDD7D50-BC5E-453D-AB3D-5E564F8EC6DF}" destId="{D4C62A1C-CEAF-473E-89D5-6B3F20A450AC}" srcOrd="1" destOrd="0" presId="urn:microsoft.com/office/officeart/2005/8/layout/radial1"/>
    <dgm:cxn modelId="{9840C6E8-9834-4CE2-A46B-A2DC81D4AED8}" type="presOf" srcId="{7A24F146-1966-4191-92E0-20B30225F0C9}" destId="{D04D2790-5598-40EE-8667-512329569989}" srcOrd="0" destOrd="0" presId="urn:microsoft.com/office/officeart/2005/8/layout/radial1"/>
    <dgm:cxn modelId="{B734B0EF-70CA-425C-B361-0D7263AA170C}" type="presOf" srcId="{A532DC46-BDF8-4C10-A4B5-C94A2B0C6B23}" destId="{497916BF-E93E-4C93-A81D-AECBEA54699B}" srcOrd="0" destOrd="0" presId="urn:microsoft.com/office/officeart/2005/8/layout/radial1"/>
    <dgm:cxn modelId="{93AB8DF5-A3C4-404E-92C7-F42D03D9D012}" type="presOf" srcId="{7A24F146-1966-4191-92E0-20B30225F0C9}" destId="{15612FAD-FB52-4403-968E-A51217A6B163}" srcOrd="1" destOrd="0" presId="urn:microsoft.com/office/officeart/2005/8/layout/radial1"/>
    <dgm:cxn modelId="{8A458F9D-A061-48A8-8BF6-874596BFDEBB}" type="presParOf" srcId="{EE967077-DBA2-4CC7-A2FC-00D1C8A901F6}" destId="{D64EAFEB-A4DC-48CE-8E07-72EC8B82DDDE}" srcOrd="0" destOrd="0" presId="urn:microsoft.com/office/officeart/2005/8/layout/radial1"/>
    <dgm:cxn modelId="{1E266B88-DCA8-42BF-B7DE-3D95792A1851}" type="presParOf" srcId="{EE967077-DBA2-4CC7-A2FC-00D1C8A901F6}" destId="{D04D2790-5598-40EE-8667-512329569989}" srcOrd="1" destOrd="0" presId="urn:microsoft.com/office/officeart/2005/8/layout/radial1"/>
    <dgm:cxn modelId="{18FEA802-64EC-4560-92E4-2C8E8365678C}" type="presParOf" srcId="{D04D2790-5598-40EE-8667-512329569989}" destId="{15612FAD-FB52-4403-968E-A51217A6B163}" srcOrd="0" destOrd="0" presId="urn:microsoft.com/office/officeart/2005/8/layout/radial1"/>
    <dgm:cxn modelId="{518BECDC-BDE1-4967-895F-19A6761CE799}" type="presParOf" srcId="{EE967077-DBA2-4CC7-A2FC-00D1C8A901F6}" destId="{2B0012A9-5FA9-43C1-81CD-371479CF116D}" srcOrd="2" destOrd="0" presId="urn:microsoft.com/office/officeart/2005/8/layout/radial1"/>
    <dgm:cxn modelId="{C98E35A7-9CE4-4FB4-A2EB-0CDC95314430}" type="presParOf" srcId="{EE967077-DBA2-4CC7-A2FC-00D1C8A901F6}" destId="{869D8131-468A-466E-8026-B998FB19456B}" srcOrd="3" destOrd="0" presId="urn:microsoft.com/office/officeart/2005/8/layout/radial1"/>
    <dgm:cxn modelId="{B26DF7E9-2CC2-4251-BB0D-52C4EFBDFFF7}" type="presParOf" srcId="{869D8131-468A-466E-8026-B998FB19456B}" destId="{E15C4396-4EF1-4618-B1BD-AA31AD587EE4}" srcOrd="0" destOrd="0" presId="urn:microsoft.com/office/officeart/2005/8/layout/radial1"/>
    <dgm:cxn modelId="{3CD52C24-45C7-49AF-8E3F-BFE393E7AFCB}" type="presParOf" srcId="{EE967077-DBA2-4CC7-A2FC-00D1C8A901F6}" destId="{BD6FCF3C-2711-4240-9D75-C4DAA5E256A7}" srcOrd="4" destOrd="0" presId="urn:microsoft.com/office/officeart/2005/8/layout/radial1"/>
    <dgm:cxn modelId="{8A9A49D8-CDF0-488B-8C98-16700D11F1FE}" type="presParOf" srcId="{EE967077-DBA2-4CC7-A2FC-00D1C8A901F6}" destId="{5E529555-3CFA-493A-ACA7-C899718C8458}" srcOrd="5" destOrd="0" presId="urn:microsoft.com/office/officeart/2005/8/layout/radial1"/>
    <dgm:cxn modelId="{F040C952-6423-4151-9C13-B0F87A989F4D}" type="presParOf" srcId="{5E529555-3CFA-493A-ACA7-C899718C8458}" destId="{D4C62A1C-CEAF-473E-89D5-6B3F20A450AC}" srcOrd="0" destOrd="0" presId="urn:microsoft.com/office/officeart/2005/8/layout/radial1"/>
    <dgm:cxn modelId="{B4036CC3-4CF7-463E-AE19-3F82D3BB8732}" type="presParOf" srcId="{EE967077-DBA2-4CC7-A2FC-00D1C8A901F6}" destId="{C436ED4F-8430-47D3-B88C-056356D108C8}" srcOrd="6" destOrd="0" presId="urn:microsoft.com/office/officeart/2005/8/layout/radial1"/>
    <dgm:cxn modelId="{667AA88B-CA93-45D9-B8E9-78A55206A18B}" type="presParOf" srcId="{EE967077-DBA2-4CC7-A2FC-00D1C8A901F6}" destId="{DEB348B8-93AF-40B3-AA06-3EEBA2FFD2E8}" srcOrd="7" destOrd="0" presId="urn:microsoft.com/office/officeart/2005/8/layout/radial1"/>
    <dgm:cxn modelId="{6BC50915-9824-4A71-BFBB-99BE865F6C36}" type="presParOf" srcId="{DEB348B8-93AF-40B3-AA06-3EEBA2FFD2E8}" destId="{04715EFF-D38C-4399-BD0A-445DDCFF6203}" srcOrd="0" destOrd="0" presId="urn:microsoft.com/office/officeart/2005/8/layout/radial1"/>
    <dgm:cxn modelId="{D60BC55F-7818-4D83-811C-347F5C568BCD}" type="presParOf" srcId="{EE967077-DBA2-4CC7-A2FC-00D1C8A901F6}" destId="{450999D6-0566-4F3F-A24F-A54AFF85D437}" srcOrd="8" destOrd="0" presId="urn:microsoft.com/office/officeart/2005/8/layout/radial1"/>
    <dgm:cxn modelId="{8E3F33DE-B75D-473F-8C59-97750C31E034}" type="presParOf" srcId="{EE967077-DBA2-4CC7-A2FC-00D1C8A901F6}" destId="{54E4FB0D-6E22-4B22-AF50-E5FFB66B91A4}" srcOrd="9" destOrd="0" presId="urn:microsoft.com/office/officeart/2005/8/layout/radial1"/>
    <dgm:cxn modelId="{57C74E94-424B-4BB2-A6AE-EECA97171E01}" type="presParOf" srcId="{54E4FB0D-6E22-4B22-AF50-E5FFB66B91A4}" destId="{F97CCDD1-3C77-4002-8CD4-0E8A63353FF8}" srcOrd="0" destOrd="0" presId="urn:microsoft.com/office/officeart/2005/8/layout/radial1"/>
    <dgm:cxn modelId="{6B40B4A8-3415-4C8F-9D5A-B54223932BB8}" type="presParOf" srcId="{EE967077-DBA2-4CC7-A2FC-00D1C8A901F6}" destId="{D19A0965-2540-48E8-AAA1-7A969FC0B3E6}" srcOrd="10" destOrd="0" presId="urn:microsoft.com/office/officeart/2005/8/layout/radial1"/>
    <dgm:cxn modelId="{C3D5819A-8502-41DF-8944-98267FBF26E3}" type="presParOf" srcId="{EE967077-DBA2-4CC7-A2FC-00D1C8A901F6}" destId="{BC035036-A4EF-4852-9E87-99FBD4C8AE1A}" srcOrd="11" destOrd="0" presId="urn:microsoft.com/office/officeart/2005/8/layout/radial1"/>
    <dgm:cxn modelId="{ACD2D22B-87EA-4F28-B3DE-6A759778695E}" type="presParOf" srcId="{BC035036-A4EF-4852-9E87-99FBD4C8AE1A}" destId="{6D1F0CCB-04CB-4192-91B8-B13AB828A178}" srcOrd="0" destOrd="0" presId="urn:microsoft.com/office/officeart/2005/8/layout/radial1"/>
    <dgm:cxn modelId="{9E3AA29C-7D0B-4129-9C93-ABDB3B0829C4}" type="presParOf" srcId="{EE967077-DBA2-4CC7-A2FC-00D1C8A901F6}" destId="{497916BF-E93E-4C93-A81D-AECBEA54699B}" srcOrd="12" destOrd="0" presId="urn:microsoft.com/office/officeart/2005/8/layout/radial1"/>
    <dgm:cxn modelId="{F539125A-E932-496C-80E9-CA7F0949C5D3}" type="presParOf" srcId="{EE967077-DBA2-4CC7-A2FC-00D1C8A901F6}" destId="{598BE551-1090-4D86-9A38-2DC04D5FDBB3}" srcOrd="13" destOrd="0" presId="urn:microsoft.com/office/officeart/2005/8/layout/radial1"/>
    <dgm:cxn modelId="{A237BA99-FED6-4DD4-A8F2-6E071AFE15F2}" type="presParOf" srcId="{598BE551-1090-4D86-9A38-2DC04D5FDBB3}" destId="{76DF520D-3E79-40FD-8A40-7F783413FED8}" srcOrd="0" destOrd="0" presId="urn:microsoft.com/office/officeart/2005/8/layout/radial1"/>
    <dgm:cxn modelId="{A5E6BF60-330A-40AC-B9BC-C634BE8D9D44}" type="presParOf" srcId="{EE967077-DBA2-4CC7-A2FC-00D1C8A901F6}" destId="{C76AD275-BFD6-481A-88B8-CCF787E07E5F}" srcOrd="14" destOrd="0" presId="urn:microsoft.com/office/officeart/2005/8/layout/radial1"/>
    <dgm:cxn modelId="{509CFDB6-6771-4829-A2D0-39155DA0526D}" type="presParOf" srcId="{EE967077-DBA2-4CC7-A2FC-00D1C8A901F6}" destId="{3CEA20E8-CB11-45C1-A411-25741B8A9460}" srcOrd="15" destOrd="0" presId="urn:microsoft.com/office/officeart/2005/8/layout/radial1"/>
    <dgm:cxn modelId="{2668A318-B142-4B41-AEEE-C72FCC8D5B99}" type="presParOf" srcId="{3CEA20E8-CB11-45C1-A411-25741B8A9460}" destId="{52C6FC6E-83F1-4030-84BC-44AD4349653D}" srcOrd="0" destOrd="0" presId="urn:microsoft.com/office/officeart/2005/8/layout/radial1"/>
    <dgm:cxn modelId="{9ECD7995-E6CB-46AE-B660-1F16B7AF37C7}" type="presParOf" srcId="{EE967077-DBA2-4CC7-A2FC-00D1C8A901F6}" destId="{790FEC74-2A91-4599-8604-2ED67C4CD835}"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65ACAB-B080-42C7-8C33-88FF65EE63BD}" type="doc">
      <dgm:prSet loTypeId="urn:microsoft.com/office/officeart/2005/8/layout/pyramid1" loCatId="pyramid" qsTypeId="urn:microsoft.com/office/officeart/2005/8/quickstyle/simple4" qsCatId="simple" csTypeId="urn:microsoft.com/office/officeart/2005/8/colors/accent1_2" csCatId="accent1" phldr="1"/>
      <dgm:spPr/>
    </dgm:pt>
    <dgm:pt modelId="{DB249DF7-4980-4A8E-ABC0-C7E9F777C88A}">
      <dgm:prSet phldrT="[Text]"/>
      <dgm:spPr>
        <a:xfrm>
          <a:off x="1953145" y="0"/>
          <a:ext cx="2319118" cy="1421564"/>
        </a:xfrm>
        <a:solidFill>
          <a:srgbClr val="F07690"/>
        </a:solidFill>
      </dgm:spPr>
      <dgm:t>
        <a:bodyPr/>
        <a:lstStyle/>
        <a:p>
          <a:endParaRPr lang="en-GB" b="1" dirty="0">
            <a:solidFill>
              <a:schemeClr val="bg1"/>
            </a:solidFill>
            <a:latin typeface="Calibri" panose="020F0502020204030204"/>
            <a:ea typeface="+mn-ea"/>
            <a:cs typeface="+mn-cs"/>
          </a:endParaRPr>
        </a:p>
        <a:p>
          <a:r>
            <a:rPr lang="en-GB" b="1" dirty="0">
              <a:solidFill>
                <a:schemeClr val="bg1"/>
              </a:solidFill>
              <a:latin typeface="Calibri" panose="020F0502020204030204"/>
              <a:ea typeface="+mn-ea"/>
              <a:cs typeface="+mn-cs"/>
              <a:hlinkClick xmlns:r="http://schemas.openxmlformats.org/officeDocument/2006/relationships" r:id="rId1"/>
            </a:rPr>
            <a:t>Helplines</a:t>
          </a:r>
          <a:endParaRPr lang="en-GB" b="1" dirty="0">
            <a:solidFill>
              <a:schemeClr val="bg1"/>
            </a:solidFill>
            <a:latin typeface="Calibri" panose="020F0502020204030204"/>
            <a:ea typeface="+mn-ea"/>
            <a:cs typeface="+mn-cs"/>
          </a:endParaRPr>
        </a:p>
      </dgm:t>
    </dgm:pt>
    <dgm:pt modelId="{BA28A9F4-1E3A-49FC-8378-4DA71D94C435}" type="parTrans" cxnId="{75661270-4689-40FE-90A5-61C77E7E9949}">
      <dgm:prSet/>
      <dgm:spPr/>
      <dgm:t>
        <a:bodyPr/>
        <a:lstStyle/>
        <a:p>
          <a:endParaRPr lang="en-GB" b="1">
            <a:solidFill>
              <a:schemeClr val="bg1"/>
            </a:solidFill>
          </a:endParaRPr>
        </a:p>
      </dgm:t>
    </dgm:pt>
    <dgm:pt modelId="{09949A99-4B6D-4A06-82EC-50603A1CE92F}" type="sibTrans" cxnId="{75661270-4689-40FE-90A5-61C77E7E9949}">
      <dgm:prSet/>
      <dgm:spPr/>
      <dgm:t>
        <a:bodyPr/>
        <a:lstStyle/>
        <a:p>
          <a:endParaRPr lang="en-GB" b="1">
            <a:solidFill>
              <a:schemeClr val="bg1"/>
            </a:solidFill>
          </a:endParaRPr>
        </a:p>
      </dgm:t>
    </dgm:pt>
    <dgm:pt modelId="{7A873063-E923-44F1-9932-CBCFB97AF2A8}">
      <dgm:prSet phldrT="[Text]"/>
      <dgm:spPr>
        <a:xfrm>
          <a:off x="898771" y="2150118"/>
          <a:ext cx="4432893" cy="560696"/>
        </a:xfrm>
        <a:solidFill>
          <a:srgbClr val="F07690"/>
        </a:solidFill>
      </dgm:spPr>
      <dgm:t>
        <a:bodyPr/>
        <a:lstStyle/>
        <a:p>
          <a:r>
            <a:rPr lang="en-GB" b="1" dirty="0">
              <a:solidFill>
                <a:schemeClr val="bg1"/>
              </a:solidFill>
              <a:latin typeface="Calibri" panose="020F0502020204030204"/>
              <a:ea typeface="+mn-ea"/>
              <a:cs typeface="+mn-cs"/>
              <a:hlinkClick xmlns:r="http://schemas.openxmlformats.org/officeDocument/2006/relationships" r:id="rId2"/>
            </a:rPr>
            <a:t>Emotional Wellbeing</a:t>
          </a:r>
          <a:endParaRPr lang="en-GB" b="1" dirty="0">
            <a:solidFill>
              <a:schemeClr val="bg1"/>
            </a:solidFill>
            <a:latin typeface="Calibri" panose="020F0502020204030204"/>
            <a:ea typeface="+mn-ea"/>
            <a:cs typeface="+mn-cs"/>
          </a:endParaRPr>
        </a:p>
        <a:p>
          <a:r>
            <a:rPr lang="en-GB" b="1" dirty="0">
              <a:solidFill>
                <a:schemeClr val="bg1"/>
              </a:solidFill>
              <a:latin typeface="Calibri" panose="020F0502020204030204"/>
              <a:ea typeface="+mn-ea"/>
              <a:cs typeface="+mn-cs"/>
              <a:hlinkClick xmlns:r="http://schemas.openxmlformats.org/officeDocument/2006/relationships" r:id="rId3"/>
            </a:rPr>
            <a:t>Physical Wellbeing</a:t>
          </a:r>
          <a:endParaRPr lang="en-GB" b="1" dirty="0">
            <a:solidFill>
              <a:schemeClr val="bg1"/>
            </a:solidFill>
            <a:latin typeface="Calibri" panose="020F0502020204030204"/>
            <a:ea typeface="+mn-ea"/>
            <a:cs typeface="+mn-cs"/>
          </a:endParaRPr>
        </a:p>
        <a:p>
          <a:r>
            <a:rPr lang="en-GB" b="1" dirty="0">
              <a:solidFill>
                <a:schemeClr val="bg1"/>
              </a:solidFill>
              <a:latin typeface="Calibri" panose="020F0502020204030204"/>
              <a:ea typeface="+mn-ea"/>
              <a:cs typeface="+mn-cs"/>
              <a:hlinkClick xmlns:r="http://schemas.openxmlformats.org/officeDocument/2006/relationships" r:id="rId4"/>
            </a:rPr>
            <a:t>Our Wellbeing Matters and Manager Wellbeing Matters</a:t>
          </a:r>
          <a:endParaRPr lang="en-GB" b="1" dirty="0">
            <a:solidFill>
              <a:schemeClr val="bg1"/>
            </a:solidFill>
            <a:latin typeface="Calibri" panose="020F0502020204030204"/>
            <a:ea typeface="+mn-ea"/>
            <a:cs typeface="+mn-cs"/>
          </a:endParaRPr>
        </a:p>
      </dgm:t>
    </dgm:pt>
    <dgm:pt modelId="{4F8A4E82-90A6-4409-B82E-42E4A1934FDC}" type="parTrans" cxnId="{C8B793A7-776F-4F07-8A82-51D3C647610F}">
      <dgm:prSet/>
      <dgm:spPr/>
      <dgm:t>
        <a:bodyPr/>
        <a:lstStyle/>
        <a:p>
          <a:endParaRPr lang="en-GB" b="1">
            <a:solidFill>
              <a:schemeClr val="bg1"/>
            </a:solidFill>
          </a:endParaRPr>
        </a:p>
      </dgm:t>
    </dgm:pt>
    <dgm:pt modelId="{A04D6608-F840-47CF-AF0C-3C518CC7043F}" type="sibTrans" cxnId="{C8B793A7-776F-4F07-8A82-51D3C647610F}">
      <dgm:prSet/>
      <dgm:spPr/>
      <dgm:t>
        <a:bodyPr/>
        <a:lstStyle/>
        <a:p>
          <a:endParaRPr lang="en-GB" b="1">
            <a:solidFill>
              <a:schemeClr val="bg1"/>
            </a:solidFill>
          </a:endParaRPr>
        </a:p>
      </dgm:t>
    </dgm:pt>
    <dgm:pt modelId="{157EB885-DA81-4948-8D9A-2AB63F1F942E}">
      <dgm:prSet phldrT="[Text]"/>
      <dgm:spPr>
        <a:xfrm>
          <a:off x="704548" y="2700655"/>
          <a:ext cx="4838871" cy="267966"/>
        </a:xfrm>
      </dgm:spPr>
      <dgm:t>
        <a:bodyPr/>
        <a:lstStyle/>
        <a:p>
          <a:r>
            <a:rPr lang="en-GB" b="1" dirty="0">
              <a:solidFill>
                <a:schemeClr val="bg1"/>
              </a:solidFill>
              <a:latin typeface="Calibri" panose="020F0502020204030204"/>
              <a:ea typeface="+mn-ea"/>
              <a:cs typeface="+mn-cs"/>
            </a:rPr>
            <a:t>Support from manager  </a:t>
          </a:r>
        </a:p>
      </dgm:t>
    </dgm:pt>
    <dgm:pt modelId="{B6E3B22F-4F61-46A8-84FD-C76C7848EB49}" type="parTrans" cxnId="{168DF0B0-8828-490D-8A63-4B6FB9C704AD}">
      <dgm:prSet/>
      <dgm:spPr/>
      <dgm:t>
        <a:bodyPr/>
        <a:lstStyle/>
        <a:p>
          <a:endParaRPr lang="en-GB" b="1">
            <a:solidFill>
              <a:schemeClr val="bg1"/>
            </a:solidFill>
          </a:endParaRPr>
        </a:p>
      </dgm:t>
    </dgm:pt>
    <dgm:pt modelId="{A8D8E0ED-2B78-4A75-8FE6-153AB3AF7A0F}" type="sibTrans" cxnId="{168DF0B0-8828-490D-8A63-4B6FB9C704AD}">
      <dgm:prSet/>
      <dgm:spPr/>
      <dgm:t>
        <a:bodyPr/>
        <a:lstStyle/>
        <a:p>
          <a:endParaRPr lang="en-GB" b="1">
            <a:solidFill>
              <a:schemeClr val="bg1"/>
            </a:solidFill>
          </a:endParaRPr>
        </a:p>
      </dgm:t>
    </dgm:pt>
    <dgm:pt modelId="{19FB96DA-028F-4B14-86A5-3A9D14DF7514}">
      <dgm:prSet phldrT="[Text]"/>
      <dgm:spPr>
        <a:xfrm>
          <a:off x="0" y="2968621"/>
          <a:ext cx="6191250" cy="803278"/>
        </a:xfrm>
      </dgm:spPr>
      <dgm:t>
        <a:bodyPr/>
        <a:lstStyle/>
        <a:p>
          <a:r>
            <a:rPr lang="en-GB" b="1" dirty="0">
              <a:solidFill>
                <a:schemeClr val="bg1"/>
              </a:solidFill>
              <a:latin typeface="Calibri" panose="020F0502020204030204"/>
              <a:ea typeface="+mn-ea"/>
              <a:cs typeface="+mn-cs"/>
            </a:rPr>
            <a:t>Support from local team</a:t>
          </a:r>
        </a:p>
      </dgm:t>
    </dgm:pt>
    <dgm:pt modelId="{7494BD73-674C-4F13-9BF6-B21D3709319C}" type="parTrans" cxnId="{92E04F8C-3551-4DD4-94F1-0492FC411A31}">
      <dgm:prSet/>
      <dgm:spPr/>
      <dgm:t>
        <a:bodyPr/>
        <a:lstStyle/>
        <a:p>
          <a:endParaRPr lang="en-GB" b="1">
            <a:solidFill>
              <a:schemeClr val="bg1"/>
            </a:solidFill>
          </a:endParaRPr>
        </a:p>
      </dgm:t>
    </dgm:pt>
    <dgm:pt modelId="{D53D7551-1023-44D6-9F05-D3833CA8D134}" type="sibTrans" cxnId="{92E04F8C-3551-4DD4-94F1-0492FC411A31}">
      <dgm:prSet/>
      <dgm:spPr/>
      <dgm:t>
        <a:bodyPr/>
        <a:lstStyle/>
        <a:p>
          <a:endParaRPr lang="en-GB" b="1">
            <a:solidFill>
              <a:schemeClr val="bg1"/>
            </a:solidFill>
          </a:endParaRPr>
        </a:p>
      </dgm:t>
    </dgm:pt>
    <dgm:pt modelId="{93087C7A-BBC6-4AC7-9673-0080AF53738E}">
      <dgm:prSet phldrT="[Text]"/>
      <dgm:spPr>
        <a:xfrm>
          <a:off x="1361440" y="1429623"/>
          <a:ext cx="3512557" cy="718393"/>
        </a:xfrm>
        <a:solidFill>
          <a:srgbClr val="F07690"/>
        </a:solidFill>
      </dgm:spPr>
      <dgm:t>
        <a:bodyPr/>
        <a:lstStyle/>
        <a:p>
          <a:r>
            <a:rPr lang="en-GB" b="1" dirty="0">
              <a:solidFill>
                <a:schemeClr val="bg1"/>
              </a:solidFill>
              <a:latin typeface="Calibri" panose="020F0502020204030204"/>
              <a:ea typeface="+mn-ea"/>
              <a:cs typeface="+mn-cs"/>
              <a:hlinkClick xmlns:r="http://schemas.openxmlformats.org/officeDocument/2006/relationships" r:id="rId5"/>
            </a:rPr>
            <a:t>Online resources and Apps</a:t>
          </a:r>
          <a:endParaRPr lang="en-GB" b="1" dirty="0">
            <a:solidFill>
              <a:schemeClr val="bg1"/>
            </a:solidFill>
            <a:latin typeface="Calibri" panose="020F0502020204030204"/>
            <a:ea typeface="+mn-ea"/>
            <a:cs typeface="+mn-cs"/>
          </a:endParaRPr>
        </a:p>
      </dgm:t>
    </dgm:pt>
    <dgm:pt modelId="{7CA2ACBE-8C6A-40B3-87F9-6AFC0797C28E}" type="parTrans" cxnId="{426A7164-5E67-4CCC-9A1E-6E8D030E1A76}">
      <dgm:prSet/>
      <dgm:spPr/>
      <dgm:t>
        <a:bodyPr/>
        <a:lstStyle/>
        <a:p>
          <a:endParaRPr lang="en-GB" b="1">
            <a:solidFill>
              <a:schemeClr val="bg1"/>
            </a:solidFill>
          </a:endParaRPr>
        </a:p>
      </dgm:t>
    </dgm:pt>
    <dgm:pt modelId="{DB22EC49-543C-43A9-B9E4-EB7632DE8F67}" type="sibTrans" cxnId="{426A7164-5E67-4CCC-9A1E-6E8D030E1A76}">
      <dgm:prSet/>
      <dgm:spPr/>
      <dgm:t>
        <a:bodyPr/>
        <a:lstStyle/>
        <a:p>
          <a:endParaRPr lang="en-GB" b="1">
            <a:solidFill>
              <a:schemeClr val="bg1"/>
            </a:solidFill>
          </a:endParaRPr>
        </a:p>
      </dgm:t>
    </dgm:pt>
    <dgm:pt modelId="{DAC282B7-2B47-4D32-983E-11F74AAA0F93}">
      <dgm:prSet phldrT="[Text]"/>
      <dgm:spPr>
        <a:xfrm>
          <a:off x="898771" y="2150118"/>
          <a:ext cx="4432893" cy="560696"/>
        </a:xfrm>
        <a:solidFill>
          <a:srgbClr val="00B050"/>
        </a:solidFill>
      </dgm:spPr>
      <dgm:t>
        <a:bodyPr/>
        <a:lstStyle/>
        <a:p>
          <a:r>
            <a:rPr lang="en-GB" b="1" dirty="0">
              <a:solidFill>
                <a:schemeClr val="bg1"/>
              </a:solidFill>
              <a:latin typeface="Calibri" panose="020F0502020204030204"/>
              <a:ea typeface="+mn-ea"/>
              <a:cs typeface="+mn-cs"/>
            </a:rPr>
            <a:t>Organisation support and resources: </a:t>
          </a:r>
        </a:p>
        <a:p>
          <a:r>
            <a:rPr lang="en-GB" b="1" dirty="0">
              <a:solidFill>
                <a:schemeClr val="bg1"/>
              </a:solidFill>
              <a:latin typeface="Calibri" panose="020F0502020204030204"/>
              <a:ea typeface="+mn-ea"/>
              <a:cs typeface="+mn-cs"/>
            </a:rPr>
            <a:t>HEIW                                 </a:t>
          </a:r>
        </a:p>
        <a:p>
          <a:r>
            <a:rPr lang="en-GB" b="1" dirty="0">
              <a:solidFill>
                <a:schemeClr val="bg1"/>
              </a:solidFill>
              <a:latin typeface="Calibri" panose="020F0502020204030204"/>
              <a:ea typeface="+mn-ea"/>
              <a:cs typeface="+mn-cs"/>
            </a:rPr>
            <a:t> </a:t>
          </a:r>
          <a:r>
            <a:rPr lang="en-GB" b="1" dirty="0">
              <a:solidFill>
                <a:schemeClr val="bg1"/>
              </a:solidFill>
              <a:latin typeface="Calibri" panose="020F0502020204030204"/>
              <a:ea typeface="+mn-ea"/>
              <a:cs typeface="+mn-cs"/>
              <a:hlinkClick xmlns:r="http://schemas.openxmlformats.org/officeDocument/2006/relationships" r:id="rId6"/>
            </a:rPr>
            <a:t>Cuppa </a:t>
          </a:r>
          <a:r>
            <a:rPr lang="en-GB" b="1" dirty="0" err="1">
              <a:solidFill>
                <a:schemeClr val="bg1"/>
              </a:solidFill>
              <a:latin typeface="Calibri" panose="020F0502020204030204"/>
              <a:ea typeface="+mn-ea"/>
              <a:cs typeface="+mn-cs"/>
              <a:hlinkClick xmlns:r="http://schemas.openxmlformats.org/officeDocument/2006/relationships" r:id="rId6"/>
            </a:rPr>
            <a:t>Catchup</a:t>
          </a:r>
          <a:r>
            <a:rPr lang="en-GB" b="1" dirty="0">
              <a:solidFill>
                <a:schemeClr val="bg1"/>
              </a:solidFill>
              <a:latin typeface="Calibri" panose="020F0502020204030204"/>
              <a:ea typeface="+mn-ea"/>
              <a:cs typeface="+mn-cs"/>
              <a:hlinkClick xmlns:r="http://schemas.openxmlformats.org/officeDocument/2006/relationships" r:id="rId6"/>
            </a:rPr>
            <a:t>, A Friendly Ear, Community Hub</a:t>
          </a:r>
          <a:r>
            <a:rPr lang="en-GB" b="1" dirty="0">
              <a:solidFill>
                <a:schemeClr val="bg1"/>
              </a:solidFill>
              <a:latin typeface="Calibri" panose="020F0502020204030204"/>
              <a:ea typeface="+mn-ea"/>
              <a:cs typeface="+mn-cs"/>
            </a:rPr>
            <a:t>, </a:t>
          </a:r>
          <a:r>
            <a:rPr lang="en-GB" b="1" dirty="0">
              <a:solidFill>
                <a:schemeClr val="bg1"/>
              </a:solidFill>
              <a:latin typeface="Calibri" panose="020F0502020204030204"/>
              <a:ea typeface="+mn-ea"/>
              <a:cs typeface="+mn-cs"/>
              <a:hlinkClick xmlns:r="http://schemas.openxmlformats.org/officeDocument/2006/relationships" r:id="rId7"/>
            </a:rPr>
            <a:t>Health and Wellbeing intranet page, financial services</a:t>
          </a:r>
          <a:r>
            <a:rPr lang="en-GB" b="1" dirty="0">
              <a:solidFill>
                <a:schemeClr val="bg1"/>
              </a:solidFill>
              <a:latin typeface="Calibri" panose="020F0502020204030204"/>
              <a:ea typeface="+mn-ea"/>
              <a:cs typeface="+mn-cs"/>
            </a:rPr>
            <a:t>, </a:t>
          </a:r>
          <a:r>
            <a:rPr lang="en-GB" b="1" dirty="0">
              <a:solidFill>
                <a:schemeClr val="bg1"/>
              </a:solidFill>
              <a:latin typeface="Calibri" panose="020F0502020204030204"/>
              <a:ea typeface="+mn-ea"/>
              <a:cs typeface="+mn-cs"/>
              <a:hlinkClick xmlns:r="http://schemas.openxmlformats.org/officeDocument/2006/relationships" r:id="rId8"/>
            </a:rPr>
            <a:t>Cardiff and Vale Employee Wellbeing Resources</a:t>
          </a:r>
          <a:endParaRPr lang="en-GB" b="1" dirty="0">
            <a:solidFill>
              <a:schemeClr val="bg1"/>
            </a:solidFill>
            <a:latin typeface="Calibri" panose="020F0502020204030204"/>
            <a:ea typeface="+mn-ea"/>
            <a:cs typeface="+mn-cs"/>
          </a:endParaRPr>
        </a:p>
      </dgm:t>
    </dgm:pt>
    <dgm:pt modelId="{F71288B6-DD7B-4301-B13E-3E4270482E72}" type="parTrans" cxnId="{E1413544-F95B-4D45-A5AF-26B331432437}">
      <dgm:prSet/>
      <dgm:spPr/>
      <dgm:t>
        <a:bodyPr/>
        <a:lstStyle/>
        <a:p>
          <a:endParaRPr lang="en-GB" b="1">
            <a:solidFill>
              <a:schemeClr val="bg1"/>
            </a:solidFill>
          </a:endParaRPr>
        </a:p>
      </dgm:t>
    </dgm:pt>
    <dgm:pt modelId="{ADE58C2D-AAAC-4870-B481-33663A7235DB}" type="sibTrans" cxnId="{E1413544-F95B-4D45-A5AF-26B331432437}">
      <dgm:prSet/>
      <dgm:spPr/>
      <dgm:t>
        <a:bodyPr/>
        <a:lstStyle/>
        <a:p>
          <a:endParaRPr lang="en-GB" b="1">
            <a:solidFill>
              <a:schemeClr val="bg1"/>
            </a:solidFill>
          </a:endParaRPr>
        </a:p>
      </dgm:t>
    </dgm:pt>
    <dgm:pt modelId="{B5B5BACB-C751-4BB4-8D9A-53F675878FD0}" type="pres">
      <dgm:prSet presAssocID="{2565ACAB-B080-42C7-8C33-88FF65EE63BD}" presName="Name0" presStyleCnt="0">
        <dgm:presLayoutVars>
          <dgm:dir/>
          <dgm:animLvl val="lvl"/>
          <dgm:resizeHandles val="exact"/>
        </dgm:presLayoutVars>
      </dgm:prSet>
      <dgm:spPr/>
    </dgm:pt>
    <dgm:pt modelId="{064D3DC8-5525-41F9-AEF8-D80CDCF3934C}" type="pres">
      <dgm:prSet presAssocID="{DB249DF7-4980-4A8E-ABC0-C7E9F777C88A}" presName="Name8" presStyleCnt="0"/>
      <dgm:spPr/>
    </dgm:pt>
    <dgm:pt modelId="{5D085D07-2BDE-4474-8CC9-404591EFF7C8}" type="pres">
      <dgm:prSet presAssocID="{DB249DF7-4980-4A8E-ABC0-C7E9F777C88A}" presName="level" presStyleLbl="node1" presStyleIdx="0" presStyleCnt="6" custLinFactNeighborX="-520">
        <dgm:presLayoutVars>
          <dgm:chMax val="1"/>
          <dgm:bulletEnabled val="1"/>
        </dgm:presLayoutVars>
      </dgm:prSet>
      <dgm:spPr/>
    </dgm:pt>
    <dgm:pt modelId="{50674803-BA88-458B-9B01-B3497E0E6154}" type="pres">
      <dgm:prSet presAssocID="{DB249DF7-4980-4A8E-ABC0-C7E9F777C88A}" presName="levelTx" presStyleLbl="revTx" presStyleIdx="0" presStyleCnt="0">
        <dgm:presLayoutVars>
          <dgm:chMax val="1"/>
          <dgm:bulletEnabled val="1"/>
        </dgm:presLayoutVars>
      </dgm:prSet>
      <dgm:spPr/>
    </dgm:pt>
    <dgm:pt modelId="{32C7494B-BD07-4ECF-9397-6B4F1E4AC5B0}" type="pres">
      <dgm:prSet presAssocID="{93087C7A-BBC6-4AC7-9673-0080AF53738E}" presName="Name8" presStyleCnt="0"/>
      <dgm:spPr/>
    </dgm:pt>
    <dgm:pt modelId="{A7C498B6-A134-41A9-85A2-1E7CFAA7C495}" type="pres">
      <dgm:prSet presAssocID="{93087C7A-BBC6-4AC7-9673-0080AF53738E}" presName="level" presStyleLbl="node1" presStyleIdx="1" presStyleCnt="6">
        <dgm:presLayoutVars>
          <dgm:chMax val="1"/>
          <dgm:bulletEnabled val="1"/>
        </dgm:presLayoutVars>
      </dgm:prSet>
      <dgm:spPr/>
    </dgm:pt>
    <dgm:pt modelId="{104A131A-8A41-4F9F-B6E2-C9D8145EBAF2}" type="pres">
      <dgm:prSet presAssocID="{93087C7A-BBC6-4AC7-9673-0080AF53738E}" presName="levelTx" presStyleLbl="revTx" presStyleIdx="0" presStyleCnt="0">
        <dgm:presLayoutVars>
          <dgm:chMax val="1"/>
          <dgm:bulletEnabled val="1"/>
        </dgm:presLayoutVars>
      </dgm:prSet>
      <dgm:spPr/>
    </dgm:pt>
    <dgm:pt modelId="{09B85224-0770-4368-8884-9A367856C26D}" type="pres">
      <dgm:prSet presAssocID="{7A873063-E923-44F1-9932-CBCFB97AF2A8}" presName="Name8" presStyleCnt="0"/>
      <dgm:spPr/>
    </dgm:pt>
    <dgm:pt modelId="{84EC2FED-31F3-4C69-BCC7-BD0A6769E9C6}" type="pres">
      <dgm:prSet presAssocID="{7A873063-E923-44F1-9932-CBCFB97AF2A8}" presName="level" presStyleLbl="node1" presStyleIdx="2" presStyleCnt="6">
        <dgm:presLayoutVars>
          <dgm:chMax val="1"/>
          <dgm:bulletEnabled val="1"/>
        </dgm:presLayoutVars>
      </dgm:prSet>
      <dgm:spPr/>
    </dgm:pt>
    <dgm:pt modelId="{EDEDAFA7-EDAA-498E-A59C-5F7D7E51480D}" type="pres">
      <dgm:prSet presAssocID="{7A873063-E923-44F1-9932-CBCFB97AF2A8}" presName="levelTx" presStyleLbl="revTx" presStyleIdx="0" presStyleCnt="0">
        <dgm:presLayoutVars>
          <dgm:chMax val="1"/>
          <dgm:bulletEnabled val="1"/>
        </dgm:presLayoutVars>
      </dgm:prSet>
      <dgm:spPr/>
    </dgm:pt>
    <dgm:pt modelId="{63A07D6D-9EEB-428C-8932-F7E81736D5DA}" type="pres">
      <dgm:prSet presAssocID="{DAC282B7-2B47-4D32-983E-11F74AAA0F93}" presName="Name8" presStyleCnt="0"/>
      <dgm:spPr/>
    </dgm:pt>
    <dgm:pt modelId="{A3FEDC61-1AF1-4F51-A911-E738A7BAAA18}" type="pres">
      <dgm:prSet presAssocID="{DAC282B7-2B47-4D32-983E-11F74AAA0F93}" presName="level" presStyleLbl="node1" presStyleIdx="3" presStyleCnt="6">
        <dgm:presLayoutVars>
          <dgm:chMax val="1"/>
          <dgm:bulletEnabled val="1"/>
        </dgm:presLayoutVars>
      </dgm:prSet>
      <dgm:spPr/>
    </dgm:pt>
    <dgm:pt modelId="{DC5EFC29-CAB0-43EC-B4AC-525BD1F91109}" type="pres">
      <dgm:prSet presAssocID="{DAC282B7-2B47-4D32-983E-11F74AAA0F93}" presName="levelTx" presStyleLbl="revTx" presStyleIdx="0" presStyleCnt="0">
        <dgm:presLayoutVars>
          <dgm:chMax val="1"/>
          <dgm:bulletEnabled val="1"/>
        </dgm:presLayoutVars>
      </dgm:prSet>
      <dgm:spPr/>
    </dgm:pt>
    <dgm:pt modelId="{A10CC19F-CE2C-4456-9C96-C59276E5F14B}" type="pres">
      <dgm:prSet presAssocID="{157EB885-DA81-4948-8D9A-2AB63F1F942E}" presName="Name8" presStyleCnt="0"/>
      <dgm:spPr/>
    </dgm:pt>
    <dgm:pt modelId="{3EF9D5C0-F70C-40B0-B1D1-4131BB81BDEC}" type="pres">
      <dgm:prSet presAssocID="{157EB885-DA81-4948-8D9A-2AB63F1F942E}" presName="level" presStyleLbl="node1" presStyleIdx="4" presStyleCnt="6" custScaleY="59745">
        <dgm:presLayoutVars>
          <dgm:chMax val="1"/>
          <dgm:bulletEnabled val="1"/>
        </dgm:presLayoutVars>
      </dgm:prSet>
      <dgm:spPr/>
    </dgm:pt>
    <dgm:pt modelId="{54E66AE6-6AE6-453C-BB32-FF77013F140E}" type="pres">
      <dgm:prSet presAssocID="{157EB885-DA81-4948-8D9A-2AB63F1F942E}" presName="levelTx" presStyleLbl="revTx" presStyleIdx="0" presStyleCnt="0">
        <dgm:presLayoutVars>
          <dgm:chMax val="1"/>
          <dgm:bulletEnabled val="1"/>
        </dgm:presLayoutVars>
      </dgm:prSet>
      <dgm:spPr/>
    </dgm:pt>
    <dgm:pt modelId="{D00DB607-900E-4C61-B7A9-8ADDE148C38B}" type="pres">
      <dgm:prSet presAssocID="{19FB96DA-028F-4B14-86A5-3A9D14DF7514}" presName="Name8" presStyleCnt="0"/>
      <dgm:spPr/>
    </dgm:pt>
    <dgm:pt modelId="{84367349-FA1C-4F87-B943-8BEC47CF6EFB}" type="pres">
      <dgm:prSet presAssocID="{19FB96DA-028F-4B14-86A5-3A9D14DF7514}" presName="level" presStyleLbl="node1" presStyleIdx="5" presStyleCnt="6" custScaleY="59464">
        <dgm:presLayoutVars>
          <dgm:chMax val="1"/>
          <dgm:bulletEnabled val="1"/>
        </dgm:presLayoutVars>
      </dgm:prSet>
      <dgm:spPr/>
    </dgm:pt>
    <dgm:pt modelId="{5507A71B-33F8-407E-A575-BFC85FCAEBE8}" type="pres">
      <dgm:prSet presAssocID="{19FB96DA-028F-4B14-86A5-3A9D14DF7514}" presName="levelTx" presStyleLbl="revTx" presStyleIdx="0" presStyleCnt="0">
        <dgm:presLayoutVars>
          <dgm:chMax val="1"/>
          <dgm:bulletEnabled val="1"/>
        </dgm:presLayoutVars>
      </dgm:prSet>
      <dgm:spPr/>
    </dgm:pt>
  </dgm:ptLst>
  <dgm:cxnLst>
    <dgm:cxn modelId="{BD5C6410-FF6B-44FA-8432-5809DE11C65C}" type="presOf" srcId="{19FB96DA-028F-4B14-86A5-3A9D14DF7514}" destId="{5507A71B-33F8-407E-A575-BFC85FCAEBE8}" srcOrd="1" destOrd="0" presId="urn:microsoft.com/office/officeart/2005/8/layout/pyramid1"/>
    <dgm:cxn modelId="{B01E7D1B-08F8-4C72-8D74-895A94F24169}" type="presOf" srcId="{DAC282B7-2B47-4D32-983E-11F74AAA0F93}" destId="{DC5EFC29-CAB0-43EC-B4AC-525BD1F91109}" srcOrd="1" destOrd="0" presId="urn:microsoft.com/office/officeart/2005/8/layout/pyramid1"/>
    <dgm:cxn modelId="{43B0352C-4DD0-4DDE-A36D-82C074EC4329}" type="presOf" srcId="{19FB96DA-028F-4B14-86A5-3A9D14DF7514}" destId="{84367349-FA1C-4F87-B943-8BEC47CF6EFB}" srcOrd="0" destOrd="0" presId="urn:microsoft.com/office/officeart/2005/8/layout/pyramid1"/>
    <dgm:cxn modelId="{18468D40-BF44-4557-8C84-6026C8F67C29}" type="presOf" srcId="{DAC282B7-2B47-4D32-983E-11F74AAA0F93}" destId="{A3FEDC61-1AF1-4F51-A911-E738A7BAAA18}" srcOrd="0" destOrd="0" presId="urn:microsoft.com/office/officeart/2005/8/layout/pyramid1"/>
    <dgm:cxn modelId="{A976345B-A753-484F-A102-332D5821A556}" type="presOf" srcId="{157EB885-DA81-4948-8D9A-2AB63F1F942E}" destId="{3EF9D5C0-F70C-40B0-B1D1-4131BB81BDEC}" srcOrd="0" destOrd="0" presId="urn:microsoft.com/office/officeart/2005/8/layout/pyramid1"/>
    <dgm:cxn modelId="{E1413544-F95B-4D45-A5AF-26B331432437}" srcId="{2565ACAB-B080-42C7-8C33-88FF65EE63BD}" destId="{DAC282B7-2B47-4D32-983E-11F74AAA0F93}" srcOrd="3" destOrd="0" parTransId="{F71288B6-DD7B-4301-B13E-3E4270482E72}" sibTransId="{ADE58C2D-AAAC-4870-B481-33663A7235DB}"/>
    <dgm:cxn modelId="{426A7164-5E67-4CCC-9A1E-6E8D030E1A76}" srcId="{2565ACAB-B080-42C7-8C33-88FF65EE63BD}" destId="{93087C7A-BBC6-4AC7-9673-0080AF53738E}" srcOrd="1" destOrd="0" parTransId="{7CA2ACBE-8C6A-40B3-87F9-6AFC0797C28E}" sibTransId="{DB22EC49-543C-43A9-B9E4-EB7632DE8F67}"/>
    <dgm:cxn modelId="{BD4F9766-2610-44F0-8F4A-E6F87F7CBE0F}" type="presOf" srcId="{7A873063-E923-44F1-9932-CBCFB97AF2A8}" destId="{EDEDAFA7-EDAA-498E-A59C-5F7D7E51480D}" srcOrd="1" destOrd="0" presId="urn:microsoft.com/office/officeart/2005/8/layout/pyramid1"/>
    <dgm:cxn modelId="{BC20736B-1454-44FC-B899-786567387D84}" type="presOf" srcId="{DB249DF7-4980-4A8E-ABC0-C7E9F777C88A}" destId="{5D085D07-2BDE-4474-8CC9-404591EFF7C8}" srcOrd="0" destOrd="0" presId="urn:microsoft.com/office/officeart/2005/8/layout/pyramid1"/>
    <dgm:cxn modelId="{75661270-4689-40FE-90A5-61C77E7E9949}" srcId="{2565ACAB-B080-42C7-8C33-88FF65EE63BD}" destId="{DB249DF7-4980-4A8E-ABC0-C7E9F777C88A}" srcOrd="0" destOrd="0" parTransId="{BA28A9F4-1E3A-49FC-8378-4DA71D94C435}" sibTransId="{09949A99-4B6D-4A06-82EC-50603A1CE92F}"/>
    <dgm:cxn modelId="{33191076-474A-4B21-9292-00929DA8EEED}" type="presOf" srcId="{2565ACAB-B080-42C7-8C33-88FF65EE63BD}" destId="{B5B5BACB-C751-4BB4-8D9A-53F675878FD0}" srcOrd="0" destOrd="0" presId="urn:microsoft.com/office/officeart/2005/8/layout/pyramid1"/>
    <dgm:cxn modelId="{21946A7D-28DB-4FAC-BDA3-B401CDA9680C}" type="presOf" srcId="{93087C7A-BBC6-4AC7-9673-0080AF53738E}" destId="{104A131A-8A41-4F9F-B6E2-C9D8145EBAF2}" srcOrd="1" destOrd="0" presId="urn:microsoft.com/office/officeart/2005/8/layout/pyramid1"/>
    <dgm:cxn modelId="{92E04F8C-3551-4DD4-94F1-0492FC411A31}" srcId="{2565ACAB-B080-42C7-8C33-88FF65EE63BD}" destId="{19FB96DA-028F-4B14-86A5-3A9D14DF7514}" srcOrd="5" destOrd="0" parTransId="{7494BD73-674C-4F13-9BF6-B21D3709319C}" sibTransId="{D53D7551-1023-44D6-9F05-D3833CA8D134}"/>
    <dgm:cxn modelId="{7B2BE492-5706-4655-8FF5-F38D67634D62}" type="presOf" srcId="{7A873063-E923-44F1-9932-CBCFB97AF2A8}" destId="{84EC2FED-31F3-4C69-BCC7-BD0A6769E9C6}" srcOrd="0" destOrd="0" presId="urn:microsoft.com/office/officeart/2005/8/layout/pyramid1"/>
    <dgm:cxn modelId="{124B3D98-A336-43C4-8037-59F1A28B6D33}" type="presOf" srcId="{93087C7A-BBC6-4AC7-9673-0080AF53738E}" destId="{A7C498B6-A134-41A9-85A2-1E7CFAA7C495}" srcOrd="0" destOrd="0" presId="urn:microsoft.com/office/officeart/2005/8/layout/pyramid1"/>
    <dgm:cxn modelId="{C8B793A7-776F-4F07-8A82-51D3C647610F}" srcId="{2565ACAB-B080-42C7-8C33-88FF65EE63BD}" destId="{7A873063-E923-44F1-9932-CBCFB97AF2A8}" srcOrd="2" destOrd="0" parTransId="{4F8A4E82-90A6-4409-B82E-42E4A1934FDC}" sibTransId="{A04D6608-F840-47CF-AF0C-3C518CC7043F}"/>
    <dgm:cxn modelId="{D33A23AF-A864-4A68-A57C-A15297570446}" type="presOf" srcId="{DB249DF7-4980-4A8E-ABC0-C7E9F777C88A}" destId="{50674803-BA88-458B-9B01-B3497E0E6154}" srcOrd="1" destOrd="0" presId="urn:microsoft.com/office/officeart/2005/8/layout/pyramid1"/>
    <dgm:cxn modelId="{168DF0B0-8828-490D-8A63-4B6FB9C704AD}" srcId="{2565ACAB-B080-42C7-8C33-88FF65EE63BD}" destId="{157EB885-DA81-4948-8D9A-2AB63F1F942E}" srcOrd="4" destOrd="0" parTransId="{B6E3B22F-4F61-46A8-84FD-C76C7848EB49}" sibTransId="{A8D8E0ED-2B78-4A75-8FE6-153AB3AF7A0F}"/>
    <dgm:cxn modelId="{99D581C9-C2A3-44E5-BDC6-5C1AC868F014}" type="presOf" srcId="{157EB885-DA81-4948-8D9A-2AB63F1F942E}" destId="{54E66AE6-6AE6-453C-BB32-FF77013F140E}" srcOrd="1" destOrd="0" presId="urn:microsoft.com/office/officeart/2005/8/layout/pyramid1"/>
    <dgm:cxn modelId="{CCB5E107-1979-4FBB-B496-C98F014B6924}" type="presParOf" srcId="{B5B5BACB-C751-4BB4-8D9A-53F675878FD0}" destId="{064D3DC8-5525-41F9-AEF8-D80CDCF3934C}" srcOrd="0" destOrd="0" presId="urn:microsoft.com/office/officeart/2005/8/layout/pyramid1"/>
    <dgm:cxn modelId="{B9F5DDE6-77B4-4301-B952-F3D26633DB16}" type="presParOf" srcId="{064D3DC8-5525-41F9-AEF8-D80CDCF3934C}" destId="{5D085D07-2BDE-4474-8CC9-404591EFF7C8}" srcOrd="0" destOrd="0" presId="urn:microsoft.com/office/officeart/2005/8/layout/pyramid1"/>
    <dgm:cxn modelId="{39C8AE91-D388-4355-9FE4-07D463776843}" type="presParOf" srcId="{064D3DC8-5525-41F9-AEF8-D80CDCF3934C}" destId="{50674803-BA88-458B-9B01-B3497E0E6154}" srcOrd="1" destOrd="0" presId="urn:microsoft.com/office/officeart/2005/8/layout/pyramid1"/>
    <dgm:cxn modelId="{64DDB59C-F7BA-4097-8BE5-471A16CC1DE3}" type="presParOf" srcId="{B5B5BACB-C751-4BB4-8D9A-53F675878FD0}" destId="{32C7494B-BD07-4ECF-9397-6B4F1E4AC5B0}" srcOrd="1" destOrd="0" presId="urn:microsoft.com/office/officeart/2005/8/layout/pyramid1"/>
    <dgm:cxn modelId="{9226C70F-ACF5-4A3A-A07B-FF6D0217D1BF}" type="presParOf" srcId="{32C7494B-BD07-4ECF-9397-6B4F1E4AC5B0}" destId="{A7C498B6-A134-41A9-85A2-1E7CFAA7C495}" srcOrd="0" destOrd="0" presId="urn:microsoft.com/office/officeart/2005/8/layout/pyramid1"/>
    <dgm:cxn modelId="{356E765F-9947-4FA0-B392-D65839684046}" type="presParOf" srcId="{32C7494B-BD07-4ECF-9397-6B4F1E4AC5B0}" destId="{104A131A-8A41-4F9F-B6E2-C9D8145EBAF2}" srcOrd="1" destOrd="0" presId="urn:microsoft.com/office/officeart/2005/8/layout/pyramid1"/>
    <dgm:cxn modelId="{F1354014-2116-44B8-80AC-8B2A6A4A5CC0}" type="presParOf" srcId="{B5B5BACB-C751-4BB4-8D9A-53F675878FD0}" destId="{09B85224-0770-4368-8884-9A367856C26D}" srcOrd="2" destOrd="0" presId="urn:microsoft.com/office/officeart/2005/8/layout/pyramid1"/>
    <dgm:cxn modelId="{7D5AAB77-A79D-4E20-87E0-098849147981}" type="presParOf" srcId="{09B85224-0770-4368-8884-9A367856C26D}" destId="{84EC2FED-31F3-4C69-BCC7-BD0A6769E9C6}" srcOrd="0" destOrd="0" presId="urn:microsoft.com/office/officeart/2005/8/layout/pyramid1"/>
    <dgm:cxn modelId="{7F14D815-D95B-490C-B6B4-AFFD0D94A549}" type="presParOf" srcId="{09B85224-0770-4368-8884-9A367856C26D}" destId="{EDEDAFA7-EDAA-498E-A59C-5F7D7E51480D}" srcOrd="1" destOrd="0" presId="urn:microsoft.com/office/officeart/2005/8/layout/pyramid1"/>
    <dgm:cxn modelId="{CCEDA86E-CBA2-47C3-9228-5DBE64191118}" type="presParOf" srcId="{B5B5BACB-C751-4BB4-8D9A-53F675878FD0}" destId="{63A07D6D-9EEB-428C-8932-F7E81736D5DA}" srcOrd="3" destOrd="0" presId="urn:microsoft.com/office/officeart/2005/8/layout/pyramid1"/>
    <dgm:cxn modelId="{F00CA567-6426-486E-9028-70CEDCF77798}" type="presParOf" srcId="{63A07D6D-9EEB-428C-8932-F7E81736D5DA}" destId="{A3FEDC61-1AF1-4F51-A911-E738A7BAAA18}" srcOrd="0" destOrd="0" presId="urn:microsoft.com/office/officeart/2005/8/layout/pyramid1"/>
    <dgm:cxn modelId="{84CA5F45-E33E-40F9-80A4-56A379B3AD4D}" type="presParOf" srcId="{63A07D6D-9EEB-428C-8932-F7E81736D5DA}" destId="{DC5EFC29-CAB0-43EC-B4AC-525BD1F91109}" srcOrd="1" destOrd="0" presId="urn:microsoft.com/office/officeart/2005/8/layout/pyramid1"/>
    <dgm:cxn modelId="{C3383A79-1B92-4928-820F-C7405CDD8B8D}" type="presParOf" srcId="{B5B5BACB-C751-4BB4-8D9A-53F675878FD0}" destId="{A10CC19F-CE2C-4456-9C96-C59276E5F14B}" srcOrd="4" destOrd="0" presId="urn:microsoft.com/office/officeart/2005/8/layout/pyramid1"/>
    <dgm:cxn modelId="{96929F25-E3EC-4B95-92C6-4698B9128644}" type="presParOf" srcId="{A10CC19F-CE2C-4456-9C96-C59276E5F14B}" destId="{3EF9D5C0-F70C-40B0-B1D1-4131BB81BDEC}" srcOrd="0" destOrd="0" presId="urn:microsoft.com/office/officeart/2005/8/layout/pyramid1"/>
    <dgm:cxn modelId="{EDD6E0DC-C19C-4E1C-B053-C038DC2D1085}" type="presParOf" srcId="{A10CC19F-CE2C-4456-9C96-C59276E5F14B}" destId="{54E66AE6-6AE6-453C-BB32-FF77013F140E}" srcOrd="1" destOrd="0" presId="urn:microsoft.com/office/officeart/2005/8/layout/pyramid1"/>
    <dgm:cxn modelId="{C6310866-E61E-426E-85B6-BF5852D41733}" type="presParOf" srcId="{B5B5BACB-C751-4BB4-8D9A-53F675878FD0}" destId="{D00DB607-900E-4C61-B7A9-8ADDE148C38B}" srcOrd="5" destOrd="0" presId="urn:microsoft.com/office/officeart/2005/8/layout/pyramid1"/>
    <dgm:cxn modelId="{2D6B531E-F1EE-4A6D-A7C2-722B9F132392}" type="presParOf" srcId="{D00DB607-900E-4C61-B7A9-8ADDE148C38B}" destId="{84367349-FA1C-4F87-B943-8BEC47CF6EFB}" srcOrd="0" destOrd="0" presId="urn:microsoft.com/office/officeart/2005/8/layout/pyramid1"/>
    <dgm:cxn modelId="{2CEC53CA-D37A-40E0-859E-04B3CA780DB8}" type="presParOf" srcId="{D00DB607-900E-4C61-B7A9-8ADDE148C38B}" destId="{5507A71B-33F8-407E-A575-BFC85FCAEBE8}" srcOrd="1" destOrd="0" presId="urn:microsoft.com/office/officeart/2005/8/layout/pyramid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4EAFEB-A4DC-48CE-8E07-72EC8B82DDDE}">
      <dsp:nvSpPr>
        <dsp:cNvPr id="0" name=""/>
        <dsp:cNvSpPr/>
      </dsp:nvSpPr>
      <dsp:spPr>
        <a:xfrm>
          <a:off x="2878773" y="2361319"/>
          <a:ext cx="1704506" cy="137336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t>FUNCTIONS</a:t>
          </a:r>
        </a:p>
      </dsp:txBody>
      <dsp:txXfrm>
        <a:off x="3128392" y="2562443"/>
        <a:ext cx="1205268" cy="971113"/>
      </dsp:txXfrm>
    </dsp:sp>
    <dsp:sp modelId="{D04D2790-5598-40EE-8667-512329569989}">
      <dsp:nvSpPr>
        <dsp:cNvPr id="0" name=""/>
        <dsp:cNvSpPr/>
      </dsp:nvSpPr>
      <dsp:spPr>
        <a:xfrm rot="16200000">
          <a:off x="3249641" y="1863146"/>
          <a:ext cx="962771" cy="33573"/>
        </a:xfrm>
        <a:custGeom>
          <a:avLst/>
          <a:gdLst/>
          <a:ahLst/>
          <a:cxnLst/>
          <a:rect l="0" t="0" r="0" b="0"/>
          <a:pathLst>
            <a:path>
              <a:moveTo>
                <a:pt x="0" y="16786"/>
              </a:moveTo>
              <a:lnTo>
                <a:pt x="962771" y="16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3706957" y="1855864"/>
        <a:ext cx="48138" cy="48138"/>
      </dsp:txXfrm>
    </dsp:sp>
    <dsp:sp modelId="{2B0012A9-5FA9-43C1-81CD-371479CF116D}">
      <dsp:nvSpPr>
        <dsp:cNvPr id="0" name=""/>
        <dsp:cNvSpPr/>
      </dsp:nvSpPr>
      <dsp:spPr>
        <a:xfrm>
          <a:off x="2885193" y="25186"/>
          <a:ext cx="1691665" cy="137336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Workforce Strategy</a:t>
          </a:r>
        </a:p>
      </dsp:txBody>
      <dsp:txXfrm>
        <a:off x="3132932" y="226310"/>
        <a:ext cx="1196187" cy="971113"/>
      </dsp:txXfrm>
    </dsp:sp>
    <dsp:sp modelId="{869D8131-468A-466E-8026-B998FB19456B}">
      <dsp:nvSpPr>
        <dsp:cNvPr id="0" name=""/>
        <dsp:cNvSpPr/>
      </dsp:nvSpPr>
      <dsp:spPr>
        <a:xfrm rot="18900000">
          <a:off x="4142221" y="2198305"/>
          <a:ext cx="843427" cy="33573"/>
        </a:xfrm>
        <a:custGeom>
          <a:avLst/>
          <a:gdLst/>
          <a:ahLst/>
          <a:cxnLst/>
          <a:rect l="0" t="0" r="0" b="0"/>
          <a:pathLst>
            <a:path>
              <a:moveTo>
                <a:pt x="0" y="16786"/>
              </a:moveTo>
              <a:lnTo>
                <a:pt x="843427" y="16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4542849" y="2194006"/>
        <a:ext cx="42171" cy="42171"/>
      </dsp:txXfrm>
    </dsp:sp>
    <dsp:sp modelId="{BD6FCF3C-2711-4240-9D75-C4DAA5E256A7}">
      <dsp:nvSpPr>
        <dsp:cNvPr id="0" name=""/>
        <dsp:cNvSpPr/>
      </dsp:nvSpPr>
      <dsp:spPr>
        <a:xfrm>
          <a:off x="4583879" y="709423"/>
          <a:ext cx="1598085" cy="137336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Workforce Planning</a:t>
          </a:r>
        </a:p>
      </dsp:txBody>
      <dsp:txXfrm>
        <a:off x="4817913" y="910547"/>
        <a:ext cx="1130017" cy="971113"/>
      </dsp:txXfrm>
    </dsp:sp>
    <dsp:sp modelId="{5E529555-3CFA-493A-ACA7-C899718C8458}">
      <dsp:nvSpPr>
        <dsp:cNvPr id="0" name=""/>
        <dsp:cNvSpPr/>
      </dsp:nvSpPr>
      <dsp:spPr>
        <a:xfrm>
          <a:off x="4583280" y="3031213"/>
          <a:ext cx="444814" cy="33573"/>
        </a:xfrm>
        <a:custGeom>
          <a:avLst/>
          <a:gdLst/>
          <a:ahLst/>
          <a:cxnLst/>
          <a:rect l="0" t="0" r="0" b="0"/>
          <a:pathLst>
            <a:path>
              <a:moveTo>
                <a:pt x="0" y="16786"/>
              </a:moveTo>
              <a:lnTo>
                <a:pt x="444814" y="16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4794567" y="3036879"/>
        <a:ext cx="22240" cy="22240"/>
      </dsp:txXfrm>
    </dsp:sp>
    <dsp:sp modelId="{C436ED4F-8430-47D3-B88C-056356D108C8}">
      <dsp:nvSpPr>
        <dsp:cNvPr id="0" name=""/>
        <dsp:cNvSpPr/>
      </dsp:nvSpPr>
      <dsp:spPr>
        <a:xfrm>
          <a:off x="5028094" y="2298625"/>
          <a:ext cx="2078130" cy="149874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Workforce Intelligence</a:t>
          </a:r>
        </a:p>
      </dsp:txBody>
      <dsp:txXfrm>
        <a:off x="5332429" y="2518112"/>
        <a:ext cx="1469460" cy="1059775"/>
      </dsp:txXfrm>
    </dsp:sp>
    <dsp:sp modelId="{DEB348B8-93AF-40B3-AA06-3EEBA2FFD2E8}">
      <dsp:nvSpPr>
        <dsp:cNvPr id="0" name=""/>
        <dsp:cNvSpPr/>
      </dsp:nvSpPr>
      <dsp:spPr>
        <a:xfrm rot="2700000">
          <a:off x="4151316" y="3842163"/>
          <a:ext cx="781320" cy="33573"/>
        </a:xfrm>
        <a:custGeom>
          <a:avLst/>
          <a:gdLst/>
          <a:ahLst/>
          <a:cxnLst/>
          <a:rect l="0" t="0" r="0" b="0"/>
          <a:pathLst>
            <a:path>
              <a:moveTo>
                <a:pt x="0" y="16786"/>
              </a:moveTo>
              <a:lnTo>
                <a:pt x="781320" y="16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4522443" y="3839416"/>
        <a:ext cx="39066" cy="39066"/>
      </dsp:txXfrm>
    </dsp:sp>
    <dsp:sp modelId="{450999D6-0566-4F3F-A24F-A54AFF85D437}">
      <dsp:nvSpPr>
        <dsp:cNvPr id="0" name=""/>
        <dsp:cNvSpPr/>
      </dsp:nvSpPr>
      <dsp:spPr>
        <a:xfrm>
          <a:off x="4390379" y="4013214"/>
          <a:ext cx="1985084" cy="137336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Education and Training – Medical, Dental and Pharmacy Deaneries</a:t>
          </a:r>
        </a:p>
      </dsp:txBody>
      <dsp:txXfrm>
        <a:off x="4681088" y="4214338"/>
        <a:ext cx="1403666" cy="971113"/>
      </dsp:txXfrm>
    </dsp:sp>
    <dsp:sp modelId="{54E4FB0D-6E22-4B22-AF50-E5FFB66B91A4}">
      <dsp:nvSpPr>
        <dsp:cNvPr id="0" name=""/>
        <dsp:cNvSpPr/>
      </dsp:nvSpPr>
      <dsp:spPr>
        <a:xfrm rot="5400000">
          <a:off x="3249641" y="4199279"/>
          <a:ext cx="962771" cy="33573"/>
        </a:xfrm>
        <a:custGeom>
          <a:avLst/>
          <a:gdLst/>
          <a:ahLst/>
          <a:cxnLst/>
          <a:rect l="0" t="0" r="0" b="0"/>
          <a:pathLst>
            <a:path>
              <a:moveTo>
                <a:pt x="0" y="16786"/>
              </a:moveTo>
              <a:lnTo>
                <a:pt x="962771" y="16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3706957" y="4191997"/>
        <a:ext cx="48138" cy="48138"/>
      </dsp:txXfrm>
    </dsp:sp>
    <dsp:sp modelId="{D19A0965-2540-48E8-AAA1-7A969FC0B3E6}">
      <dsp:nvSpPr>
        <dsp:cNvPr id="0" name=""/>
        <dsp:cNvSpPr/>
      </dsp:nvSpPr>
      <dsp:spPr>
        <a:xfrm>
          <a:off x="2795760" y="4697452"/>
          <a:ext cx="1870532" cy="137336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Education and Training - Commissioning</a:t>
          </a:r>
        </a:p>
      </dsp:txBody>
      <dsp:txXfrm>
        <a:off x="3069693" y="4898576"/>
        <a:ext cx="1322666" cy="971113"/>
      </dsp:txXfrm>
    </dsp:sp>
    <dsp:sp modelId="{BC035036-A4EF-4852-9E87-99FBD4C8AE1A}">
      <dsp:nvSpPr>
        <dsp:cNvPr id="0" name=""/>
        <dsp:cNvSpPr/>
      </dsp:nvSpPr>
      <dsp:spPr>
        <a:xfrm rot="8100000">
          <a:off x="2460325" y="3870781"/>
          <a:ext cx="862265" cy="33573"/>
        </a:xfrm>
        <a:custGeom>
          <a:avLst/>
          <a:gdLst/>
          <a:ahLst/>
          <a:cxnLst/>
          <a:rect l="0" t="0" r="0" b="0"/>
          <a:pathLst>
            <a:path>
              <a:moveTo>
                <a:pt x="0" y="16786"/>
              </a:moveTo>
              <a:lnTo>
                <a:pt x="862265" y="16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10800000">
        <a:off x="2869901" y="3866011"/>
        <a:ext cx="43113" cy="43113"/>
      </dsp:txXfrm>
    </dsp:sp>
    <dsp:sp modelId="{497916BF-E93E-4C93-A81D-AECBEA54699B}">
      <dsp:nvSpPr>
        <dsp:cNvPr id="0" name=""/>
        <dsp:cNvSpPr/>
      </dsp:nvSpPr>
      <dsp:spPr>
        <a:xfrm>
          <a:off x="1325856" y="4013214"/>
          <a:ext cx="1506550" cy="137336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Careers and Widening Access</a:t>
          </a:r>
        </a:p>
      </dsp:txBody>
      <dsp:txXfrm>
        <a:off x="1546485" y="4214338"/>
        <a:ext cx="1065292" cy="971113"/>
      </dsp:txXfrm>
    </dsp:sp>
    <dsp:sp modelId="{598BE551-1090-4D86-9A38-2DC04D5FDBB3}">
      <dsp:nvSpPr>
        <dsp:cNvPr id="0" name=""/>
        <dsp:cNvSpPr/>
      </dsp:nvSpPr>
      <dsp:spPr>
        <a:xfrm rot="10800000">
          <a:off x="2532916" y="3031213"/>
          <a:ext cx="345856" cy="33573"/>
        </a:xfrm>
        <a:custGeom>
          <a:avLst/>
          <a:gdLst/>
          <a:ahLst/>
          <a:cxnLst/>
          <a:rect l="0" t="0" r="0" b="0"/>
          <a:pathLst>
            <a:path>
              <a:moveTo>
                <a:pt x="0" y="16786"/>
              </a:moveTo>
              <a:lnTo>
                <a:pt x="345856" y="16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10800000">
        <a:off x="2697198" y="3039353"/>
        <a:ext cx="17292" cy="17292"/>
      </dsp:txXfrm>
    </dsp:sp>
    <dsp:sp modelId="{C76AD275-BFD6-481A-88B8-CCF787E07E5F}">
      <dsp:nvSpPr>
        <dsp:cNvPr id="0" name=""/>
        <dsp:cNvSpPr/>
      </dsp:nvSpPr>
      <dsp:spPr>
        <a:xfrm>
          <a:off x="256871" y="2361319"/>
          <a:ext cx="2276045" cy="137336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Workforce Modernisation</a:t>
          </a:r>
        </a:p>
      </dsp:txBody>
      <dsp:txXfrm>
        <a:off x="590190" y="2562443"/>
        <a:ext cx="1609407" cy="971113"/>
      </dsp:txXfrm>
    </dsp:sp>
    <dsp:sp modelId="{3CEA20E8-CB11-45C1-A411-25741B8A9460}">
      <dsp:nvSpPr>
        <dsp:cNvPr id="0" name=""/>
        <dsp:cNvSpPr/>
      </dsp:nvSpPr>
      <dsp:spPr>
        <a:xfrm rot="13500000">
          <a:off x="2433873" y="2180688"/>
          <a:ext cx="893255" cy="33573"/>
        </a:xfrm>
        <a:custGeom>
          <a:avLst/>
          <a:gdLst/>
          <a:ahLst/>
          <a:cxnLst/>
          <a:rect l="0" t="0" r="0" b="0"/>
          <a:pathLst>
            <a:path>
              <a:moveTo>
                <a:pt x="0" y="16786"/>
              </a:moveTo>
              <a:lnTo>
                <a:pt x="893255" y="16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858170" y="2175143"/>
        <a:ext cx="44662" cy="44662"/>
      </dsp:txXfrm>
    </dsp:sp>
    <dsp:sp modelId="{790FEC74-2A91-4599-8604-2ED67C4CD835}">
      <dsp:nvSpPr>
        <dsp:cNvPr id="0" name=""/>
        <dsp:cNvSpPr/>
      </dsp:nvSpPr>
      <dsp:spPr>
        <a:xfrm>
          <a:off x="1392450" y="709423"/>
          <a:ext cx="1373361" cy="137336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Leadership</a:t>
          </a:r>
        </a:p>
      </dsp:txBody>
      <dsp:txXfrm>
        <a:off x="1593574" y="910547"/>
        <a:ext cx="971113" cy="9711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085D07-2BDE-4474-8CC9-404591EFF7C8}">
      <dsp:nvSpPr>
        <dsp:cNvPr id="0" name=""/>
        <dsp:cNvSpPr/>
      </dsp:nvSpPr>
      <dsp:spPr>
        <a:xfrm>
          <a:off x="2630193" y="0"/>
          <a:ext cx="1257957" cy="1019227"/>
        </a:xfrm>
        <a:prstGeom prst="trapezoid">
          <a:avLst>
            <a:gd name="adj" fmla="val 61711"/>
          </a:avLst>
        </a:prstGeom>
        <a:solidFill>
          <a:srgbClr val="F0769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endParaRPr lang="en-GB" sz="1100" b="1" kern="1200" dirty="0">
            <a:solidFill>
              <a:schemeClr val="bg1"/>
            </a:solidFill>
            <a:latin typeface="Calibri" panose="020F0502020204030204"/>
            <a:ea typeface="+mn-ea"/>
            <a:cs typeface="+mn-cs"/>
          </a:endParaRPr>
        </a:p>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hlinkClick xmlns:r="http://schemas.openxmlformats.org/officeDocument/2006/relationships" r:id="rId1"/>
            </a:rPr>
            <a:t>Helplines</a:t>
          </a:r>
          <a:endParaRPr lang="en-GB" sz="1100" b="1" kern="1200" dirty="0">
            <a:solidFill>
              <a:schemeClr val="bg1"/>
            </a:solidFill>
            <a:latin typeface="Calibri" panose="020F0502020204030204"/>
            <a:ea typeface="+mn-ea"/>
            <a:cs typeface="+mn-cs"/>
          </a:endParaRPr>
        </a:p>
      </dsp:txBody>
      <dsp:txXfrm>
        <a:off x="2630193" y="0"/>
        <a:ext cx="1257957" cy="1019227"/>
      </dsp:txXfrm>
    </dsp:sp>
    <dsp:sp modelId="{A7C498B6-A134-41A9-85A2-1E7CFAA7C495}">
      <dsp:nvSpPr>
        <dsp:cNvPr id="0" name=""/>
        <dsp:cNvSpPr/>
      </dsp:nvSpPr>
      <dsp:spPr>
        <a:xfrm>
          <a:off x="2007756" y="1019227"/>
          <a:ext cx="2515914" cy="1019227"/>
        </a:xfrm>
        <a:prstGeom prst="trapezoid">
          <a:avLst>
            <a:gd name="adj" fmla="val 61711"/>
          </a:avLst>
        </a:prstGeom>
        <a:solidFill>
          <a:srgbClr val="F0769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hlinkClick xmlns:r="http://schemas.openxmlformats.org/officeDocument/2006/relationships" r:id="rId2"/>
            </a:rPr>
            <a:t>Online resources and Apps</a:t>
          </a:r>
          <a:endParaRPr lang="en-GB" sz="1100" b="1" kern="1200" dirty="0">
            <a:solidFill>
              <a:schemeClr val="bg1"/>
            </a:solidFill>
            <a:latin typeface="Calibri" panose="020F0502020204030204"/>
            <a:ea typeface="+mn-ea"/>
            <a:cs typeface="+mn-cs"/>
          </a:endParaRPr>
        </a:p>
      </dsp:txBody>
      <dsp:txXfrm>
        <a:off x="2448041" y="1019227"/>
        <a:ext cx="1635344" cy="1019227"/>
      </dsp:txXfrm>
    </dsp:sp>
    <dsp:sp modelId="{84EC2FED-31F3-4C69-BCC7-BD0A6769E9C6}">
      <dsp:nvSpPr>
        <dsp:cNvPr id="0" name=""/>
        <dsp:cNvSpPr/>
      </dsp:nvSpPr>
      <dsp:spPr>
        <a:xfrm>
          <a:off x="1378777" y="2038455"/>
          <a:ext cx="3773872" cy="1019227"/>
        </a:xfrm>
        <a:prstGeom prst="trapezoid">
          <a:avLst>
            <a:gd name="adj" fmla="val 61711"/>
          </a:avLst>
        </a:prstGeom>
        <a:solidFill>
          <a:srgbClr val="F0769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hlinkClick xmlns:r="http://schemas.openxmlformats.org/officeDocument/2006/relationships" r:id="rId3"/>
            </a:rPr>
            <a:t>Emotional Wellbeing</a:t>
          </a:r>
          <a:endParaRPr lang="en-GB" sz="1100" b="1" kern="1200" dirty="0">
            <a:solidFill>
              <a:schemeClr val="bg1"/>
            </a:solidFill>
            <a:latin typeface="Calibri" panose="020F0502020204030204"/>
            <a:ea typeface="+mn-ea"/>
            <a:cs typeface="+mn-cs"/>
          </a:endParaRPr>
        </a:p>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hlinkClick xmlns:r="http://schemas.openxmlformats.org/officeDocument/2006/relationships" r:id="rId4"/>
            </a:rPr>
            <a:t>Physical Wellbeing</a:t>
          </a:r>
          <a:endParaRPr lang="en-GB" sz="1100" b="1" kern="1200" dirty="0">
            <a:solidFill>
              <a:schemeClr val="bg1"/>
            </a:solidFill>
            <a:latin typeface="Calibri" panose="020F0502020204030204"/>
            <a:ea typeface="+mn-ea"/>
            <a:cs typeface="+mn-cs"/>
          </a:endParaRPr>
        </a:p>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hlinkClick xmlns:r="http://schemas.openxmlformats.org/officeDocument/2006/relationships" r:id="rId5"/>
            </a:rPr>
            <a:t>Our Wellbeing Matters and Manager Wellbeing Matters</a:t>
          </a:r>
          <a:endParaRPr lang="en-GB" sz="1100" b="1" kern="1200" dirty="0">
            <a:solidFill>
              <a:schemeClr val="bg1"/>
            </a:solidFill>
            <a:latin typeface="Calibri" panose="020F0502020204030204"/>
            <a:ea typeface="+mn-ea"/>
            <a:cs typeface="+mn-cs"/>
          </a:endParaRPr>
        </a:p>
      </dsp:txBody>
      <dsp:txXfrm>
        <a:off x="2039205" y="2038455"/>
        <a:ext cx="2453016" cy="1019227"/>
      </dsp:txXfrm>
    </dsp:sp>
    <dsp:sp modelId="{A3FEDC61-1AF1-4F51-A911-E738A7BAAA18}">
      <dsp:nvSpPr>
        <dsp:cNvPr id="0" name=""/>
        <dsp:cNvSpPr/>
      </dsp:nvSpPr>
      <dsp:spPr>
        <a:xfrm>
          <a:off x="749799" y="3057682"/>
          <a:ext cx="5031829" cy="1019227"/>
        </a:xfrm>
        <a:prstGeom prst="trapezoid">
          <a:avLst>
            <a:gd name="adj" fmla="val 61711"/>
          </a:avLst>
        </a:prstGeom>
        <a:solidFill>
          <a:srgbClr val="00B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rPr>
            <a:t>Organisation support and resources: </a:t>
          </a:r>
        </a:p>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rPr>
            <a:t>HEIW                                 </a:t>
          </a:r>
        </a:p>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rPr>
            <a:t> </a:t>
          </a:r>
          <a:r>
            <a:rPr lang="en-GB" sz="1100" b="1" kern="1200" dirty="0">
              <a:solidFill>
                <a:schemeClr val="bg1"/>
              </a:solidFill>
              <a:latin typeface="Calibri" panose="020F0502020204030204"/>
              <a:ea typeface="+mn-ea"/>
              <a:cs typeface="+mn-cs"/>
              <a:hlinkClick xmlns:r="http://schemas.openxmlformats.org/officeDocument/2006/relationships" r:id="rId6"/>
            </a:rPr>
            <a:t>Cuppa </a:t>
          </a:r>
          <a:r>
            <a:rPr lang="en-GB" sz="1100" b="1" kern="1200" dirty="0" err="1">
              <a:solidFill>
                <a:schemeClr val="bg1"/>
              </a:solidFill>
              <a:latin typeface="Calibri" panose="020F0502020204030204"/>
              <a:ea typeface="+mn-ea"/>
              <a:cs typeface="+mn-cs"/>
              <a:hlinkClick xmlns:r="http://schemas.openxmlformats.org/officeDocument/2006/relationships" r:id="rId6"/>
            </a:rPr>
            <a:t>Catchup</a:t>
          </a:r>
          <a:r>
            <a:rPr lang="en-GB" sz="1100" b="1" kern="1200" dirty="0">
              <a:solidFill>
                <a:schemeClr val="bg1"/>
              </a:solidFill>
              <a:latin typeface="Calibri" panose="020F0502020204030204"/>
              <a:ea typeface="+mn-ea"/>
              <a:cs typeface="+mn-cs"/>
              <a:hlinkClick xmlns:r="http://schemas.openxmlformats.org/officeDocument/2006/relationships" r:id="rId6"/>
            </a:rPr>
            <a:t>, A Friendly Ear, Community Hub</a:t>
          </a:r>
          <a:r>
            <a:rPr lang="en-GB" sz="1100" b="1" kern="1200" dirty="0">
              <a:solidFill>
                <a:schemeClr val="bg1"/>
              </a:solidFill>
              <a:latin typeface="Calibri" panose="020F0502020204030204"/>
              <a:ea typeface="+mn-ea"/>
              <a:cs typeface="+mn-cs"/>
            </a:rPr>
            <a:t>, </a:t>
          </a:r>
          <a:r>
            <a:rPr lang="en-GB" sz="1100" b="1" kern="1200" dirty="0">
              <a:solidFill>
                <a:schemeClr val="bg1"/>
              </a:solidFill>
              <a:latin typeface="Calibri" panose="020F0502020204030204"/>
              <a:ea typeface="+mn-ea"/>
              <a:cs typeface="+mn-cs"/>
              <a:hlinkClick xmlns:r="http://schemas.openxmlformats.org/officeDocument/2006/relationships" r:id="rId7"/>
            </a:rPr>
            <a:t>Health and Wellbeing intranet page, financial services</a:t>
          </a:r>
          <a:r>
            <a:rPr lang="en-GB" sz="1100" b="1" kern="1200" dirty="0">
              <a:solidFill>
                <a:schemeClr val="bg1"/>
              </a:solidFill>
              <a:latin typeface="Calibri" panose="020F0502020204030204"/>
              <a:ea typeface="+mn-ea"/>
              <a:cs typeface="+mn-cs"/>
            </a:rPr>
            <a:t>, </a:t>
          </a:r>
          <a:r>
            <a:rPr lang="en-GB" sz="1100" b="1" kern="1200" dirty="0">
              <a:solidFill>
                <a:schemeClr val="bg1"/>
              </a:solidFill>
              <a:latin typeface="Calibri" panose="020F0502020204030204"/>
              <a:ea typeface="+mn-ea"/>
              <a:cs typeface="+mn-cs"/>
              <a:hlinkClick xmlns:r="http://schemas.openxmlformats.org/officeDocument/2006/relationships" r:id="rId8"/>
            </a:rPr>
            <a:t>Cardiff and Vale Employee Wellbeing Resources</a:t>
          </a:r>
          <a:endParaRPr lang="en-GB" sz="1100" b="1" kern="1200" dirty="0">
            <a:solidFill>
              <a:schemeClr val="bg1"/>
            </a:solidFill>
            <a:latin typeface="Calibri" panose="020F0502020204030204"/>
            <a:ea typeface="+mn-ea"/>
            <a:cs typeface="+mn-cs"/>
          </a:endParaRPr>
        </a:p>
      </dsp:txBody>
      <dsp:txXfrm>
        <a:off x="1630369" y="3057682"/>
        <a:ext cx="3270689" cy="1019227"/>
      </dsp:txXfrm>
    </dsp:sp>
    <dsp:sp modelId="{3EF9D5C0-F70C-40B0-B1D1-4131BB81BDEC}">
      <dsp:nvSpPr>
        <dsp:cNvPr id="0" name=""/>
        <dsp:cNvSpPr/>
      </dsp:nvSpPr>
      <dsp:spPr>
        <a:xfrm>
          <a:off x="374015" y="4076910"/>
          <a:ext cx="5783396" cy="608937"/>
        </a:xfrm>
        <a:prstGeom prst="trapezoid">
          <a:avLst>
            <a:gd name="adj" fmla="val 61711"/>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rPr>
            <a:t>Support from manager  </a:t>
          </a:r>
        </a:p>
      </dsp:txBody>
      <dsp:txXfrm>
        <a:off x="1386110" y="4076910"/>
        <a:ext cx="3759207" cy="608937"/>
      </dsp:txXfrm>
    </dsp:sp>
    <dsp:sp modelId="{84367349-FA1C-4F87-B943-8BEC47CF6EFB}">
      <dsp:nvSpPr>
        <dsp:cNvPr id="0" name=""/>
        <dsp:cNvSpPr/>
      </dsp:nvSpPr>
      <dsp:spPr>
        <a:xfrm>
          <a:off x="0" y="4685847"/>
          <a:ext cx="6531428" cy="606073"/>
        </a:xfrm>
        <a:prstGeom prst="trapezoid">
          <a:avLst>
            <a:gd name="adj" fmla="val 61711"/>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b="1" kern="1200" dirty="0">
              <a:solidFill>
                <a:schemeClr val="bg1"/>
              </a:solidFill>
              <a:latin typeface="Calibri" panose="020F0502020204030204"/>
              <a:ea typeface="+mn-ea"/>
              <a:cs typeface="+mn-cs"/>
            </a:rPr>
            <a:t>Support from local team</a:t>
          </a:r>
        </a:p>
      </dsp:txBody>
      <dsp:txXfrm>
        <a:off x="1142999" y="4685847"/>
        <a:ext cx="4245428" cy="60607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F26E3D-4AB0-4563-BE49-BB17024BDD8C}" type="datetimeFigureOut">
              <a:rPr lang="en-GB"/>
              <a:t>23/09/2020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794A4D-F1E9-47DE-9ABE-B2477A91A319}" type="slidenum">
              <a:rPr lang="en-GB"/>
              <a:t>‹#›</a:t>
            </a:fld>
            <a:endParaRPr lang="en-GB"/>
          </a:p>
        </p:txBody>
      </p:sp>
    </p:spTree>
    <p:extLst>
      <p:ext uri="{BB962C8B-B14F-4D97-AF65-F5344CB8AC3E}">
        <p14:creationId xmlns:p14="http://schemas.microsoft.com/office/powerpoint/2010/main" val="2317267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Points to note – developing the strategy</a:t>
            </a:r>
          </a:p>
          <a:p>
            <a:pPr marL="171450" indent="-171450">
              <a:buFont typeface="Arial" panose="020B0604020202020204" pitchFamily="34" charset="0"/>
              <a:buChar char="•"/>
            </a:pPr>
            <a:r>
              <a:rPr lang="en-GB" baseline="0" dirty="0"/>
              <a:t>Case for change set in context – FGA, importance to the economy – Health and Care’s wider contribution to economic prosperity</a:t>
            </a:r>
          </a:p>
          <a:p>
            <a:pPr marL="171450" indent="-171450">
              <a:buFont typeface="Arial" panose="020B0604020202020204" pitchFamily="34" charset="0"/>
              <a:buChar char="•"/>
            </a:pPr>
            <a:r>
              <a:rPr lang="en-GB" baseline="0" dirty="0"/>
              <a:t>Complexity of the case for change emphasises the need for flexibility in the workforce strategy because the pace of change, to avoid a strategy that is out of date as soon as it is produced</a:t>
            </a:r>
          </a:p>
          <a:p>
            <a:pPr marL="171450" indent="-171450">
              <a:buFont typeface="Arial" panose="020B0604020202020204" pitchFamily="34" charset="0"/>
              <a:buChar char="•"/>
            </a:pPr>
            <a:r>
              <a:rPr lang="en-GB" baseline="0" dirty="0"/>
              <a:t>Staff expectations – millennials are known to want variety, fast progressing careers, rewards for hard work, significant breaks from careers, work life balance etc. they now make up one third of the workforce</a:t>
            </a:r>
          </a:p>
          <a:p>
            <a:pPr marL="171450" indent="-171450">
              <a:buFont typeface="Arial" panose="020B0604020202020204" pitchFamily="34" charset="0"/>
              <a:buChar char="•"/>
            </a:pPr>
            <a:r>
              <a:rPr lang="en-GB" baseline="0" dirty="0"/>
              <a:t>Well Being – NHS staff survey has shown increases in bullying and work related stress</a:t>
            </a:r>
          </a:p>
          <a:p>
            <a:pPr marL="171450" indent="-171450">
              <a:buFont typeface="Arial" panose="020B0604020202020204" pitchFamily="34" charset="0"/>
              <a:buChar char="•"/>
            </a:pPr>
            <a:r>
              <a:rPr lang="en-GB" baseline="0" dirty="0"/>
              <a:t>Digital – in next 20 years 90% of all jobs will require digital skills</a:t>
            </a:r>
          </a:p>
          <a:p>
            <a:pPr marL="171450" indent="-171450">
              <a:buFont typeface="Arial" panose="020B0604020202020204" pitchFamily="34" charset="0"/>
              <a:buChar char="•"/>
            </a:pPr>
            <a:r>
              <a:rPr lang="en-GB" baseline="0" dirty="0"/>
              <a:t>Shortages in some professions</a:t>
            </a:r>
          </a:p>
          <a:p>
            <a:pPr marL="171450" indent="-171450">
              <a:buFont typeface="Arial" panose="020B0604020202020204" pitchFamily="34" charset="0"/>
              <a:buChar char="•"/>
            </a:pPr>
            <a:r>
              <a:rPr lang="en-GB" baseline="0" dirty="0"/>
              <a:t>Widening Access and building equality / diversity / inclusion</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Points to note – consultation and engagement</a:t>
            </a:r>
          </a:p>
          <a:p>
            <a:endParaRPr lang="en-GB" baseline="0" dirty="0"/>
          </a:p>
          <a:p>
            <a:r>
              <a:rPr lang="en-GB" b="1" dirty="0"/>
              <a:t>ENGAGEMENT PHASE</a:t>
            </a:r>
          </a:p>
          <a:p>
            <a:pPr marL="171450" indent="-171450">
              <a:buFont typeface="Arial" panose="020B0604020202020204" pitchFamily="34" charset="0"/>
              <a:buChar char="•"/>
            </a:pPr>
            <a:r>
              <a:rPr lang="en-GB" dirty="0"/>
              <a:t>46 x 121 phase 1 interviews </a:t>
            </a:r>
          </a:p>
          <a:p>
            <a:pPr marL="171450" indent="-171450">
              <a:buFont typeface="Arial" panose="020B0604020202020204" pitchFamily="34" charset="0"/>
              <a:buChar char="•"/>
            </a:pPr>
            <a:r>
              <a:rPr lang="en-GB" dirty="0"/>
              <a:t>43 x 121</a:t>
            </a:r>
            <a:r>
              <a:rPr lang="en-GB" baseline="0" dirty="0"/>
              <a:t> phase 2 interviews</a:t>
            </a:r>
          </a:p>
          <a:p>
            <a:pPr marL="171450" indent="-171450">
              <a:buFont typeface="Arial" panose="020B0604020202020204" pitchFamily="34" charset="0"/>
              <a:buChar char="•"/>
            </a:pPr>
            <a:r>
              <a:rPr lang="en-GB" baseline="0" dirty="0"/>
              <a:t>36 peer group meetings attended</a:t>
            </a:r>
          </a:p>
          <a:p>
            <a:pPr marL="171450" indent="-171450">
              <a:buFont typeface="Arial" panose="020B0604020202020204" pitchFamily="34" charset="0"/>
              <a:buChar char="•"/>
            </a:pPr>
            <a:r>
              <a:rPr lang="en-GB" baseline="0" dirty="0"/>
              <a:t>40+ attended webinars</a:t>
            </a:r>
          </a:p>
          <a:p>
            <a:pPr marL="171450" indent="-171450">
              <a:buFont typeface="Arial" panose="020B0604020202020204" pitchFamily="34" charset="0"/>
              <a:buChar char="•"/>
            </a:pPr>
            <a:r>
              <a:rPr lang="en-GB" baseline="0" dirty="0"/>
              <a:t>290 attended one of the 14 stakeholder workshops</a:t>
            </a:r>
          </a:p>
          <a:p>
            <a:pPr marL="171450" indent="-171450">
              <a:buFont typeface="Arial" panose="020B0604020202020204" pitchFamily="34" charset="0"/>
              <a:buChar char="•"/>
            </a:pPr>
            <a:r>
              <a:rPr lang="en-GB" baseline="0" dirty="0"/>
              <a:t>327 usable online questionnaire responses</a:t>
            </a:r>
          </a:p>
          <a:p>
            <a:endParaRPr lang="en-GB" baseline="0" dirty="0"/>
          </a:p>
          <a:p>
            <a:r>
              <a:rPr lang="en-GB" b="1" baseline="0" dirty="0"/>
              <a:t>CONSULTATION PHASE</a:t>
            </a:r>
          </a:p>
          <a:p>
            <a:pPr marL="171450" indent="-171450">
              <a:buFont typeface="Arial" panose="020B0604020202020204" pitchFamily="34" charset="0"/>
              <a:buChar char="•"/>
            </a:pPr>
            <a:r>
              <a:rPr lang="en-GB" b="0" baseline="0" dirty="0"/>
              <a:t>137 online questionnaire responses</a:t>
            </a:r>
          </a:p>
          <a:p>
            <a:pPr marL="171450" indent="-171450">
              <a:buFont typeface="Arial" panose="020B0604020202020204" pitchFamily="34" charset="0"/>
              <a:buChar char="•"/>
            </a:pPr>
            <a:r>
              <a:rPr lang="en-GB" b="0" baseline="0" dirty="0"/>
              <a:t>63 written responses</a:t>
            </a:r>
            <a:endParaRPr lang="en-GB" b="0" dirty="0"/>
          </a:p>
          <a:p>
            <a:endParaRPr lang="en-GB" dirty="0"/>
          </a:p>
          <a:p>
            <a:r>
              <a:rPr lang="en-GB" dirty="0"/>
              <a:t>*As engagement continued throughout</a:t>
            </a:r>
            <a:r>
              <a:rPr lang="en-GB" baseline="0" dirty="0"/>
              <a:t> the summer consultation period with additional contacts it’s estimated over 1,900 people in total contributed.</a:t>
            </a:r>
            <a:endParaRPr lang="en-GB" dirty="0"/>
          </a:p>
          <a:p>
            <a:endParaRPr lang="en-GB" dirty="0"/>
          </a:p>
          <a:p>
            <a:r>
              <a:rPr lang="en-GB" b="1" dirty="0"/>
              <a:t>WHAT</a:t>
            </a:r>
            <a:r>
              <a:rPr lang="en-GB" b="1" baseline="0" dirty="0"/>
              <a:t> WE HEARD</a:t>
            </a:r>
            <a:endParaRPr lang="en-GB" b="1" dirty="0"/>
          </a:p>
          <a:p>
            <a:pPr marL="171450" indent="-171450">
              <a:buFont typeface="Arial" panose="020B0604020202020204" pitchFamily="34" charset="0"/>
              <a:buChar char="•"/>
            </a:pPr>
            <a:r>
              <a:rPr lang="en-GB" dirty="0"/>
              <a:t>Overall commitment to supporting health and wellbeing of workforce and culture of compassionate care </a:t>
            </a:r>
          </a:p>
          <a:p>
            <a:pPr marL="171450" indent="-171450">
              <a:buFont typeface="Arial" panose="020B0604020202020204" pitchFamily="34" charset="0"/>
              <a:buChar char="•"/>
            </a:pPr>
            <a:r>
              <a:rPr lang="en-GB" dirty="0"/>
              <a:t>WL– had a separate discussion with key partners and is a ‘golden thread’ throughout</a:t>
            </a:r>
          </a:p>
          <a:p>
            <a:pPr marL="171450" indent="-171450">
              <a:buFont typeface="Arial" panose="020B0604020202020204" pitchFamily="34" charset="0"/>
              <a:buChar char="•"/>
            </a:pPr>
            <a:r>
              <a:rPr lang="en-GB" dirty="0"/>
              <a:t>details of action and ownership will need to be in the implementation plan – as this will need to be co produced </a:t>
            </a:r>
          </a:p>
          <a:p>
            <a:pPr marL="171450" indent="-171450">
              <a:buFont typeface="Arial" panose="020B0604020202020204" pitchFamily="34" charset="0"/>
              <a:buChar char="•"/>
            </a:pPr>
            <a:r>
              <a:rPr lang="en-GB" dirty="0"/>
              <a:t>Ref to current political developments e.g. Brexit is</a:t>
            </a:r>
            <a:r>
              <a:rPr lang="en-GB" baseline="0" dirty="0"/>
              <a:t> light </a:t>
            </a:r>
            <a:r>
              <a:rPr lang="en-GB" dirty="0"/>
              <a:t>as want to ensure the strategy has longevity (some details also in implementation plans)</a:t>
            </a:r>
          </a:p>
          <a:p>
            <a:pPr marL="171450" indent="-171450">
              <a:buFont typeface="Arial" panose="020B0604020202020204" pitchFamily="34" charset="0"/>
              <a:buChar char="•"/>
            </a:pPr>
            <a:r>
              <a:rPr lang="en-GB" dirty="0"/>
              <a:t>In particular bolder on equality &amp; diversity and parity of esteem –strengthen the need to change the relationship between the workforce an individuals – choice, control and co-production;  equity of employment;  managing governance to support new workforce model; digitalisation; wellbeing of the workforce;  importance of third and private sector and commissioning relationship with the public sector;  importance of workforce efficiency and productivity – all were made more visible and incorporated in each of the themes </a:t>
            </a:r>
          </a:p>
          <a:p>
            <a:endParaRPr lang="en-GB" dirty="0"/>
          </a:p>
        </p:txBody>
      </p:sp>
      <p:sp>
        <p:nvSpPr>
          <p:cNvPr id="4" name="Slide Number Placeholder 3"/>
          <p:cNvSpPr>
            <a:spLocks noGrp="1"/>
          </p:cNvSpPr>
          <p:nvPr>
            <p:ph type="sldNum" sz="quarter" idx="5"/>
          </p:nvPr>
        </p:nvSpPr>
        <p:spPr/>
        <p:txBody>
          <a:bodyPr/>
          <a:lstStyle/>
          <a:p>
            <a:fld id="{3F7B0903-D3C7-4A57-8AB5-EBE064B3795F}" type="slidenum">
              <a:rPr lang="en-GB" smtClean="0"/>
              <a:t>9</a:t>
            </a:fld>
            <a:endParaRPr lang="en-GB"/>
          </a:p>
        </p:txBody>
      </p:sp>
    </p:spTree>
    <p:extLst>
      <p:ext uri="{BB962C8B-B14F-4D97-AF65-F5344CB8AC3E}">
        <p14:creationId xmlns:p14="http://schemas.microsoft.com/office/powerpoint/2010/main" val="3705104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Points to Note – this is the strategy on a page</a:t>
            </a:r>
          </a:p>
          <a:p>
            <a:endParaRPr lang="en-GB" dirty="0"/>
          </a:p>
          <a:p>
            <a:r>
              <a:rPr lang="en-GB" dirty="0"/>
              <a:t>Sent into Govt on 20</a:t>
            </a:r>
            <a:r>
              <a:rPr lang="en-GB" baseline="30000" dirty="0"/>
              <a:t>th</a:t>
            </a:r>
            <a:r>
              <a:rPr lang="en-GB" dirty="0"/>
              <a:t> December a quality product, on budget and within timeframe</a:t>
            </a:r>
          </a:p>
          <a:p>
            <a:endParaRPr lang="en-GB" dirty="0"/>
          </a:p>
          <a:p>
            <a:r>
              <a:rPr lang="en-GB" dirty="0"/>
              <a:t>During June we reviewed the strategy to assess whether our </a:t>
            </a:r>
            <a:r>
              <a:rPr lang="en-GB" dirty="0" err="1"/>
              <a:t>covid</a:t>
            </a:r>
            <a:r>
              <a:rPr lang="en-GB" dirty="0"/>
              <a:t> experience altered our thinking – it didn’t, but </a:t>
            </a:r>
          </a:p>
          <a:p>
            <a:r>
              <a:rPr lang="en-GB" dirty="0"/>
              <a:t>Our review following </a:t>
            </a:r>
            <a:r>
              <a:rPr lang="en-GB" dirty="0" err="1"/>
              <a:t>covid</a:t>
            </a:r>
            <a:r>
              <a:rPr lang="en-GB" dirty="0"/>
              <a:t> </a:t>
            </a:r>
            <a:r>
              <a:rPr lang="en-GB" dirty="0" err="1"/>
              <a:t>idenitifed</a:t>
            </a:r>
            <a:r>
              <a:rPr lang="en-GB" dirty="0"/>
              <a:t> 5 critical themes</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Wellbeing</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Leadership</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Changes to the way we deliver excellent Education and learning</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Workforce Data and Intelligence – we were unable to give an understanding of the shape of the workforce in real time.</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Grow your own  - this is specifically as a response to the workforce shortages we experienced</a:t>
            </a:r>
          </a:p>
          <a:p>
            <a:pPr marL="17145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0" indent="0">
              <a:buFont typeface="Arial" panose="020B0604020202020204" pitchFamily="34" charset="0"/>
              <a:buNone/>
            </a:pPr>
            <a:r>
              <a:rPr lang="en-GB" sz="1200" kern="1200" dirty="0">
                <a:solidFill>
                  <a:schemeClr val="tx1"/>
                </a:solidFill>
                <a:effectLst/>
                <a:latin typeface="+mn-lt"/>
                <a:ea typeface="+mn-ea"/>
                <a:cs typeface="+mn-cs"/>
              </a:rPr>
              <a:t>Have founded our Winter protection plan on the foundations of this strategy </a:t>
            </a:r>
          </a:p>
          <a:p>
            <a:pPr marL="0" indent="0">
              <a:buFont typeface="Arial" panose="020B0604020202020204" pitchFamily="34" charset="0"/>
              <a:buNone/>
            </a:pPr>
            <a:endParaRPr lang="en-GB" sz="1200" kern="1200" dirty="0">
              <a:solidFill>
                <a:schemeClr val="tx1"/>
              </a:solidFill>
              <a:effectLst/>
              <a:latin typeface="+mn-lt"/>
              <a:ea typeface="+mn-ea"/>
              <a:cs typeface="+mn-cs"/>
            </a:endParaRPr>
          </a:p>
          <a:p>
            <a:pPr marL="0" indent="0">
              <a:buFont typeface="Arial" panose="020B0604020202020204" pitchFamily="34" charset="0"/>
              <a:buNone/>
            </a:pPr>
            <a:r>
              <a:rPr lang="en-GB" sz="1200" kern="1200" dirty="0">
                <a:solidFill>
                  <a:schemeClr val="tx1"/>
                </a:solidFill>
                <a:effectLst/>
                <a:latin typeface="+mn-lt"/>
                <a:ea typeface="+mn-ea"/>
                <a:cs typeface="+mn-cs"/>
              </a:rPr>
              <a:t>Work is progressing</a:t>
            </a:r>
          </a:p>
          <a:p>
            <a:pPr marL="0" indent="0">
              <a:buFont typeface="Arial" panose="020B0604020202020204" pitchFamily="34" charset="0"/>
              <a:buNone/>
            </a:pPr>
            <a:endParaRPr lang="en-GB" sz="1200" kern="1200" dirty="0">
              <a:solidFill>
                <a:schemeClr val="tx1"/>
              </a:solidFill>
              <a:effectLst/>
              <a:latin typeface="+mn-lt"/>
              <a:ea typeface="+mn-ea"/>
              <a:cs typeface="+mn-cs"/>
            </a:endParaRPr>
          </a:p>
          <a:p>
            <a:pPr marL="0" indent="0">
              <a:buFont typeface="Arial" panose="020B0604020202020204" pitchFamily="34" charset="0"/>
              <a:buNone/>
            </a:pPr>
            <a:r>
              <a:rPr lang="en-GB" sz="1200" kern="1200" dirty="0">
                <a:solidFill>
                  <a:schemeClr val="tx1"/>
                </a:solidFill>
                <a:effectLst/>
                <a:latin typeface="+mn-lt"/>
                <a:ea typeface="+mn-ea"/>
                <a:cs typeface="+mn-cs"/>
              </a:rPr>
              <a:t>We await further information regarding publication and implementation.</a:t>
            </a:r>
            <a:endParaRPr lang="en-GB" dirty="0"/>
          </a:p>
        </p:txBody>
      </p:sp>
      <p:sp>
        <p:nvSpPr>
          <p:cNvPr id="4" name="Slide Number Placeholder 3"/>
          <p:cNvSpPr>
            <a:spLocks noGrp="1"/>
          </p:cNvSpPr>
          <p:nvPr>
            <p:ph type="sldNum" sz="quarter" idx="5"/>
          </p:nvPr>
        </p:nvSpPr>
        <p:spPr/>
        <p:txBody>
          <a:bodyPr/>
          <a:lstStyle/>
          <a:p>
            <a:fld id="{3F7B0903-D3C7-4A57-8AB5-EBE064B3795F}" type="slidenum">
              <a:rPr lang="en-GB" smtClean="0"/>
              <a:t>10</a:t>
            </a:fld>
            <a:endParaRPr lang="en-GB"/>
          </a:p>
        </p:txBody>
      </p:sp>
    </p:spTree>
    <p:extLst>
      <p:ext uri="{BB962C8B-B14F-4D97-AF65-F5344CB8AC3E}">
        <p14:creationId xmlns:p14="http://schemas.microsoft.com/office/powerpoint/2010/main" val="2472506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7B0903-D3C7-4A57-8AB5-EBE064B3795F}" type="slidenum">
              <a:rPr lang="en-GB" smtClean="0"/>
              <a:t>11</a:t>
            </a:fld>
            <a:endParaRPr lang="en-GB"/>
          </a:p>
        </p:txBody>
      </p:sp>
    </p:spTree>
    <p:extLst>
      <p:ext uri="{BB962C8B-B14F-4D97-AF65-F5344CB8AC3E}">
        <p14:creationId xmlns:p14="http://schemas.microsoft.com/office/powerpoint/2010/main" val="396243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Nationally, there are 3 national groups:  MAAW Project Group (group that reviewed that developed the MAAW policy), Occupational Health Project Group (group that managed the review of occupational health services in Wales) Health and Wellbeing Network (developed the Our Wellbeing Matters and Manager Wellbeing Matters products and the national conference).</a:t>
            </a:r>
          </a:p>
          <a:p>
            <a:endParaRPr lang="en-GB" dirty="0"/>
          </a:p>
          <a:p>
            <a:r>
              <a:rPr lang="en-GB" dirty="0"/>
              <a:t>In addition during COVID-19 HEIW led on the developed of a national resource, as a one stop shop for all support and information for staff in NHS Wales and was involved in the extension of the Health for Health Professionals resource for all staff in NHS Wales.  HEIW continue to provide expert advise and programme management resource for the COVID-19 Health and Wellbeing sub group of the Workforce Cell (group that led on the developed of a health and social care Samaritans helpline in Wales.</a:t>
            </a:r>
          </a:p>
          <a:p>
            <a:endParaRPr lang="en-GB" dirty="0"/>
          </a:p>
          <a:p>
            <a:r>
              <a:rPr lang="en-GB" dirty="0"/>
              <a:t>HEIW – as well as providing a dedicated staff intranet page for staff health and wellbeing, additional resources were also provided for COVID-19.  HEIW is being used to pilot initiatives which can then be transferred to a national stage e.g. Health Needs Assessment.</a:t>
            </a:r>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E2B05C1F-1F3C-4352-BF58-862D92D6137C}" type="slidenum">
              <a:rPr lang="en-GB" smtClean="0"/>
              <a:t>12</a:t>
            </a:fld>
            <a:endParaRPr lang="en-GB" dirty="0"/>
          </a:p>
        </p:txBody>
      </p:sp>
    </p:spTree>
    <p:extLst>
      <p:ext uri="{BB962C8B-B14F-4D97-AF65-F5344CB8AC3E}">
        <p14:creationId xmlns:p14="http://schemas.microsoft.com/office/powerpoint/2010/main" val="34332273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A picture containing drawing&#10;&#10;Description automatically generated">
            <a:extLst>
              <a:ext uri="{FF2B5EF4-FFF2-40B4-BE49-F238E27FC236}">
                <a16:creationId xmlns:a16="http://schemas.microsoft.com/office/drawing/2014/main" id="{F8E32DC2-C944-4604-ACE2-1F2DA79069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020"/>
            <a:ext cx="12192000" cy="6835960"/>
          </a:xfrm>
          <a:prstGeom prst="rect">
            <a:avLst/>
          </a:prstGeom>
        </p:spPr>
      </p:pic>
      <p:sp>
        <p:nvSpPr>
          <p:cNvPr id="2" name="Title 1">
            <a:extLst>
              <a:ext uri="{FF2B5EF4-FFF2-40B4-BE49-F238E27FC236}">
                <a16:creationId xmlns:a16="http://schemas.microsoft.com/office/drawing/2014/main" id="{7B31F7F8-43DE-43B4-A96D-FA89EBA9AFB1}"/>
              </a:ext>
            </a:extLst>
          </p:cNvPr>
          <p:cNvSpPr>
            <a:spLocks noGrp="1"/>
          </p:cNvSpPr>
          <p:nvPr>
            <p:ph type="ctrTitle" hasCustomPrompt="1"/>
          </p:nvPr>
        </p:nvSpPr>
        <p:spPr>
          <a:xfrm>
            <a:off x="1524000" y="1122363"/>
            <a:ext cx="9144000" cy="2387600"/>
          </a:xfrm>
        </p:spPr>
        <p:txBody>
          <a:bodyPr anchor="b">
            <a:normAutofit/>
          </a:bodyPr>
          <a:lstStyle>
            <a:lvl1pPr algn="ctr">
              <a:defRPr sz="4000" b="1">
                <a:solidFill>
                  <a:srgbClr val="304E82"/>
                </a:solidFill>
                <a:latin typeface="Arial" panose="020B0604020202020204" pitchFamily="34" charset="0"/>
                <a:cs typeface="Arial" panose="020B0604020202020204" pitchFamily="34" charset="0"/>
              </a:defRPr>
            </a:lvl1pPr>
          </a:lstStyle>
          <a:p>
            <a:r>
              <a:rPr lang="en-US"/>
              <a:t>Click to add title</a:t>
            </a:r>
            <a:endParaRPr lang="en-GB"/>
          </a:p>
        </p:txBody>
      </p:sp>
      <p:sp>
        <p:nvSpPr>
          <p:cNvPr id="3" name="Subtitle 2">
            <a:extLst>
              <a:ext uri="{FF2B5EF4-FFF2-40B4-BE49-F238E27FC236}">
                <a16:creationId xmlns:a16="http://schemas.microsoft.com/office/drawing/2014/main" id="{02408E44-15D1-4F19-B6CB-076F80914C20}"/>
              </a:ext>
            </a:extLst>
          </p:cNvPr>
          <p:cNvSpPr>
            <a:spLocks noGrp="1"/>
          </p:cNvSpPr>
          <p:nvPr>
            <p:ph type="subTitle" idx="1" hasCustomPrompt="1"/>
          </p:nvPr>
        </p:nvSpPr>
        <p:spPr>
          <a:xfrm>
            <a:off x="1524000" y="3602038"/>
            <a:ext cx="9144000" cy="1655762"/>
          </a:xfrm>
        </p:spPr>
        <p:txBody>
          <a:bodyPr>
            <a:normAutofit/>
          </a:bodyPr>
          <a:lstStyle>
            <a:lvl1pPr marL="0" indent="0" algn="ctr">
              <a:buNone/>
              <a:defRPr sz="2000" b="0">
                <a:solidFill>
                  <a:srgbClr val="32508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subtitle</a:t>
            </a:r>
            <a:endParaRPr lang="en-GB"/>
          </a:p>
        </p:txBody>
      </p:sp>
      <p:sp>
        <p:nvSpPr>
          <p:cNvPr id="4" name="Date Placeholder 3">
            <a:extLst>
              <a:ext uri="{FF2B5EF4-FFF2-40B4-BE49-F238E27FC236}">
                <a16:creationId xmlns:a16="http://schemas.microsoft.com/office/drawing/2014/main" id="{08C904C1-82DB-44CD-900F-9493917F6453}"/>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5" name="Footer Placeholder 4">
            <a:extLst>
              <a:ext uri="{FF2B5EF4-FFF2-40B4-BE49-F238E27FC236}">
                <a16:creationId xmlns:a16="http://schemas.microsoft.com/office/drawing/2014/main" id="{7EFB92AE-0C98-46FE-B51E-E167567212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4F2F9C5-8B5C-4553-A9D6-94EE7F91852D}"/>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1027923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120E6-7325-491B-B923-5E75D51C010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7F2E34-6E14-4B15-9A8B-10C471AF4B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692AD6-CC2F-49A3-8055-4AA70F71C9AE}"/>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5" name="Footer Placeholder 4">
            <a:extLst>
              <a:ext uri="{FF2B5EF4-FFF2-40B4-BE49-F238E27FC236}">
                <a16:creationId xmlns:a16="http://schemas.microsoft.com/office/drawing/2014/main" id="{F055601D-1440-481B-BC97-634F788C9E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DC2DD3-9AC0-4C43-B9E3-378E9CDBF52E}"/>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3626715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87BAD0-D80B-47EA-BA49-41E892980F5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A5986B0-5E7B-4A53-ADF3-FAD6BBA758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EDCAA9-07B0-4878-8BFF-8E036FE6C669}"/>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5" name="Footer Placeholder 4">
            <a:extLst>
              <a:ext uri="{FF2B5EF4-FFF2-40B4-BE49-F238E27FC236}">
                <a16:creationId xmlns:a16="http://schemas.microsoft.com/office/drawing/2014/main" id="{1ABEEA0D-3086-4A6C-A705-6ECD24FD97A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B824BE-81CB-477F-9C28-50DD37E593D0}"/>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21646306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0DECB-09F5-445A-9935-065D627966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03CC6B9-8EFB-4A64-9466-B5569C1979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A8D74AF-1093-4D84-BC97-57100A45659B}"/>
              </a:ext>
            </a:extLst>
          </p:cNvPr>
          <p:cNvSpPr>
            <a:spLocks noGrp="1"/>
          </p:cNvSpPr>
          <p:nvPr>
            <p:ph type="dt" sz="half" idx="10"/>
          </p:nvPr>
        </p:nvSpPr>
        <p:spPr/>
        <p:txBody>
          <a:bodyPr/>
          <a:lstStyle/>
          <a:p>
            <a:fld id="{71EFF13E-B72B-4001-BA32-D0E01BC79529}" type="datetimeFigureOut">
              <a:rPr lang="en-GB" smtClean="0"/>
              <a:t>23/09/2020</a:t>
            </a:fld>
            <a:endParaRPr lang="en-GB"/>
          </a:p>
        </p:txBody>
      </p:sp>
      <p:sp>
        <p:nvSpPr>
          <p:cNvPr id="5" name="Footer Placeholder 4">
            <a:extLst>
              <a:ext uri="{FF2B5EF4-FFF2-40B4-BE49-F238E27FC236}">
                <a16:creationId xmlns:a16="http://schemas.microsoft.com/office/drawing/2014/main" id="{9A4EA77F-3F22-4D36-B894-02E7A6EF01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E16CAB-9F04-43FC-88A2-84EA93A80DD9}"/>
              </a:ext>
            </a:extLst>
          </p:cNvPr>
          <p:cNvSpPr>
            <a:spLocks noGrp="1"/>
          </p:cNvSpPr>
          <p:nvPr>
            <p:ph type="sldNum" sz="quarter" idx="12"/>
          </p:nvPr>
        </p:nvSpPr>
        <p:spPr/>
        <p:txBody>
          <a:bodyPr/>
          <a:lstStyle/>
          <a:p>
            <a:fld id="{EE71719C-D72D-40E9-A7B3-8D6309AB1B43}" type="slidenum">
              <a:rPr lang="en-GB" smtClean="0"/>
              <a:t>‹#›</a:t>
            </a:fld>
            <a:endParaRPr lang="en-GB"/>
          </a:p>
        </p:txBody>
      </p:sp>
    </p:spTree>
    <p:extLst>
      <p:ext uri="{BB962C8B-B14F-4D97-AF65-F5344CB8AC3E}">
        <p14:creationId xmlns:p14="http://schemas.microsoft.com/office/powerpoint/2010/main" val="2154638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63B1E-294A-4D08-BFC3-6B157B138996}"/>
              </a:ext>
            </a:extLst>
          </p:cNvPr>
          <p:cNvSpPr>
            <a:spLocks noGrp="1"/>
          </p:cNvSpPr>
          <p:nvPr>
            <p:ph type="title" hasCustomPrompt="1"/>
          </p:nvPr>
        </p:nvSpPr>
        <p:spPr>
          <a:xfrm>
            <a:off x="838200" y="274568"/>
            <a:ext cx="10515600" cy="1325563"/>
          </a:xfrm>
        </p:spPr>
        <p:txBody>
          <a:bodyPr>
            <a:normAutofit/>
          </a:bodyPr>
          <a:lstStyle>
            <a:lvl1pPr>
              <a:defRPr sz="3200" b="1">
                <a:solidFill>
                  <a:srgbClr val="325083"/>
                </a:solidFill>
                <a:latin typeface="Arial" panose="020B0604020202020204" pitchFamily="34" charset="0"/>
                <a:cs typeface="Arial" panose="020B0604020202020204" pitchFamily="34" charset="0"/>
              </a:defRPr>
            </a:lvl1pPr>
          </a:lstStyle>
          <a:p>
            <a:r>
              <a:rPr lang="en-US"/>
              <a:t>Click to add title</a:t>
            </a:r>
            <a:endParaRPr lang="en-GB"/>
          </a:p>
        </p:txBody>
      </p:sp>
      <p:sp>
        <p:nvSpPr>
          <p:cNvPr id="3" name="Content Placeholder 2">
            <a:extLst>
              <a:ext uri="{FF2B5EF4-FFF2-40B4-BE49-F238E27FC236}">
                <a16:creationId xmlns:a16="http://schemas.microsoft.com/office/drawing/2014/main" id="{BE1CD332-D40C-4825-BAA1-656431146C3B}"/>
              </a:ext>
            </a:extLst>
          </p:cNvPr>
          <p:cNvSpPr>
            <a:spLocks noGrp="1"/>
          </p:cNvSpPr>
          <p:nvPr>
            <p:ph idx="1" hasCustomPrompt="1"/>
          </p:nvPr>
        </p:nvSpPr>
        <p:spPr>
          <a:xfrm>
            <a:off x="838200" y="1739700"/>
            <a:ext cx="10515600" cy="4351338"/>
          </a:xfrm>
        </p:spPr>
        <p:txBody>
          <a:bodyPr>
            <a:normAutofit/>
          </a:bodyPr>
          <a:lstStyle>
            <a:lvl1pPr marL="0" indent="0">
              <a:buNone/>
              <a:defRPr sz="1800">
                <a:solidFill>
                  <a:srgbClr val="575756"/>
                </a:solidFill>
                <a:latin typeface="Arial" panose="020B0604020202020204" pitchFamily="34" charset="0"/>
                <a:cs typeface="Arial" panose="020B0604020202020204" pitchFamily="34" charset="0"/>
              </a:defRPr>
            </a:lvl1pPr>
          </a:lstStyle>
          <a:p>
            <a:pPr lvl="0"/>
            <a:r>
              <a:rPr lang="en-GB"/>
              <a:t>Click to add text</a:t>
            </a:r>
          </a:p>
        </p:txBody>
      </p:sp>
      <p:sp>
        <p:nvSpPr>
          <p:cNvPr id="7" name="Rectangle 6">
            <a:extLst>
              <a:ext uri="{FF2B5EF4-FFF2-40B4-BE49-F238E27FC236}">
                <a16:creationId xmlns:a16="http://schemas.microsoft.com/office/drawing/2014/main" id="{F03A78AE-C5FE-4227-A074-E06D8FFE11A9}"/>
              </a:ext>
            </a:extLst>
          </p:cNvPr>
          <p:cNvSpPr/>
          <p:nvPr userDrawn="1"/>
        </p:nvSpPr>
        <p:spPr>
          <a:xfrm>
            <a:off x="0" y="5764697"/>
            <a:ext cx="12192000" cy="1093304"/>
          </a:xfrm>
          <a:prstGeom prst="rect">
            <a:avLst/>
          </a:prstGeom>
          <a:solidFill>
            <a:srgbClr val="EB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Picture 13" descr="A close up of a logo&#10;&#10;Description automatically generated">
            <a:extLst>
              <a:ext uri="{FF2B5EF4-FFF2-40B4-BE49-F238E27FC236}">
                <a16:creationId xmlns:a16="http://schemas.microsoft.com/office/drawing/2014/main" id="{D373CFAB-D521-4C54-872F-7A58F70A39A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5616" t="64493"/>
          <a:stretch/>
        </p:blipFill>
        <p:spPr>
          <a:xfrm>
            <a:off x="8804596" y="4422912"/>
            <a:ext cx="3387404" cy="2435087"/>
          </a:xfrm>
          <a:prstGeom prst="rect">
            <a:avLst/>
          </a:prstGeom>
        </p:spPr>
      </p:pic>
      <p:sp>
        <p:nvSpPr>
          <p:cNvPr id="4" name="Date Placeholder 3">
            <a:extLst>
              <a:ext uri="{FF2B5EF4-FFF2-40B4-BE49-F238E27FC236}">
                <a16:creationId xmlns:a16="http://schemas.microsoft.com/office/drawing/2014/main" id="{3AE6920D-F071-4F97-B450-D54F376BDD35}"/>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5" name="Footer Placeholder 4">
            <a:extLst>
              <a:ext uri="{FF2B5EF4-FFF2-40B4-BE49-F238E27FC236}">
                <a16:creationId xmlns:a16="http://schemas.microsoft.com/office/drawing/2014/main" id="{6B9FE6E1-1F0E-461E-AB49-F2AB16E82F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2859BA-F265-4AF6-A21A-C52C78B2AC7A}"/>
              </a:ext>
            </a:extLst>
          </p:cNvPr>
          <p:cNvSpPr>
            <a:spLocks noGrp="1"/>
          </p:cNvSpPr>
          <p:nvPr>
            <p:ph type="sldNum" sz="quarter" idx="12"/>
          </p:nvPr>
        </p:nvSpPr>
        <p:spPr/>
        <p:txBody>
          <a:bodyPr/>
          <a:lstStyle/>
          <a:p>
            <a:fld id="{F040BFEC-67D1-46E0-8C1F-9D9E4B199DEE}" type="slidenum">
              <a:rPr lang="en-GB" smtClean="0"/>
              <a:t>‹#›</a:t>
            </a:fld>
            <a:endParaRPr lang="en-GB"/>
          </a:p>
        </p:txBody>
      </p:sp>
      <p:pic>
        <p:nvPicPr>
          <p:cNvPr id="9" name="Picture 8" descr="A close up of a sign&#10;&#10;Description automatically generated">
            <a:extLst>
              <a:ext uri="{FF2B5EF4-FFF2-40B4-BE49-F238E27FC236}">
                <a16:creationId xmlns:a16="http://schemas.microsoft.com/office/drawing/2014/main" id="{78356A96-8EE4-47D0-BF3F-E944DAA3F0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1000" y="5954620"/>
            <a:ext cx="2937195" cy="694658"/>
          </a:xfrm>
          <a:prstGeom prst="rect">
            <a:avLst/>
          </a:prstGeom>
        </p:spPr>
      </p:pic>
      <p:sp>
        <p:nvSpPr>
          <p:cNvPr id="10" name="TextBox 9">
            <a:extLst>
              <a:ext uri="{FF2B5EF4-FFF2-40B4-BE49-F238E27FC236}">
                <a16:creationId xmlns:a16="http://schemas.microsoft.com/office/drawing/2014/main" id="{439E7111-B296-4916-8800-43A75E07984E}"/>
              </a:ext>
            </a:extLst>
          </p:cNvPr>
          <p:cNvSpPr txBox="1"/>
          <p:nvPr userDrawn="1"/>
        </p:nvSpPr>
        <p:spPr>
          <a:xfrm>
            <a:off x="3775395" y="6060212"/>
            <a:ext cx="4572001" cy="523220"/>
          </a:xfrm>
          <a:prstGeom prst="rect">
            <a:avLst/>
          </a:prstGeom>
          <a:noFill/>
        </p:spPr>
        <p:txBody>
          <a:bodyPr wrap="square" rtlCol="0">
            <a:spAutoFit/>
          </a:bodyPr>
          <a:lstStyle/>
          <a:p>
            <a:r>
              <a:rPr lang="en-GB" sz="1400" b="1" err="1">
                <a:solidFill>
                  <a:srgbClr val="325083"/>
                </a:solidFill>
                <a:latin typeface="Arial" panose="020B0604020202020204" pitchFamily="34" charset="0"/>
                <a:cs typeface="Arial" panose="020B0604020202020204" pitchFamily="34" charset="0"/>
              </a:rPr>
              <a:t>Trawsnewid</a:t>
            </a:r>
            <a:r>
              <a:rPr lang="en-GB" sz="1400" b="1">
                <a:solidFill>
                  <a:srgbClr val="325083"/>
                </a:solidFill>
                <a:latin typeface="Arial" panose="020B0604020202020204" pitchFamily="34" charset="0"/>
                <a:cs typeface="Arial" panose="020B0604020202020204" pitchFamily="34" charset="0"/>
              </a:rPr>
              <a:t> y </a:t>
            </a:r>
            <a:r>
              <a:rPr lang="en-GB" sz="1400" b="1" err="1">
                <a:solidFill>
                  <a:srgbClr val="325083"/>
                </a:solidFill>
                <a:latin typeface="Arial" panose="020B0604020202020204" pitchFamily="34" charset="0"/>
                <a:cs typeface="Arial" panose="020B0604020202020204" pitchFamily="34" charset="0"/>
              </a:rPr>
              <a:t>gweithlu</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ar</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gyfer</a:t>
            </a:r>
            <a:r>
              <a:rPr lang="en-GB" sz="1400" b="1">
                <a:solidFill>
                  <a:srgbClr val="325083"/>
                </a:solidFill>
                <a:latin typeface="Arial" panose="020B0604020202020204" pitchFamily="34" charset="0"/>
                <a:cs typeface="Arial" panose="020B0604020202020204" pitchFamily="34" charset="0"/>
              </a:rPr>
              <a:t> Cymru </a:t>
            </a:r>
            <a:r>
              <a:rPr lang="en-GB" sz="1400" b="1" err="1">
                <a:solidFill>
                  <a:srgbClr val="325083"/>
                </a:solidFill>
                <a:latin typeface="Arial" panose="020B0604020202020204" pitchFamily="34" charset="0"/>
                <a:cs typeface="Arial" panose="020B0604020202020204" pitchFamily="34" charset="0"/>
              </a:rPr>
              <a:t>iachach</a:t>
            </a:r>
            <a:endParaRPr lang="en-GB" sz="1400" b="1">
              <a:solidFill>
                <a:srgbClr val="325083"/>
              </a:solidFill>
              <a:latin typeface="Arial" panose="020B0604020202020204" pitchFamily="34" charset="0"/>
              <a:cs typeface="Arial" panose="020B0604020202020204" pitchFamily="34" charset="0"/>
            </a:endParaRPr>
          </a:p>
          <a:p>
            <a:r>
              <a:rPr lang="en-GB" sz="1400" b="1">
                <a:solidFill>
                  <a:srgbClr val="489CC9"/>
                </a:solidFill>
                <a:latin typeface="Arial" panose="020B0604020202020204" pitchFamily="34" charset="0"/>
                <a:cs typeface="Arial" panose="020B0604020202020204" pitchFamily="34" charset="0"/>
              </a:rPr>
              <a:t>Transforming the workforce for a healthier Wales</a:t>
            </a:r>
          </a:p>
        </p:txBody>
      </p:sp>
    </p:spTree>
    <p:extLst>
      <p:ext uri="{BB962C8B-B14F-4D97-AF65-F5344CB8AC3E}">
        <p14:creationId xmlns:p14="http://schemas.microsoft.com/office/powerpoint/2010/main" val="1203332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63B1E-294A-4D08-BFC3-6B157B138996}"/>
              </a:ext>
            </a:extLst>
          </p:cNvPr>
          <p:cNvSpPr>
            <a:spLocks noGrp="1"/>
          </p:cNvSpPr>
          <p:nvPr>
            <p:ph type="title" hasCustomPrompt="1"/>
          </p:nvPr>
        </p:nvSpPr>
        <p:spPr>
          <a:xfrm>
            <a:off x="838200" y="274568"/>
            <a:ext cx="10515600" cy="1325563"/>
          </a:xfrm>
        </p:spPr>
        <p:txBody>
          <a:bodyPr>
            <a:normAutofit/>
          </a:bodyPr>
          <a:lstStyle>
            <a:lvl1pPr>
              <a:defRPr sz="3200" b="1">
                <a:solidFill>
                  <a:srgbClr val="325083"/>
                </a:solidFill>
                <a:latin typeface="Arial" panose="020B0604020202020204" pitchFamily="34" charset="0"/>
                <a:cs typeface="Arial" panose="020B0604020202020204" pitchFamily="34" charset="0"/>
              </a:defRPr>
            </a:lvl1pPr>
          </a:lstStyle>
          <a:p>
            <a:r>
              <a:rPr lang="en-US"/>
              <a:t>Click to add title</a:t>
            </a:r>
            <a:endParaRPr lang="en-GB"/>
          </a:p>
        </p:txBody>
      </p:sp>
      <p:sp>
        <p:nvSpPr>
          <p:cNvPr id="3" name="Content Placeholder 2">
            <a:extLst>
              <a:ext uri="{FF2B5EF4-FFF2-40B4-BE49-F238E27FC236}">
                <a16:creationId xmlns:a16="http://schemas.microsoft.com/office/drawing/2014/main" id="{BE1CD332-D40C-4825-BAA1-656431146C3B}"/>
              </a:ext>
            </a:extLst>
          </p:cNvPr>
          <p:cNvSpPr>
            <a:spLocks noGrp="1"/>
          </p:cNvSpPr>
          <p:nvPr>
            <p:ph idx="1" hasCustomPrompt="1"/>
          </p:nvPr>
        </p:nvSpPr>
        <p:spPr>
          <a:xfrm>
            <a:off x="838200" y="1739700"/>
            <a:ext cx="10515600" cy="4351338"/>
          </a:xfrm>
        </p:spPr>
        <p:txBody>
          <a:bodyPr>
            <a:normAutofit/>
          </a:bodyPr>
          <a:lstStyle>
            <a:lvl1pPr marL="0" indent="0">
              <a:buNone/>
              <a:defRPr sz="1800">
                <a:solidFill>
                  <a:srgbClr val="575756"/>
                </a:solidFill>
                <a:latin typeface="Arial" panose="020B0604020202020204" pitchFamily="34" charset="0"/>
                <a:cs typeface="Arial" panose="020B0604020202020204" pitchFamily="34" charset="0"/>
              </a:defRPr>
            </a:lvl1pPr>
          </a:lstStyle>
          <a:p>
            <a:pPr lvl="0"/>
            <a:r>
              <a:rPr lang="en-GB"/>
              <a:t>Click to add text</a:t>
            </a:r>
          </a:p>
        </p:txBody>
      </p:sp>
      <p:sp>
        <p:nvSpPr>
          <p:cNvPr id="7" name="Rectangle 6">
            <a:extLst>
              <a:ext uri="{FF2B5EF4-FFF2-40B4-BE49-F238E27FC236}">
                <a16:creationId xmlns:a16="http://schemas.microsoft.com/office/drawing/2014/main" id="{F03A78AE-C5FE-4227-A074-E06D8FFE11A9}"/>
              </a:ext>
            </a:extLst>
          </p:cNvPr>
          <p:cNvSpPr/>
          <p:nvPr userDrawn="1"/>
        </p:nvSpPr>
        <p:spPr>
          <a:xfrm>
            <a:off x="0" y="5764697"/>
            <a:ext cx="12192000" cy="1093304"/>
          </a:xfrm>
          <a:prstGeom prst="rect">
            <a:avLst/>
          </a:prstGeom>
          <a:solidFill>
            <a:srgbClr val="EB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Date Placeholder 3">
            <a:extLst>
              <a:ext uri="{FF2B5EF4-FFF2-40B4-BE49-F238E27FC236}">
                <a16:creationId xmlns:a16="http://schemas.microsoft.com/office/drawing/2014/main" id="{3AE6920D-F071-4F97-B450-D54F376BDD35}"/>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5" name="Footer Placeholder 4">
            <a:extLst>
              <a:ext uri="{FF2B5EF4-FFF2-40B4-BE49-F238E27FC236}">
                <a16:creationId xmlns:a16="http://schemas.microsoft.com/office/drawing/2014/main" id="{6B9FE6E1-1F0E-461E-AB49-F2AB16E82F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2859BA-F265-4AF6-A21A-C52C78B2AC7A}"/>
              </a:ext>
            </a:extLst>
          </p:cNvPr>
          <p:cNvSpPr>
            <a:spLocks noGrp="1"/>
          </p:cNvSpPr>
          <p:nvPr>
            <p:ph type="sldNum" sz="quarter" idx="12"/>
          </p:nvPr>
        </p:nvSpPr>
        <p:spPr/>
        <p:txBody>
          <a:bodyPr/>
          <a:lstStyle/>
          <a:p>
            <a:fld id="{F040BFEC-67D1-46E0-8C1F-9D9E4B199DEE}" type="slidenum">
              <a:rPr lang="en-GB" smtClean="0"/>
              <a:t>‹#›</a:t>
            </a:fld>
            <a:endParaRPr lang="en-GB"/>
          </a:p>
        </p:txBody>
      </p:sp>
      <p:pic>
        <p:nvPicPr>
          <p:cNvPr id="9" name="Picture 8" descr="A close up of a sign&#10;&#10;Description automatically generated">
            <a:extLst>
              <a:ext uri="{FF2B5EF4-FFF2-40B4-BE49-F238E27FC236}">
                <a16:creationId xmlns:a16="http://schemas.microsoft.com/office/drawing/2014/main" id="{78356A96-8EE4-47D0-BF3F-E944DAA3F0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1000" y="5954620"/>
            <a:ext cx="2937195" cy="694658"/>
          </a:xfrm>
          <a:prstGeom prst="rect">
            <a:avLst/>
          </a:prstGeom>
        </p:spPr>
      </p:pic>
      <p:sp>
        <p:nvSpPr>
          <p:cNvPr id="10" name="TextBox 9">
            <a:extLst>
              <a:ext uri="{FF2B5EF4-FFF2-40B4-BE49-F238E27FC236}">
                <a16:creationId xmlns:a16="http://schemas.microsoft.com/office/drawing/2014/main" id="{439E7111-B296-4916-8800-43A75E07984E}"/>
              </a:ext>
            </a:extLst>
          </p:cNvPr>
          <p:cNvSpPr txBox="1"/>
          <p:nvPr userDrawn="1"/>
        </p:nvSpPr>
        <p:spPr>
          <a:xfrm>
            <a:off x="3775395" y="6060212"/>
            <a:ext cx="4572001" cy="523220"/>
          </a:xfrm>
          <a:prstGeom prst="rect">
            <a:avLst/>
          </a:prstGeom>
          <a:noFill/>
        </p:spPr>
        <p:txBody>
          <a:bodyPr wrap="square" rtlCol="0">
            <a:spAutoFit/>
          </a:bodyPr>
          <a:lstStyle/>
          <a:p>
            <a:r>
              <a:rPr lang="en-GB" sz="1400" b="1" err="1">
                <a:solidFill>
                  <a:srgbClr val="325083"/>
                </a:solidFill>
                <a:latin typeface="Arial" panose="020B0604020202020204" pitchFamily="34" charset="0"/>
                <a:cs typeface="Arial" panose="020B0604020202020204" pitchFamily="34" charset="0"/>
              </a:rPr>
              <a:t>Trawsnewid</a:t>
            </a:r>
            <a:r>
              <a:rPr lang="en-GB" sz="1400" b="1">
                <a:solidFill>
                  <a:srgbClr val="325083"/>
                </a:solidFill>
                <a:latin typeface="Arial" panose="020B0604020202020204" pitchFamily="34" charset="0"/>
                <a:cs typeface="Arial" panose="020B0604020202020204" pitchFamily="34" charset="0"/>
              </a:rPr>
              <a:t> y </a:t>
            </a:r>
            <a:r>
              <a:rPr lang="en-GB" sz="1400" b="1" err="1">
                <a:solidFill>
                  <a:srgbClr val="325083"/>
                </a:solidFill>
                <a:latin typeface="Arial" panose="020B0604020202020204" pitchFamily="34" charset="0"/>
                <a:cs typeface="Arial" panose="020B0604020202020204" pitchFamily="34" charset="0"/>
              </a:rPr>
              <a:t>gweithlu</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ar</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gyfer</a:t>
            </a:r>
            <a:r>
              <a:rPr lang="en-GB" sz="1400" b="1">
                <a:solidFill>
                  <a:srgbClr val="325083"/>
                </a:solidFill>
                <a:latin typeface="Arial" panose="020B0604020202020204" pitchFamily="34" charset="0"/>
                <a:cs typeface="Arial" panose="020B0604020202020204" pitchFamily="34" charset="0"/>
              </a:rPr>
              <a:t> Cymru </a:t>
            </a:r>
            <a:r>
              <a:rPr lang="en-GB" sz="1400" b="1" err="1">
                <a:solidFill>
                  <a:srgbClr val="325083"/>
                </a:solidFill>
                <a:latin typeface="Arial" panose="020B0604020202020204" pitchFamily="34" charset="0"/>
                <a:cs typeface="Arial" panose="020B0604020202020204" pitchFamily="34" charset="0"/>
              </a:rPr>
              <a:t>iachach</a:t>
            </a:r>
            <a:endParaRPr lang="en-GB" sz="1400" b="1">
              <a:solidFill>
                <a:srgbClr val="325083"/>
              </a:solidFill>
              <a:latin typeface="Arial" panose="020B0604020202020204" pitchFamily="34" charset="0"/>
              <a:cs typeface="Arial" panose="020B0604020202020204" pitchFamily="34" charset="0"/>
            </a:endParaRPr>
          </a:p>
          <a:p>
            <a:r>
              <a:rPr lang="en-GB" sz="1400" b="1">
                <a:solidFill>
                  <a:srgbClr val="489CC9"/>
                </a:solidFill>
                <a:latin typeface="Arial" panose="020B0604020202020204" pitchFamily="34" charset="0"/>
                <a:cs typeface="Arial" panose="020B0604020202020204" pitchFamily="34" charset="0"/>
              </a:rPr>
              <a:t>Transforming the workforce for a healthier Wales</a:t>
            </a:r>
          </a:p>
        </p:txBody>
      </p:sp>
      <p:pic>
        <p:nvPicPr>
          <p:cNvPr id="11" name="Picture 10" descr="A close up of a piece of paper&#10;&#10;Description automatically generated">
            <a:extLst>
              <a:ext uri="{FF2B5EF4-FFF2-40B4-BE49-F238E27FC236}">
                <a16:creationId xmlns:a16="http://schemas.microsoft.com/office/drawing/2014/main" id="{779BA8D9-4E95-4CD4-B948-83DD8A5DD5B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67941" t="62708"/>
          <a:stretch/>
        </p:blipFill>
        <p:spPr>
          <a:xfrm>
            <a:off x="8073294" y="4026567"/>
            <a:ext cx="4118705" cy="2694907"/>
          </a:xfrm>
          <a:prstGeom prst="rect">
            <a:avLst/>
          </a:prstGeom>
        </p:spPr>
      </p:pic>
    </p:spTree>
    <p:extLst>
      <p:ext uri="{BB962C8B-B14F-4D97-AF65-F5344CB8AC3E}">
        <p14:creationId xmlns:p14="http://schemas.microsoft.com/office/powerpoint/2010/main" val="10802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06C27-12D0-489A-B710-85A6D86D56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6B8879-40A0-4BD5-B514-F023CEE5A2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63E19F-E381-49B6-B141-D930516181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B83AD7F-6BAD-40C2-8400-C0AE21FED759}"/>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6" name="Footer Placeholder 5">
            <a:extLst>
              <a:ext uri="{FF2B5EF4-FFF2-40B4-BE49-F238E27FC236}">
                <a16:creationId xmlns:a16="http://schemas.microsoft.com/office/drawing/2014/main" id="{C45DA710-4297-479F-A039-43D385F4792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FBCF6FF-3E0D-4D97-92BD-F8E125661DC3}"/>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3011874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7DE9B-4657-486E-ABFE-F9979DD5905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695A95-8E0D-45E6-B654-C468C4D070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DDED45-70FF-4CA9-9B52-F3638F3F2A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0ED3022-305C-43F6-B8F9-D944700454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A8286AB-C1E2-4EBF-B2FD-226F88D17A5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D26B2DC-D23A-48A6-9DA5-22B5B92905EB}"/>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8" name="Footer Placeholder 7">
            <a:extLst>
              <a:ext uri="{FF2B5EF4-FFF2-40B4-BE49-F238E27FC236}">
                <a16:creationId xmlns:a16="http://schemas.microsoft.com/office/drawing/2014/main" id="{70C09B37-45BB-4DC9-B525-420EC6FB44D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C165A6D-2AEB-4484-B9DC-044E082E6BBE}"/>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1742022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B1784-2444-46CD-A909-1F945BD3ABE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25F7DA4-D042-4218-8893-684A13B46FCE}"/>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4" name="Footer Placeholder 3">
            <a:extLst>
              <a:ext uri="{FF2B5EF4-FFF2-40B4-BE49-F238E27FC236}">
                <a16:creationId xmlns:a16="http://schemas.microsoft.com/office/drawing/2014/main" id="{1EFFC1F5-6168-4C21-8361-2692E581D8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084B6E5-4DA5-49BD-994B-F4D9746A373C}"/>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3854389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B3F62D-ECA7-4F09-917E-ED857890F75D}"/>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3" name="Footer Placeholder 2">
            <a:extLst>
              <a:ext uri="{FF2B5EF4-FFF2-40B4-BE49-F238E27FC236}">
                <a16:creationId xmlns:a16="http://schemas.microsoft.com/office/drawing/2014/main" id="{E7EC23DC-5641-469B-B510-5281708FCB0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7D17590-67B1-4EC4-A929-65C2569491D2}"/>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227913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6F6AD-2976-47A0-A263-686CB97B6B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7C0D6EC-A1AA-45ED-8906-F04A6A76EF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155DDD-7C10-40CB-9BFD-714120773B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6F921E-F75D-4CE0-98AD-D2C8BB9E1663}"/>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6" name="Footer Placeholder 5">
            <a:extLst>
              <a:ext uri="{FF2B5EF4-FFF2-40B4-BE49-F238E27FC236}">
                <a16:creationId xmlns:a16="http://schemas.microsoft.com/office/drawing/2014/main" id="{0855822D-7234-4196-907D-F38FD09519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F37577-5C3C-4083-B3DF-A72C16566BBE}"/>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990926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309F-7C81-4D0E-AFF5-D818231B61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18BA84B-062E-4670-8C70-7BC9EF5E1F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2B437D9-39F9-4832-913F-CDD99A05C6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C267F8-19A0-48EE-9FBA-2DB80155BC4C}"/>
              </a:ext>
            </a:extLst>
          </p:cNvPr>
          <p:cNvSpPr>
            <a:spLocks noGrp="1"/>
          </p:cNvSpPr>
          <p:nvPr>
            <p:ph type="dt" sz="half" idx="10"/>
          </p:nvPr>
        </p:nvSpPr>
        <p:spPr/>
        <p:txBody>
          <a:bodyPr/>
          <a:lstStyle/>
          <a:p>
            <a:fld id="{475F6F32-9A2F-4B78-A2F5-DE63303F8CA4}" type="datetimeFigureOut">
              <a:rPr lang="en-GB" smtClean="0"/>
              <a:t>23/09/2020</a:t>
            </a:fld>
            <a:endParaRPr lang="en-GB"/>
          </a:p>
        </p:txBody>
      </p:sp>
      <p:sp>
        <p:nvSpPr>
          <p:cNvPr id="6" name="Footer Placeholder 5">
            <a:extLst>
              <a:ext uri="{FF2B5EF4-FFF2-40B4-BE49-F238E27FC236}">
                <a16:creationId xmlns:a16="http://schemas.microsoft.com/office/drawing/2014/main" id="{6E251069-76D9-4C4A-A116-139C32EA8C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363CFDA-DE76-4595-BE6F-CC869DC2EE56}"/>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1193076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373A45-7DE3-41B8-848D-62645E14FA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23E814-DDCC-498A-B5EC-ACBC4EF03D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D534BE-D942-4DEB-B22C-90E1C91AA4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5F6F32-9A2F-4B78-A2F5-DE63303F8CA4}" type="datetimeFigureOut">
              <a:rPr lang="en-GB" smtClean="0"/>
              <a:t>23/09/2020</a:t>
            </a:fld>
            <a:endParaRPr lang="en-GB"/>
          </a:p>
        </p:txBody>
      </p:sp>
      <p:sp>
        <p:nvSpPr>
          <p:cNvPr id="5" name="Footer Placeholder 4">
            <a:extLst>
              <a:ext uri="{FF2B5EF4-FFF2-40B4-BE49-F238E27FC236}">
                <a16:creationId xmlns:a16="http://schemas.microsoft.com/office/drawing/2014/main" id="{15BDE46C-5AB6-45E5-9561-C4D852F597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2C67A35-F799-46A2-9B99-FEE8277DE5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40BFEC-67D1-46E0-8C1F-9D9E4B199DEE}" type="slidenum">
              <a:rPr lang="en-GB" smtClean="0"/>
              <a:t>‹#›</a:t>
            </a:fld>
            <a:endParaRPr lang="en-GB"/>
          </a:p>
        </p:txBody>
      </p:sp>
    </p:spTree>
    <p:extLst>
      <p:ext uri="{BB962C8B-B14F-4D97-AF65-F5344CB8AC3E}">
        <p14:creationId xmlns:p14="http://schemas.microsoft.com/office/powerpoint/2010/main" val="810611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hyperlink" Target="https://www.hhpwales.co.uk/" TargetMode="External"/><Relationship Id="rId13" Type="http://schemas.openxmlformats.org/officeDocument/2006/relationships/hyperlink" Target="https://gov.wales/mental-health-support-scheme-doctors-extended-every-frontline-healthcare-worker-wales" TargetMode="External"/><Relationship Id="rId18" Type="http://schemas.openxmlformats.org/officeDocument/2006/relationships/image" Target="../media/image30.png"/><Relationship Id="rId26" Type="http://schemas.openxmlformats.org/officeDocument/2006/relationships/image" Target="../media/image33.png"/><Relationship Id="rId3" Type="http://schemas.openxmlformats.org/officeDocument/2006/relationships/diagramData" Target="../diagrams/data2.xml"/><Relationship Id="rId21" Type="http://schemas.openxmlformats.org/officeDocument/2006/relationships/hyperlink" Target="https://wellbeing.neyber.co.uk/" TargetMode="External"/><Relationship Id="rId7" Type="http://schemas.microsoft.com/office/2007/relationships/diagramDrawing" Target="../diagrams/drawing2.xml"/><Relationship Id="rId12" Type="http://schemas.openxmlformats.org/officeDocument/2006/relationships/image" Target="../media/image27.svg"/><Relationship Id="rId17" Type="http://schemas.openxmlformats.org/officeDocument/2006/relationships/hyperlink" Target="https://work.headspace.com/nhs-clinical/member-enroll" TargetMode="External"/><Relationship Id="rId25" Type="http://schemas.openxmlformats.org/officeDocument/2006/relationships/hyperlink" Target="https://cymru.silvercloudhealth.com/signup/" TargetMode="External"/><Relationship Id="rId2" Type="http://schemas.openxmlformats.org/officeDocument/2006/relationships/notesSlide" Target="../notesSlides/notesSlide4.xml"/><Relationship Id="rId16" Type="http://schemas.openxmlformats.org/officeDocument/2006/relationships/image" Target="../media/image29.png"/><Relationship Id="rId20" Type="http://schemas.openxmlformats.org/officeDocument/2006/relationships/hyperlink" Target="https://heiw.nhs.wales/covid-19/health-and-wellbeing-resources/" TargetMode="External"/><Relationship Id="rId1" Type="http://schemas.openxmlformats.org/officeDocument/2006/relationships/slideLayout" Target="../slideLayouts/slideLayout1.xml"/><Relationship Id="rId6" Type="http://schemas.openxmlformats.org/officeDocument/2006/relationships/diagramColors" Target="../diagrams/colors2.xml"/><Relationship Id="rId11" Type="http://schemas.openxmlformats.org/officeDocument/2006/relationships/image" Target="../media/image26.png"/><Relationship Id="rId24" Type="http://schemas.openxmlformats.org/officeDocument/2006/relationships/image" Target="../media/image32.png"/><Relationship Id="rId5" Type="http://schemas.openxmlformats.org/officeDocument/2006/relationships/diagramQuickStyle" Target="../diagrams/quickStyle2.xml"/><Relationship Id="rId15" Type="http://schemas.openxmlformats.org/officeDocument/2006/relationships/hyperlink" Target="https://weds.heiw.wales/sections/workforce-transformation-planning-and-information/staff-health-and-wellbeing/" TargetMode="External"/><Relationship Id="rId23" Type="http://schemas.openxmlformats.org/officeDocument/2006/relationships/hyperlink" Target="https://maps.org.uk/" TargetMode="External"/><Relationship Id="rId28" Type="http://schemas.openxmlformats.org/officeDocument/2006/relationships/image" Target="../media/image34.png"/><Relationship Id="rId10" Type="http://schemas.openxmlformats.org/officeDocument/2006/relationships/hyperlink" Target="https://www.samaritans.org/wales/how-we-can-help/health-and-care/here-listen-support-line-nhs-people/" TargetMode="External"/><Relationship Id="rId19" Type="http://schemas.openxmlformats.org/officeDocument/2006/relationships/hyperlink" Target="https://leadershipportal.heiw.wales/playlists/view/461dd20e-3bc6-4d13-b5f0-7ee080618426/en/1?options=LO2WYyrRSSRS%2BzPF3h4gMUS8GP%2BdCwXzNSkDhZ4caQ3zuEula1GaKKFC8G3FqlVamf2ROje3axX/INvzSROX5g%3D%3D" TargetMode="External"/><Relationship Id="rId4" Type="http://schemas.openxmlformats.org/officeDocument/2006/relationships/diagramLayout" Target="../diagrams/layout2.xml"/><Relationship Id="rId9" Type="http://schemas.openxmlformats.org/officeDocument/2006/relationships/image" Target="../media/image25.jpg"/><Relationship Id="rId14" Type="http://schemas.openxmlformats.org/officeDocument/2006/relationships/image" Target="../media/image28.png"/><Relationship Id="rId22" Type="http://schemas.openxmlformats.org/officeDocument/2006/relationships/image" Target="../media/image31.png"/><Relationship Id="rId27" Type="http://schemas.openxmlformats.org/officeDocument/2006/relationships/hyperlink" Target="https://able-futures.co.uk/covid-19-coronaviru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4B8A9-0388-4D81-A7E0-4181BB1AFA26}"/>
              </a:ext>
            </a:extLst>
          </p:cNvPr>
          <p:cNvSpPr>
            <a:spLocks noGrp="1"/>
          </p:cNvSpPr>
          <p:nvPr>
            <p:ph type="ctrTitle"/>
          </p:nvPr>
        </p:nvSpPr>
        <p:spPr>
          <a:xfrm>
            <a:off x="3328827" y="886056"/>
            <a:ext cx="5959011" cy="3316073"/>
          </a:xfrm>
        </p:spPr>
        <p:txBody>
          <a:bodyPr>
            <a:normAutofit/>
          </a:bodyPr>
          <a:lstStyle/>
          <a:p>
            <a:r>
              <a:rPr lang="en-GB" dirty="0">
                <a:solidFill>
                  <a:schemeClr val="tx1">
                    <a:lumMod val="65000"/>
                    <a:lumOff val="35000"/>
                  </a:schemeClr>
                </a:solidFill>
              </a:rPr>
              <a:t>Addysg a </a:t>
            </a:r>
            <a:r>
              <a:rPr lang="en-GB" dirty="0" err="1">
                <a:solidFill>
                  <a:schemeClr val="tx1">
                    <a:lumMod val="65000"/>
                    <a:lumOff val="35000"/>
                  </a:schemeClr>
                </a:solidFill>
              </a:rPr>
              <a:t>Gwella</a:t>
            </a:r>
            <a:r>
              <a:rPr lang="en-GB" dirty="0">
                <a:solidFill>
                  <a:schemeClr val="tx1">
                    <a:lumMod val="65000"/>
                    <a:lumOff val="35000"/>
                  </a:schemeClr>
                </a:solidFill>
              </a:rPr>
              <a:t> Iechyd Cymru</a:t>
            </a:r>
            <a:br>
              <a:rPr lang="en-GB" dirty="0">
                <a:solidFill>
                  <a:schemeClr val="tx1">
                    <a:lumMod val="65000"/>
                    <a:lumOff val="35000"/>
                  </a:schemeClr>
                </a:solidFill>
              </a:rPr>
            </a:br>
            <a:br>
              <a:rPr lang="en-GB" dirty="0"/>
            </a:br>
            <a:r>
              <a:rPr lang="en-GB" dirty="0"/>
              <a:t>Health Education and Improvement Wales </a:t>
            </a:r>
          </a:p>
        </p:txBody>
      </p:sp>
      <p:sp>
        <p:nvSpPr>
          <p:cNvPr id="3" name="Subtitle 2">
            <a:extLst>
              <a:ext uri="{FF2B5EF4-FFF2-40B4-BE49-F238E27FC236}">
                <a16:creationId xmlns:a16="http://schemas.microsoft.com/office/drawing/2014/main" id="{6C0012F4-24ED-46E7-95CC-393075DCEA49}"/>
              </a:ext>
            </a:extLst>
          </p:cNvPr>
          <p:cNvSpPr>
            <a:spLocks noGrp="1"/>
          </p:cNvSpPr>
          <p:nvPr>
            <p:ph type="subTitle" idx="1"/>
          </p:nvPr>
        </p:nvSpPr>
        <p:spPr>
          <a:xfrm>
            <a:off x="1318516" y="4660276"/>
            <a:ext cx="9798121" cy="1655762"/>
          </a:xfrm>
        </p:spPr>
        <p:txBody>
          <a:bodyPr>
            <a:normAutofit/>
          </a:bodyPr>
          <a:lstStyle/>
          <a:p>
            <a:r>
              <a:rPr lang="en-GB" sz="1800" dirty="0" err="1">
                <a:solidFill>
                  <a:schemeClr val="tx1">
                    <a:lumMod val="65000"/>
                    <a:lumOff val="35000"/>
                  </a:schemeClr>
                </a:solidFill>
              </a:rPr>
              <a:t>Cyfarfod</a:t>
            </a:r>
            <a:r>
              <a:rPr lang="en-GB" sz="1800" dirty="0">
                <a:solidFill>
                  <a:schemeClr val="tx1">
                    <a:lumMod val="65000"/>
                    <a:lumOff val="35000"/>
                  </a:schemeClr>
                </a:solidFill>
              </a:rPr>
              <a:t> </a:t>
            </a:r>
            <a:r>
              <a:rPr lang="en-GB" sz="1800" dirty="0" err="1">
                <a:solidFill>
                  <a:schemeClr val="tx1">
                    <a:lumMod val="65000"/>
                    <a:lumOff val="35000"/>
                  </a:schemeClr>
                </a:solidFill>
              </a:rPr>
              <a:t>Cyffredinol</a:t>
            </a:r>
            <a:r>
              <a:rPr lang="en-GB" sz="1800" dirty="0">
                <a:solidFill>
                  <a:schemeClr val="tx1">
                    <a:lumMod val="65000"/>
                    <a:lumOff val="35000"/>
                  </a:schemeClr>
                </a:solidFill>
              </a:rPr>
              <a:t> </a:t>
            </a:r>
            <a:r>
              <a:rPr lang="en-GB" sz="1800" dirty="0" err="1">
                <a:solidFill>
                  <a:schemeClr val="tx1">
                    <a:lumMod val="65000"/>
                    <a:lumOff val="35000"/>
                  </a:schemeClr>
                </a:solidFill>
              </a:rPr>
              <a:t>Blynyddol</a:t>
            </a:r>
            <a:endParaRPr lang="en-GB" sz="1800" dirty="0">
              <a:solidFill>
                <a:schemeClr val="tx1">
                  <a:lumMod val="65000"/>
                  <a:lumOff val="35000"/>
                </a:schemeClr>
              </a:solidFill>
            </a:endParaRPr>
          </a:p>
          <a:p>
            <a:r>
              <a:rPr lang="en-GB" sz="1800" dirty="0">
                <a:solidFill>
                  <a:schemeClr val="tx1">
                    <a:lumMod val="65000"/>
                    <a:lumOff val="35000"/>
                  </a:schemeClr>
                </a:solidFill>
              </a:rPr>
              <a:t>24 Medi 2020</a:t>
            </a:r>
          </a:p>
          <a:p>
            <a:r>
              <a:rPr lang="en-GB" sz="1800" dirty="0"/>
              <a:t>Annual General Meeting</a:t>
            </a:r>
          </a:p>
          <a:p>
            <a:r>
              <a:rPr lang="en-GB" sz="1800" dirty="0"/>
              <a:t>24 September 2020</a:t>
            </a:r>
          </a:p>
        </p:txBody>
      </p:sp>
    </p:spTree>
    <p:extLst>
      <p:ext uri="{BB962C8B-B14F-4D97-AF65-F5344CB8AC3E}">
        <p14:creationId xmlns:p14="http://schemas.microsoft.com/office/powerpoint/2010/main" val="1546890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A85326-28A7-4E4E-AFBA-86966F57E1B1}"/>
              </a:ext>
            </a:extLst>
          </p:cNvPr>
          <p:cNvPicPr>
            <a:picLocks noChangeAspect="1"/>
          </p:cNvPicPr>
          <p:nvPr/>
        </p:nvPicPr>
        <p:blipFill>
          <a:blip r:embed="rId3"/>
          <a:stretch>
            <a:fillRect/>
          </a:stretch>
        </p:blipFill>
        <p:spPr>
          <a:xfrm>
            <a:off x="647271" y="904125"/>
            <a:ext cx="10764440" cy="5863214"/>
          </a:xfrm>
          <a:prstGeom prst="rect">
            <a:avLst/>
          </a:prstGeom>
        </p:spPr>
      </p:pic>
      <p:sp>
        <p:nvSpPr>
          <p:cNvPr id="3" name="Title 1">
            <a:extLst>
              <a:ext uri="{FF2B5EF4-FFF2-40B4-BE49-F238E27FC236}">
                <a16:creationId xmlns:a16="http://schemas.microsoft.com/office/drawing/2014/main" id="{6B55887E-37FC-4E74-BC3D-B944986A2F84}"/>
              </a:ext>
            </a:extLst>
          </p:cNvPr>
          <p:cNvSpPr txBox="1">
            <a:spLocks/>
          </p:cNvSpPr>
          <p:nvPr/>
        </p:nvSpPr>
        <p:spPr>
          <a:xfrm>
            <a:off x="647271" y="173660"/>
            <a:ext cx="11455685" cy="101814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err="1">
                <a:solidFill>
                  <a:srgbClr val="575756"/>
                </a:solidFill>
                <a:latin typeface="Arial" panose="020B0604020202020204" pitchFamily="34" charset="0"/>
                <a:cs typeface="Arial" panose="020B0604020202020204" pitchFamily="34" charset="0"/>
              </a:rPr>
              <a:t>Strategaeth</a:t>
            </a:r>
            <a:r>
              <a:rPr lang="en-GB" sz="2800" b="1" dirty="0">
                <a:solidFill>
                  <a:srgbClr val="575756"/>
                </a:solidFill>
                <a:latin typeface="Arial" panose="020B0604020202020204" pitchFamily="34" charset="0"/>
                <a:cs typeface="Arial" panose="020B0604020202020204" pitchFamily="34" charset="0"/>
              </a:rPr>
              <a:t> y </a:t>
            </a:r>
            <a:r>
              <a:rPr lang="en-GB" sz="2800" b="1" dirty="0" err="1">
                <a:solidFill>
                  <a:srgbClr val="575756"/>
                </a:solidFill>
                <a:latin typeface="Arial" panose="020B0604020202020204" pitchFamily="34" charset="0"/>
                <a:cs typeface="Arial" panose="020B0604020202020204" pitchFamily="34" charset="0"/>
              </a:rPr>
              <a:t>Gweithlu</a:t>
            </a:r>
            <a:r>
              <a:rPr lang="en-GB" sz="2800" b="1" dirty="0">
                <a:solidFill>
                  <a:srgbClr val="575756"/>
                </a:solidFill>
                <a:latin typeface="Arial" panose="020B0604020202020204" pitchFamily="34" charset="0"/>
                <a:cs typeface="Arial" panose="020B0604020202020204" pitchFamily="34" charset="0"/>
              </a:rPr>
              <a:t> </a:t>
            </a:r>
            <a:r>
              <a:rPr lang="en-GB" sz="2800" b="1" dirty="0" err="1">
                <a:solidFill>
                  <a:srgbClr val="575756"/>
                </a:solidFill>
                <a:latin typeface="Arial" panose="020B0604020202020204" pitchFamily="34" charset="0"/>
                <a:cs typeface="Arial" panose="020B0604020202020204" pitchFamily="34" charset="0"/>
              </a:rPr>
              <a:t>ar</a:t>
            </a:r>
            <a:r>
              <a:rPr lang="en-GB" sz="2800" b="1" dirty="0">
                <a:solidFill>
                  <a:srgbClr val="575756"/>
                </a:solidFill>
                <a:latin typeface="Arial" panose="020B0604020202020204" pitchFamily="34" charset="0"/>
                <a:cs typeface="Arial" panose="020B0604020202020204" pitchFamily="34" charset="0"/>
              </a:rPr>
              <a:t> </a:t>
            </a:r>
            <a:r>
              <a:rPr lang="en-GB" sz="2800" b="1" dirty="0" err="1">
                <a:solidFill>
                  <a:srgbClr val="575756"/>
                </a:solidFill>
                <a:latin typeface="Arial" panose="020B0604020202020204" pitchFamily="34" charset="0"/>
                <a:cs typeface="Arial" panose="020B0604020202020204" pitchFamily="34" charset="0"/>
              </a:rPr>
              <a:t>gyfer</a:t>
            </a:r>
            <a:r>
              <a:rPr lang="en-GB" sz="2800" b="1" dirty="0">
                <a:solidFill>
                  <a:srgbClr val="575756"/>
                </a:solidFill>
                <a:latin typeface="Arial" panose="020B0604020202020204" pitchFamily="34" charset="0"/>
                <a:cs typeface="Arial" panose="020B0604020202020204" pitchFamily="34" charset="0"/>
              </a:rPr>
              <a:t> Iechyd a </a:t>
            </a:r>
            <a:r>
              <a:rPr lang="en-GB" sz="2800" b="1" dirty="0" err="1">
                <a:solidFill>
                  <a:srgbClr val="575756"/>
                </a:solidFill>
                <a:latin typeface="Arial" panose="020B0604020202020204" pitchFamily="34" charset="0"/>
                <a:cs typeface="Arial" panose="020B0604020202020204" pitchFamily="34" charset="0"/>
              </a:rPr>
              <a:t>Gofal</a:t>
            </a:r>
            <a:r>
              <a:rPr lang="en-GB" sz="2800" b="1" dirty="0">
                <a:solidFill>
                  <a:srgbClr val="575756"/>
                </a:solidFill>
                <a:latin typeface="Arial" panose="020B0604020202020204" pitchFamily="34" charset="0"/>
                <a:cs typeface="Arial" panose="020B0604020202020204" pitchFamily="34" charset="0"/>
              </a:rPr>
              <a:t> </a:t>
            </a:r>
            <a:r>
              <a:rPr lang="en-GB" sz="2800" b="1" dirty="0" err="1">
                <a:solidFill>
                  <a:srgbClr val="575756"/>
                </a:solidFill>
                <a:latin typeface="Arial" panose="020B0604020202020204" pitchFamily="34" charset="0"/>
                <a:cs typeface="Arial" panose="020B0604020202020204" pitchFamily="34" charset="0"/>
              </a:rPr>
              <a:t>Cymdeithasol</a:t>
            </a:r>
            <a:endParaRPr lang="en-GB" sz="2800" b="1" dirty="0">
              <a:solidFill>
                <a:srgbClr val="575756"/>
              </a:solidFill>
              <a:latin typeface="Arial" panose="020B0604020202020204" pitchFamily="34" charset="0"/>
              <a:cs typeface="Arial" panose="020B0604020202020204" pitchFamily="34" charset="0"/>
            </a:endParaRPr>
          </a:p>
          <a:p>
            <a:r>
              <a:rPr lang="en-GB" sz="2800" b="1" dirty="0">
                <a:solidFill>
                  <a:srgbClr val="325083"/>
                </a:solidFill>
                <a:latin typeface="Arial" panose="020B0604020202020204" pitchFamily="34" charset="0"/>
                <a:cs typeface="Arial" panose="020B0604020202020204" pitchFamily="34" charset="0"/>
              </a:rPr>
              <a:t>The Workforce Strategy for Health and Social Care</a:t>
            </a:r>
          </a:p>
        </p:txBody>
      </p:sp>
    </p:spTree>
    <p:extLst>
      <p:ext uri="{BB962C8B-B14F-4D97-AF65-F5344CB8AC3E}">
        <p14:creationId xmlns:p14="http://schemas.microsoft.com/office/powerpoint/2010/main" val="3458625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66478C0C-7D9B-4A7E-96EF-5C1980A0084E}"/>
              </a:ext>
            </a:extLst>
          </p:cNvPr>
          <p:cNvSpPr/>
          <p:nvPr/>
        </p:nvSpPr>
        <p:spPr>
          <a:xfrm>
            <a:off x="8115009" y="1475624"/>
            <a:ext cx="4076991" cy="5403270"/>
          </a:xfrm>
          <a:prstGeom prst="rect">
            <a:avLst/>
          </a:prstGeom>
          <a:gradFill>
            <a:gsLst>
              <a:gs pos="0">
                <a:schemeClr val="bg1"/>
              </a:gs>
              <a:gs pos="74000">
                <a:srgbClr val="FFE8C9"/>
              </a:gs>
              <a:gs pos="83000">
                <a:srgbClr val="FFE8C9"/>
              </a:gs>
              <a:gs pos="100000">
                <a:srgbClr val="FFE8C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97BAA1F9-EFC9-4606-AA41-F4BD24C0BE07}"/>
              </a:ext>
            </a:extLst>
          </p:cNvPr>
          <p:cNvSpPr/>
          <p:nvPr/>
        </p:nvSpPr>
        <p:spPr>
          <a:xfrm>
            <a:off x="3699720" y="1475624"/>
            <a:ext cx="4415289" cy="5403270"/>
          </a:xfrm>
          <a:prstGeom prst="rect">
            <a:avLst/>
          </a:prstGeom>
          <a:gradFill>
            <a:gsLst>
              <a:gs pos="0">
                <a:schemeClr val="bg1"/>
              </a:gs>
              <a:gs pos="74000">
                <a:srgbClr val="F9DBE9"/>
              </a:gs>
              <a:gs pos="83000">
                <a:srgbClr val="F9DBE9"/>
              </a:gs>
              <a:gs pos="100000">
                <a:srgbClr val="F9DBE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1AD34D2-17E8-4FBB-973C-CFB7892BF129}"/>
              </a:ext>
            </a:extLst>
          </p:cNvPr>
          <p:cNvSpPr/>
          <p:nvPr/>
        </p:nvSpPr>
        <p:spPr>
          <a:xfrm>
            <a:off x="-1" y="1454730"/>
            <a:ext cx="3709533" cy="5403270"/>
          </a:xfrm>
          <a:prstGeom prst="rect">
            <a:avLst/>
          </a:prstGeom>
          <a:gradFill>
            <a:gsLst>
              <a:gs pos="0">
                <a:schemeClr val="bg1"/>
              </a:gs>
              <a:gs pos="74000">
                <a:srgbClr val="FFE8C9"/>
              </a:gs>
              <a:gs pos="83000">
                <a:srgbClr val="FFE8C9"/>
              </a:gs>
              <a:gs pos="100000">
                <a:srgbClr val="FFE8C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09031291-7571-4E77-B4FB-E3BD1FFAF9DE}"/>
              </a:ext>
            </a:extLst>
          </p:cNvPr>
          <p:cNvSpPr/>
          <p:nvPr/>
        </p:nvSpPr>
        <p:spPr>
          <a:xfrm>
            <a:off x="-37686" y="1608618"/>
            <a:ext cx="3464295" cy="1846659"/>
          </a:xfrm>
          <a:prstGeom prst="rect">
            <a:avLst/>
          </a:prstGeom>
        </p:spPr>
        <p:txBody>
          <a:bodyPr wrap="square">
            <a:spAutoFit/>
          </a:bodyPr>
          <a:lstStyle/>
          <a:p>
            <a:pPr lvl="0" algn="ctr">
              <a:spcAft>
                <a:spcPts val="0"/>
              </a:spcAft>
            </a:pPr>
            <a:r>
              <a:rPr lang="en-GB" sz="1600" b="1" dirty="0">
                <a:latin typeface="Arial" panose="020B0604020202020204" pitchFamily="34" charset="0"/>
                <a:ea typeface="Times New Roman" panose="02020603050405020304" pitchFamily="18" charset="0"/>
              </a:rPr>
              <a:t>Compassionate leadership </a:t>
            </a:r>
            <a:r>
              <a:rPr lang="en-GB" sz="1600" dirty="0">
                <a:latin typeface="Arial" panose="020B0604020202020204" pitchFamily="34" charset="0"/>
                <a:ea typeface="Times New Roman" panose="02020603050405020304" pitchFamily="18" charset="0"/>
              </a:rPr>
              <a:t>is needed to instigate change, empower others and create the conditions so our staff are engaged, empowered and as a result able to provide high quality, continuously improving care for our communities</a:t>
            </a:r>
            <a:r>
              <a:rPr lang="en-GB" dirty="0">
                <a:latin typeface="Arial" panose="020B0604020202020204" pitchFamily="34" charset="0"/>
                <a:ea typeface="Times New Roman" panose="02020603050405020304" pitchFamily="18" charset="0"/>
              </a:rPr>
              <a:t>. </a:t>
            </a:r>
            <a:endParaRPr lang="en-GB" dirty="0">
              <a:latin typeface="Calibri" panose="020F0502020204030204" pitchFamily="34" charset="0"/>
              <a:ea typeface="Times New Roman" panose="02020603050405020304" pitchFamily="18" charset="0"/>
            </a:endParaRPr>
          </a:p>
        </p:txBody>
      </p:sp>
      <p:pic>
        <p:nvPicPr>
          <p:cNvPr id="15" name="Picture 14">
            <a:extLst>
              <a:ext uri="{FF2B5EF4-FFF2-40B4-BE49-F238E27FC236}">
                <a16:creationId xmlns:a16="http://schemas.microsoft.com/office/drawing/2014/main" id="{C3738F20-1E8F-4433-BE8C-21D30C44C20E}"/>
              </a:ext>
            </a:extLst>
          </p:cNvPr>
          <p:cNvPicPr>
            <a:picLocks noChangeAspect="1"/>
          </p:cNvPicPr>
          <p:nvPr/>
        </p:nvPicPr>
        <p:blipFill rotWithShape="1">
          <a:blip r:embed="rId3"/>
          <a:srcRect l="6768" t="6376" r="6202" b="3851"/>
          <a:stretch/>
        </p:blipFill>
        <p:spPr>
          <a:xfrm>
            <a:off x="80198" y="3391254"/>
            <a:ext cx="3236359" cy="3151544"/>
          </a:xfrm>
          <a:prstGeom prst="ellipse">
            <a:avLst/>
          </a:prstGeom>
        </p:spPr>
      </p:pic>
      <p:sp>
        <p:nvSpPr>
          <p:cNvPr id="16" name="Rectangle 15">
            <a:extLst>
              <a:ext uri="{FF2B5EF4-FFF2-40B4-BE49-F238E27FC236}">
                <a16:creationId xmlns:a16="http://schemas.microsoft.com/office/drawing/2014/main" id="{F0AC50CB-4175-4944-A1F7-22ABC4B34827}"/>
              </a:ext>
            </a:extLst>
          </p:cNvPr>
          <p:cNvSpPr/>
          <p:nvPr/>
        </p:nvSpPr>
        <p:spPr>
          <a:xfrm>
            <a:off x="3809772" y="1615597"/>
            <a:ext cx="4066834" cy="1323439"/>
          </a:xfrm>
          <a:prstGeom prst="rect">
            <a:avLst/>
          </a:prstGeom>
        </p:spPr>
        <p:txBody>
          <a:bodyPr wrap="square">
            <a:spAutoFit/>
          </a:bodyPr>
          <a:lstStyle/>
          <a:p>
            <a:pPr lvl="0" algn="ctr">
              <a:spcAft>
                <a:spcPts val="0"/>
              </a:spcAft>
            </a:pPr>
            <a:r>
              <a:rPr lang="en-GB" sz="1600" b="1" dirty="0">
                <a:latin typeface="Arial" panose="020B0604020202020204" pitchFamily="34" charset="0"/>
              </a:rPr>
              <a:t>There is a significant range of evidence </a:t>
            </a:r>
            <a:r>
              <a:rPr lang="en-GB" sz="1600" dirty="0">
                <a:latin typeface="Arial" panose="020B0604020202020204" pitchFamily="34" charset="0"/>
              </a:rPr>
              <a:t>supporting the need for compassionate leadership. These resources can be freely accessed through the accessible HEIW Gwella Leadership Portal. </a:t>
            </a:r>
          </a:p>
        </p:txBody>
      </p:sp>
      <p:sp>
        <p:nvSpPr>
          <p:cNvPr id="18" name="Rectangle 17">
            <a:extLst>
              <a:ext uri="{FF2B5EF4-FFF2-40B4-BE49-F238E27FC236}">
                <a16:creationId xmlns:a16="http://schemas.microsoft.com/office/drawing/2014/main" id="{E5AC957E-035D-4703-A239-09B9A1D462CD}"/>
              </a:ext>
            </a:extLst>
          </p:cNvPr>
          <p:cNvSpPr/>
          <p:nvPr/>
        </p:nvSpPr>
        <p:spPr>
          <a:xfrm>
            <a:off x="8021112" y="1603484"/>
            <a:ext cx="4170888" cy="1569660"/>
          </a:xfrm>
          <a:prstGeom prst="rect">
            <a:avLst/>
          </a:prstGeom>
        </p:spPr>
        <p:txBody>
          <a:bodyPr wrap="square">
            <a:spAutoFit/>
          </a:bodyPr>
          <a:lstStyle/>
          <a:p>
            <a:pPr lvl="0" algn="ctr">
              <a:spcAft>
                <a:spcPts val="0"/>
              </a:spcAft>
            </a:pPr>
            <a:r>
              <a:rPr lang="en-GB" sz="1600" b="1" dirty="0">
                <a:latin typeface="Arial" panose="020B0604020202020204" pitchFamily="34" charset="0"/>
              </a:rPr>
              <a:t>Compassionate leadership principles </a:t>
            </a:r>
            <a:r>
              <a:rPr lang="en-GB" sz="1600" dirty="0">
                <a:latin typeface="Arial" panose="020B0604020202020204" pitchFamily="34" charset="0"/>
              </a:rPr>
              <a:t>have been developed through extensive engagement to guide us as a system to work collectively across boundaries promoting inclusion, equality and the health and wellbeing of our staff. </a:t>
            </a:r>
          </a:p>
        </p:txBody>
      </p:sp>
      <p:pic>
        <p:nvPicPr>
          <p:cNvPr id="19" name="Picture 18">
            <a:extLst>
              <a:ext uri="{FF2B5EF4-FFF2-40B4-BE49-F238E27FC236}">
                <a16:creationId xmlns:a16="http://schemas.microsoft.com/office/drawing/2014/main" id="{39C6EC20-8FA8-4751-9242-BADB80C1739C}"/>
              </a:ext>
            </a:extLst>
          </p:cNvPr>
          <p:cNvPicPr>
            <a:picLocks noChangeAspect="1"/>
          </p:cNvPicPr>
          <p:nvPr/>
        </p:nvPicPr>
        <p:blipFill rotWithShape="1">
          <a:blip r:embed="rId4"/>
          <a:srcRect l="-9869" t="-10918" r="-7530" b="-22004"/>
          <a:stretch/>
        </p:blipFill>
        <p:spPr>
          <a:xfrm>
            <a:off x="7841898" y="3096421"/>
            <a:ext cx="4330327" cy="4125330"/>
          </a:xfrm>
          <a:prstGeom prst="rect">
            <a:avLst/>
          </a:prstGeom>
          <a:noFill/>
        </p:spPr>
      </p:pic>
      <p:pic>
        <p:nvPicPr>
          <p:cNvPr id="21" name="Picture 20">
            <a:extLst>
              <a:ext uri="{FF2B5EF4-FFF2-40B4-BE49-F238E27FC236}">
                <a16:creationId xmlns:a16="http://schemas.microsoft.com/office/drawing/2014/main" id="{AA72A1CE-CE04-4890-9487-E47FFD8D1CEB}"/>
              </a:ext>
            </a:extLst>
          </p:cNvPr>
          <p:cNvPicPr>
            <a:picLocks noChangeAspect="1"/>
          </p:cNvPicPr>
          <p:nvPr/>
        </p:nvPicPr>
        <p:blipFill rotWithShape="1">
          <a:blip r:embed="rId3"/>
          <a:srcRect b="93573"/>
          <a:stretch/>
        </p:blipFill>
        <p:spPr>
          <a:xfrm>
            <a:off x="72926" y="6580544"/>
            <a:ext cx="3480857" cy="211200"/>
          </a:xfrm>
          <a:prstGeom prst="rect">
            <a:avLst/>
          </a:prstGeom>
        </p:spPr>
      </p:pic>
      <p:grpSp>
        <p:nvGrpSpPr>
          <p:cNvPr id="22" name="Group 21">
            <a:extLst>
              <a:ext uri="{FF2B5EF4-FFF2-40B4-BE49-F238E27FC236}">
                <a16:creationId xmlns:a16="http://schemas.microsoft.com/office/drawing/2014/main" id="{EFD87FD3-9A43-49B3-B7ED-D97616FB3F9D}"/>
              </a:ext>
            </a:extLst>
          </p:cNvPr>
          <p:cNvGrpSpPr/>
          <p:nvPr/>
        </p:nvGrpSpPr>
        <p:grpSpPr>
          <a:xfrm>
            <a:off x="3879030" y="3259190"/>
            <a:ext cx="4066834" cy="2527422"/>
            <a:chOff x="3994177" y="2407567"/>
            <a:chExt cx="4724410" cy="2615644"/>
          </a:xfrm>
        </p:grpSpPr>
        <p:pic>
          <p:nvPicPr>
            <p:cNvPr id="23" name="Picture 22">
              <a:extLst>
                <a:ext uri="{FF2B5EF4-FFF2-40B4-BE49-F238E27FC236}">
                  <a16:creationId xmlns:a16="http://schemas.microsoft.com/office/drawing/2014/main" id="{54401A4E-7B3F-4DBA-B065-FA2D18F14415}"/>
                </a:ext>
              </a:extLst>
            </p:cNvPr>
            <p:cNvPicPr>
              <a:picLocks noChangeAspect="1"/>
            </p:cNvPicPr>
            <p:nvPr/>
          </p:nvPicPr>
          <p:blipFill>
            <a:blip r:embed="rId5"/>
            <a:stretch>
              <a:fillRect/>
            </a:stretch>
          </p:blipFill>
          <p:spPr>
            <a:xfrm>
              <a:off x="3994177" y="2407567"/>
              <a:ext cx="4724410" cy="2615644"/>
            </a:xfrm>
            <a:prstGeom prst="rect">
              <a:avLst/>
            </a:prstGeom>
          </p:spPr>
        </p:pic>
        <p:sp>
          <p:nvSpPr>
            <p:cNvPr id="24" name="Rectangle 23">
              <a:extLst>
                <a:ext uri="{FF2B5EF4-FFF2-40B4-BE49-F238E27FC236}">
                  <a16:creationId xmlns:a16="http://schemas.microsoft.com/office/drawing/2014/main" id="{07DCE794-D46A-4AD4-AD34-89B9D6058F40}"/>
                </a:ext>
              </a:extLst>
            </p:cNvPr>
            <p:cNvSpPr/>
            <p:nvPr/>
          </p:nvSpPr>
          <p:spPr>
            <a:xfrm>
              <a:off x="4175820" y="3272270"/>
              <a:ext cx="2160000" cy="162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337CCAFB-6783-4A6E-B3C9-CA05EFCF95F3}"/>
                </a:ext>
              </a:extLst>
            </p:cNvPr>
            <p:cNvPicPr>
              <a:picLocks noChangeAspect="1"/>
            </p:cNvPicPr>
            <p:nvPr/>
          </p:nvPicPr>
          <p:blipFill>
            <a:blip r:embed="rId6"/>
            <a:stretch>
              <a:fillRect/>
            </a:stretch>
          </p:blipFill>
          <p:spPr>
            <a:xfrm>
              <a:off x="4175820" y="3369080"/>
              <a:ext cx="2149726" cy="1316964"/>
            </a:xfrm>
            <a:prstGeom prst="rect">
              <a:avLst/>
            </a:prstGeom>
          </p:spPr>
        </p:pic>
        <p:pic>
          <p:nvPicPr>
            <p:cNvPr id="26" name="Picture 25">
              <a:extLst>
                <a:ext uri="{FF2B5EF4-FFF2-40B4-BE49-F238E27FC236}">
                  <a16:creationId xmlns:a16="http://schemas.microsoft.com/office/drawing/2014/main" id="{9E1566CC-D1BD-41CB-B3CE-8386FF388534}"/>
                </a:ext>
              </a:extLst>
            </p:cNvPr>
            <p:cNvPicPr>
              <a:picLocks noChangeAspect="1"/>
            </p:cNvPicPr>
            <p:nvPr/>
          </p:nvPicPr>
          <p:blipFill>
            <a:blip r:embed="rId7"/>
            <a:stretch>
              <a:fillRect/>
            </a:stretch>
          </p:blipFill>
          <p:spPr>
            <a:xfrm>
              <a:off x="4149916" y="3967679"/>
              <a:ext cx="213552" cy="213552"/>
            </a:xfrm>
            <a:prstGeom prst="rect">
              <a:avLst/>
            </a:prstGeom>
          </p:spPr>
        </p:pic>
        <p:pic>
          <p:nvPicPr>
            <p:cNvPr id="27" name="Picture 26">
              <a:extLst>
                <a:ext uri="{FF2B5EF4-FFF2-40B4-BE49-F238E27FC236}">
                  <a16:creationId xmlns:a16="http://schemas.microsoft.com/office/drawing/2014/main" id="{196A92D6-0996-4839-AC05-BE93AB375D0B}"/>
                </a:ext>
              </a:extLst>
            </p:cNvPr>
            <p:cNvPicPr>
              <a:picLocks noChangeAspect="1"/>
            </p:cNvPicPr>
            <p:nvPr/>
          </p:nvPicPr>
          <p:blipFill rotWithShape="1">
            <a:blip r:embed="rId8"/>
            <a:srcRect l="6561" t="1967" r="-1" b="3736"/>
            <a:stretch/>
          </p:blipFill>
          <p:spPr>
            <a:xfrm>
              <a:off x="6165487" y="3959865"/>
              <a:ext cx="212400" cy="211199"/>
            </a:xfrm>
            <a:prstGeom prst="rect">
              <a:avLst/>
            </a:prstGeom>
          </p:spPr>
        </p:pic>
      </p:grpSp>
      <p:pic>
        <p:nvPicPr>
          <p:cNvPr id="6" name="Picture 5">
            <a:extLst>
              <a:ext uri="{FF2B5EF4-FFF2-40B4-BE49-F238E27FC236}">
                <a16:creationId xmlns:a16="http://schemas.microsoft.com/office/drawing/2014/main" id="{E66D0EBC-8570-484E-856F-D5B97F506F3D}"/>
              </a:ext>
            </a:extLst>
          </p:cNvPr>
          <p:cNvPicPr>
            <a:picLocks noChangeAspect="1"/>
          </p:cNvPicPr>
          <p:nvPr/>
        </p:nvPicPr>
        <p:blipFill>
          <a:blip r:embed="rId9"/>
          <a:stretch>
            <a:fillRect/>
          </a:stretch>
        </p:blipFill>
        <p:spPr>
          <a:xfrm>
            <a:off x="2376487" y="785213"/>
            <a:ext cx="7439025" cy="848144"/>
          </a:xfrm>
          <a:prstGeom prst="rect">
            <a:avLst/>
          </a:prstGeom>
        </p:spPr>
      </p:pic>
      <p:sp>
        <p:nvSpPr>
          <p:cNvPr id="2" name="TextBox 1">
            <a:extLst>
              <a:ext uri="{FF2B5EF4-FFF2-40B4-BE49-F238E27FC236}">
                <a16:creationId xmlns:a16="http://schemas.microsoft.com/office/drawing/2014/main" id="{BB8DC4A6-7283-4E45-BA75-526F73CDD8B3}"/>
              </a:ext>
            </a:extLst>
          </p:cNvPr>
          <p:cNvSpPr txBox="1"/>
          <p:nvPr/>
        </p:nvSpPr>
        <p:spPr>
          <a:xfrm>
            <a:off x="204511" y="31975"/>
            <a:ext cx="10931704" cy="523220"/>
          </a:xfrm>
          <a:prstGeom prst="rect">
            <a:avLst/>
          </a:prstGeom>
          <a:noFill/>
        </p:spPr>
        <p:txBody>
          <a:bodyPr wrap="square" rtlCol="0">
            <a:spAutoFit/>
          </a:bodyPr>
          <a:lstStyle/>
          <a:p>
            <a:r>
              <a:rPr lang="en-GB" sz="2800" b="1" dirty="0">
                <a:solidFill>
                  <a:srgbClr val="575756"/>
                </a:solidFill>
                <a:effectLst/>
                <a:latin typeface="Arial" panose="020B0604020202020204" pitchFamily="34" charset="0"/>
                <a:ea typeface="Calibri" panose="020F0502020204030204" pitchFamily="34" charset="0"/>
                <a:cs typeface="Arial" panose="020B0604020202020204" pitchFamily="34" charset="0"/>
              </a:rPr>
              <a:t>Ein </a:t>
            </a:r>
            <a:r>
              <a:rPr lang="en-GB" sz="2800" b="1" dirty="0" err="1">
                <a:solidFill>
                  <a:srgbClr val="575756"/>
                </a:solidFill>
                <a:effectLst/>
                <a:latin typeface="Arial" panose="020B0604020202020204" pitchFamily="34" charset="0"/>
                <a:ea typeface="Calibri" panose="020F0502020204030204" pitchFamily="34" charset="0"/>
                <a:cs typeface="Arial" panose="020B0604020202020204" pitchFamily="34" charset="0"/>
              </a:rPr>
              <a:t>Gweledigaeth</a:t>
            </a:r>
            <a:r>
              <a:rPr lang="en-GB" sz="2800" b="1" dirty="0">
                <a:solidFill>
                  <a:srgbClr val="575756"/>
                </a:solidFill>
                <a:effectLst/>
                <a:latin typeface="Arial" panose="020B0604020202020204" pitchFamily="34" charset="0"/>
                <a:ea typeface="Calibri" panose="020F0502020204030204" pitchFamily="34" charset="0"/>
                <a:cs typeface="Arial" panose="020B0604020202020204" pitchFamily="34" charset="0"/>
              </a:rPr>
              <a:t> </a:t>
            </a:r>
            <a:r>
              <a:rPr lang="en-GB" sz="2800" b="1" dirty="0">
                <a:solidFill>
                  <a:srgbClr val="304E82"/>
                </a:solidFill>
                <a:latin typeface="Arial" panose="020B0604020202020204" pitchFamily="34" charset="0"/>
                <a:cs typeface="Arial" panose="020B0604020202020204" pitchFamily="34" charset="0"/>
              </a:rPr>
              <a:t>Our Vision </a:t>
            </a:r>
          </a:p>
        </p:txBody>
      </p:sp>
    </p:spTree>
    <p:extLst>
      <p:ext uri="{BB962C8B-B14F-4D97-AF65-F5344CB8AC3E}">
        <p14:creationId xmlns:p14="http://schemas.microsoft.com/office/powerpoint/2010/main" val="2712936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Diagram 12">
            <a:extLst>
              <a:ext uri="{FF2B5EF4-FFF2-40B4-BE49-F238E27FC236}">
                <a16:creationId xmlns:a16="http://schemas.microsoft.com/office/drawing/2014/main" id="{30D2F98D-36FA-4AC1-8D99-3FEB756DD960}"/>
              </a:ext>
            </a:extLst>
          </p:cNvPr>
          <p:cNvGraphicFramePr/>
          <p:nvPr/>
        </p:nvGraphicFramePr>
        <p:xfrm>
          <a:off x="3309257" y="1403076"/>
          <a:ext cx="6531428" cy="52919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itle 7">
            <a:extLst>
              <a:ext uri="{FF2B5EF4-FFF2-40B4-BE49-F238E27FC236}">
                <a16:creationId xmlns:a16="http://schemas.microsoft.com/office/drawing/2014/main" id="{8D82082C-B762-4688-A0F4-9416FDB46F3D}"/>
              </a:ext>
            </a:extLst>
          </p:cNvPr>
          <p:cNvSpPr txBox="1">
            <a:spLocks/>
          </p:cNvSpPr>
          <p:nvPr/>
        </p:nvSpPr>
        <p:spPr>
          <a:xfrm>
            <a:off x="0" y="-1"/>
            <a:ext cx="12192000" cy="1343891"/>
          </a:xfrm>
          <a:prstGeom prst="rect">
            <a:avLst/>
          </a:prstGeom>
          <a:solidFill>
            <a:srgbClr val="002060"/>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400" b="1" dirty="0">
                <a:solidFill>
                  <a:schemeClr val="bg1">
                    <a:lumMod val="85000"/>
                  </a:schemeClr>
                </a:solidFill>
                <a:latin typeface="Arial" panose="020B0604020202020204" pitchFamily="34" charset="0"/>
                <a:cs typeface="Arial" panose="020B0604020202020204" pitchFamily="34" charset="0"/>
              </a:rPr>
              <a:t>Pyramid o </a:t>
            </a:r>
            <a:r>
              <a:rPr lang="en-US" sz="2400" b="1" dirty="0" err="1">
                <a:solidFill>
                  <a:schemeClr val="bg1">
                    <a:lumMod val="85000"/>
                  </a:schemeClr>
                </a:solidFill>
                <a:latin typeface="Arial" panose="020B0604020202020204" pitchFamily="34" charset="0"/>
                <a:cs typeface="Arial" panose="020B0604020202020204" pitchFamily="34" charset="0"/>
              </a:rPr>
              <a:t>Gymorth</a:t>
            </a:r>
            <a:r>
              <a:rPr lang="en-US" sz="2400" b="1" dirty="0">
                <a:solidFill>
                  <a:schemeClr val="bg1">
                    <a:lumMod val="85000"/>
                  </a:schemeClr>
                </a:solidFill>
                <a:latin typeface="Arial" panose="020B0604020202020204" pitchFamily="34" charset="0"/>
                <a:cs typeface="Arial" panose="020B0604020202020204" pitchFamily="34" charset="0"/>
              </a:rPr>
              <a:t> Iechyd a </a:t>
            </a:r>
            <a:r>
              <a:rPr lang="en-US" sz="2400" b="1" dirty="0" err="1">
                <a:solidFill>
                  <a:schemeClr val="bg1">
                    <a:lumMod val="85000"/>
                  </a:schemeClr>
                </a:solidFill>
                <a:latin typeface="Arial" panose="020B0604020202020204" pitchFamily="34" charset="0"/>
                <a:cs typeface="Arial" panose="020B0604020202020204" pitchFamily="34" charset="0"/>
              </a:rPr>
              <a:t>Gofal</a:t>
            </a:r>
            <a:r>
              <a:rPr lang="en-US" sz="2400" b="1" dirty="0">
                <a:solidFill>
                  <a:schemeClr val="bg1">
                    <a:lumMod val="85000"/>
                  </a:schemeClr>
                </a:solidFill>
                <a:latin typeface="Arial" panose="020B0604020202020204" pitchFamily="34" charset="0"/>
                <a:cs typeface="Arial" panose="020B0604020202020204" pitchFamily="34" charset="0"/>
              </a:rPr>
              <a:t>/ </a:t>
            </a:r>
            <a:r>
              <a:rPr lang="en-US" sz="2400" b="1" dirty="0">
                <a:solidFill>
                  <a:schemeClr val="bg1"/>
                </a:solidFill>
                <a:latin typeface="Arial" panose="020B0604020202020204" pitchFamily="34" charset="0"/>
                <a:cs typeface="Arial" panose="020B0604020202020204" pitchFamily="34" charset="0"/>
              </a:rPr>
              <a:t>Health and Wellbeing Pyramid of support</a:t>
            </a:r>
          </a:p>
          <a:p>
            <a:r>
              <a:rPr lang="en-US" sz="1800" b="1" dirty="0">
                <a:solidFill>
                  <a:srgbClr val="00B0F0"/>
                </a:solidFill>
              </a:rPr>
              <a:t>Blue </a:t>
            </a:r>
            <a:r>
              <a:rPr lang="en-US" sz="1800" b="1" dirty="0">
                <a:solidFill>
                  <a:schemeClr val="bg1"/>
                </a:solidFill>
              </a:rPr>
              <a:t>- local support</a:t>
            </a:r>
          </a:p>
          <a:p>
            <a:r>
              <a:rPr lang="en-US" sz="1800" b="1" dirty="0">
                <a:solidFill>
                  <a:srgbClr val="00B050"/>
                </a:solidFill>
              </a:rPr>
              <a:t>Green</a:t>
            </a:r>
            <a:r>
              <a:rPr lang="en-US" sz="1800" b="1" dirty="0">
                <a:solidFill>
                  <a:schemeClr val="bg1"/>
                </a:solidFill>
              </a:rPr>
              <a:t> - </a:t>
            </a:r>
            <a:r>
              <a:rPr lang="en-US" sz="1800" b="1" dirty="0" err="1">
                <a:solidFill>
                  <a:schemeClr val="bg1"/>
                </a:solidFill>
              </a:rPr>
              <a:t>organisational</a:t>
            </a:r>
            <a:r>
              <a:rPr lang="en-US" sz="1800" b="1" dirty="0">
                <a:solidFill>
                  <a:schemeClr val="bg1"/>
                </a:solidFill>
              </a:rPr>
              <a:t> support and resources</a:t>
            </a:r>
          </a:p>
          <a:p>
            <a:r>
              <a:rPr lang="en-US" sz="1800" b="1" dirty="0">
                <a:solidFill>
                  <a:srgbClr val="F07690"/>
                </a:solidFill>
              </a:rPr>
              <a:t>Pink </a:t>
            </a:r>
            <a:r>
              <a:rPr lang="en-US" sz="1800" b="1" dirty="0">
                <a:solidFill>
                  <a:schemeClr val="bg1"/>
                </a:solidFill>
              </a:rPr>
              <a:t>- national support and resources</a:t>
            </a:r>
          </a:p>
        </p:txBody>
      </p:sp>
      <p:pic>
        <p:nvPicPr>
          <p:cNvPr id="17" name="Picture 16">
            <a:hlinkClick r:id="rId8"/>
            <a:extLst>
              <a:ext uri="{FF2B5EF4-FFF2-40B4-BE49-F238E27FC236}">
                <a16:creationId xmlns:a16="http://schemas.microsoft.com/office/drawing/2014/main" id="{BF3EF566-55BD-4E70-8671-265F46E8EF5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28982" y="1477159"/>
            <a:ext cx="1427545" cy="898123"/>
          </a:xfrm>
          <a:prstGeom prst="rect">
            <a:avLst/>
          </a:prstGeom>
        </p:spPr>
      </p:pic>
      <p:pic>
        <p:nvPicPr>
          <p:cNvPr id="18" name="Graphic 17">
            <a:hlinkClick r:id="rId10"/>
            <a:extLst>
              <a:ext uri="{FF2B5EF4-FFF2-40B4-BE49-F238E27FC236}">
                <a16:creationId xmlns:a16="http://schemas.microsoft.com/office/drawing/2014/main" id="{907BD633-4B0F-4FB4-85BF-46965B09996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46823" y="1672463"/>
            <a:ext cx="1188997" cy="549044"/>
          </a:xfrm>
          <a:prstGeom prst="rect">
            <a:avLst/>
          </a:prstGeom>
        </p:spPr>
      </p:pic>
      <p:pic>
        <p:nvPicPr>
          <p:cNvPr id="19" name="Picture 18">
            <a:hlinkClick r:id="rId13"/>
            <a:extLst>
              <a:ext uri="{FF2B5EF4-FFF2-40B4-BE49-F238E27FC236}">
                <a16:creationId xmlns:a16="http://schemas.microsoft.com/office/drawing/2014/main" id="{A5B4C4CB-274B-40C9-9528-0BE8FF7FC21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136405" y="1558551"/>
            <a:ext cx="1342185" cy="751624"/>
          </a:xfrm>
          <a:prstGeom prst="rect">
            <a:avLst/>
          </a:prstGeom>
        </p:spPr>
      </p:pic>
      <p:pic>
        <p:nvPicPr>
          <p:cNvPr id="20" name="Picture 19">
            <a:hlinkClick r:id="rId15"/>
            <a:extLst>
              <a:ext uri="{FF2B5EF4-FFF2-40B4-BE49-F238E27FC236}">
                <a16:creationId xmlns:a16="http://schemas.microsoft.com/office/drawing/2014/main" id="{5E70FCEB-6536-46F7-828E-32718211F91C}"/>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9010041" y="1449811"/>
            <a:ext cx="1084031" cy="969105"/>
          </a:xfrm>
          <a:prstGeom prst="rect">
            <a:avLst/>
          </a:prstGeom>
        </p:spPr>
      </p:pic>
      <p:pic>
        <p:nvPicPr>
          <p:cNvPr id="21" name="Picture 20">
            <a:hlinkClick r:id="rId17"/>
            <a:extLst>
              <a:ext uri="{FF2B5EF4-FFF2-40B4-BE49-F238E27FC236}">
                <a16:creationId xmlns:a16="http://schemas.microsoft.com/office/drawing/2014/main" id="{F4F1848F-50EF-4919-A87D-73A6CF3932ED}"/>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742626" y="1547314"/>
            <a:ext cx="1342186" cy="1124658"/>
          </a:xfrm>
          <a:prstGeom prst="rect">
            <a:avLst/>
          </a:prstGeom>
        </p:spPr>
      </p:pic>
      <p:sp>
        <p:nvSpPr>
          <p:cNvPr id="22" name="Flowchart: Alternate Process 21">
            <a:extLst>
              <a:ext uri="{FF2B5EF4-FFF2-40B4-BE49-F238E27FC236}">
                <a16:creationId xmlns:a16="http://schemas.microsoft.com/office/drawing/2014/main" id="{9D8DFF4A-8E94-4324-9AB8-6F0933A59ED4}"/>
              </a:ext>
            </a:extLst>
          </p:cNvPr>
          <p:cNvSpPr/>
          <p:nvPr/>
        </p:nvSpPr>
        <p:spPr>
          <a:xfrm>
            <a:off x="811384" y="3099125"/>
            <a:ext cx="3900479" cy="553998"/>
          </a:xfrm>
          <a:prstGeom prst="flowChartAlternateProcess">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bg1"/>
                </a:solidFill>
                <a:hlinkClick r:id="rId19"/>
              </a:rPr>
              <a:t>Leading with Compassion through the COVID-19 Pandemic</a:t>
            </a:r>
            <a:endParaRPr lang="en-GB" b="1" dirty="0">
              <a:solidFill>
                <a:schemeClr val="bg1"/>
              </a:solidFill>
            </a:endParaRPr>
          </a:p>
        </p:txBody>
      </p:sp>
      <p:sp>
        <p:nvSpPr>
          <p:cNvPr id="23" name="Flowchart: Alternate Process 22">
            <a:extLst>
              <a:ext uri="{FF2B5EF4-FFF2-40B4-BE49-F238E27FC236}">
                <a16:creationId xmlns:a16="http://schemas.microsoft.com/office/drawing/2014/main" id="{1CECCC28-AC56-4C55-B444-7612E7F8FD26}"/>
              </a:ext>
            </a:extLst>
          </p:cNvPr>
          <p:cNvSpPr/>
          <p:nvPr/>
        </p:nvSpPr>
        <p:spPr>
          <a:xfrm>
            <a:off x="8034506" y="3022998"/>
            <a:ext cx="4011252" cy="553998"/>
          </a:xfrm>
          <a:prstGeom prst="flowChartAlternateProcess">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bg1"/>
                </a:solidFill>
                <a:hlinkClick r:id="rId20"/>
              </a:rPr>
              <a:t>HEIW Website - COVID-19 Health and Wellbeing National Resource</a:t>
            </a:r>
            <a:endParaRPr lang="en-GB" b="1" dirty="0">
              <a:solidFill>
                <a:schemeClr val="bg1"/>
              </a:solidFill>
            </a:endParaRPr>
          </a:p>
        </p:txBody>
      </p:sp>
      <p:pic>
        <p:nvPicPr>
          <p:cNvPr id="24" name="Picture 23">
            <a:hlinkClick r:id="rId21"/>
            <a:extLst>
              <a:ext uri="{FF2B5EF4-FFF2-40B4-BE49-F238E27FC236}">
                <a16:creationId xmlns:a16="http://schemas.microsoft.com/office/drawing/2014/main" id="{8EA94793-6BF8-4CF1-AE0C-651BA89F3F3C}"/>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970106" y="4219024"/>
            <a:ext cx="2457450" cy="1207901"/>
          </a:xfrm>
          <a:prstGeom prst="rect">
            <a:avLst/>
          </a:prstGeom>
        </p:spPr>
      </p:pic>
      <p:pic>
        <p:nvPicPr>
          <p:cNvPr id="27" name="Picture 26">
            <a:hlinkClick r:id="rId23"/>
            <a:extLst>
              <a:ext uri="{FF2B5EF4-FFF2-40B4-BE49-F238E27FC236}">
                <a16:creationId xmlns:a16="http://schemas.microsoft.com/office/drawing/2014/main" id="{E33920FB-BAD7-42E5-A2AB-1AA3438C27B2}"/>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9069344" y="4436760"/>
            <a:ext cx="2752542" cy="869224"/>
          </a:xfrm>
          <a:prstGeom prst="rect">
            <a:avLst/>
          </a:prstGeom>
        </p:spPr>
      </p:pic>
      <p:pic>
        <p:nvPicPr>
          <p:cNvPr id="28" name="Picture 27">
            <a:hlinkClick r:id="rId25"/>
            <a:extLst>
              <a:ext uri="{FF2B5EF4-FFF2-40B4-BE49-F238E27FC236}">
                <a16:creationId xmlns:a16="http://schemas.microsoft.com/office/drawing/2014/main" id="{50D1ADBB-FDB2-42C5-A3B4-851BCE3637CB}"/>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94174" y="1377571"/>
            <a:ext cx="1851052" cy="1464144"/>
          </a:xfrm>
          <a:prstGeom prst="rect">
            <a:avLst/>
          </a:prstGeom>
        </p:spPr>
      </p:pic>
      <p:pic>
        <p:nvPicPr>
          <p:cNvPr id="10" name="Picture 9" descr="A picture containing drawing&#10;&#10;Description automatically generated">
            <a:hlinkClick r:id="rId27"/>
            <a:extLst>
              <a:ext uri="{FF2B5EF4-FFF2-40B4-BE49-F238E27FC236}">
                <a16:creationId xmlns:a16="http://schemas.microsoft.com/office/drawing/2014/main" id="{7527620B-4E91-40F7-8B77-89795C51FCDD}"/>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0382700" y="1383492"/>
            <a:ext cx="1715127" cy="991791"/>
          </a:xfrm>
          <a:prstGeom prst="rect">
            <a:avLst/>
          </a:prstGeom>
        </p:spPr>
      </p:pic>
    </p:spTree>
    <p:extLst>
      <p:ext uri="{BB962C8B-B14F-4D97-AF65-F5344CB8AC3E}">
        <p14:creationId xmlns:p14="http://schemas.microsoft.com/office/powerpoint/2010/main" val="2008311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A74CF-4CEC-4682-830D-EED1D4BA7FAC}"/>
              </a:ext>
            </a:extLst>
          </p:cNvPr>
          <p:cNvSpPr>
            <a:spLocks noGrp="1"/>
          </p:cNvSpPr>
          <p:nvPr>
            <p:ph type="ctrTitle"/>
          </p:nvPr>
        </p:nvSpPr>
        <p:spPr>
          <a:xfrm>
            <a:off x="1524000" y="1222625"/>
            <a:ext cx="9144000" cy="3739794"/>
          </a:xfrm>
        </p:spPr>
        <p:txBody>
          <a:bodyPr>
            <a:normAutofit fontScale="90000"/>
          </a:bodyPr>
          <a:lstStyle/>
          <a:p>
            <a:r>
              <a:rPr lang="en-GB" sz="4000" dirty="0">
                <a:solidFill>
                  <a:srgbClr val="575756"/>
                </a:solidFill>
              </a:rPr>
              <a:t>Yr </a:t>
            </a:r>
            <a:r>
              <a:rPr lang="en-GB" sz="4000" dirty="0" err="1">
                <a:solidFill>
                  <a:srgbClr val="575756"/>
                </a:solidFill>
              </a:rPr>
              <a:t>Athro</a:t>
            </a:r>
            <a:r>
              <a:rPr lang="en-GB" sz="4000" dirty="0">
                <a:solidFill>
                  <a:srgbClr val="575756"/>
                </a:solidFill>
              </a:rPr>
              <a:t>/</a:t>
            </a:r>
            <a:r>
              <a:rPr lang="en-GB" sz="4000" dirty="0"/>
              <a:t>Professor </a:t>
            </a:r>
            <a:br>
              <a:rPr lang="en-GB" sz="4000" dirty="0"/>
            </a:br>
            <a:r>
              <a:rPr lang="en-GB" sz="4000" dirty="0"/>
              <a:t>Pushpinder Mangat, </a:t>
            </a:r>
            <a:br>
              <a:rPr lang="en-GB" sz="4000" dirty="0"/>
            </a:br>
            <a:r>
              <a:rPr lang="en-GB" sz="4000" dirty="0" err="1">
                <a:solidFill>
                  <a:srgbClr val="575756"/>
                </a:solidFill>
              </a:rPr>
              <a:t>Cyfarwyddwr</a:t>
            </a:r>
            <a:r>
              <a:rPr lang="en-GB" sz="4000" dirty="0">
                <a:solidFill>
                  <a:srgbClr val="575756"/>
                </a:solidFill>
              </a:rPr>
              <a:t> </a:t>
            </a:r>
            <a:r>
              <a:rPr lang="en-GB" sz="4000" dirty="0" err="1">
                <a:solidFill>
                  <a:srgbClr val="575756"/>
                </a:solidFill>
              </a:rPr>
              <a:t>Meddygol</a:t>
            </a:r>
            <a:br>
              <a:rPr lang="en-GB" sz="4000" dirty="0">
                <a:solidFill>
                  <a:srgbClr val="575756"/>
                </a:solidFill>
              </a:rPr>
            </a:br>
            <a:r>
              <a:rPr lang="en-GB" sz="4000" dirty="0"/>
              <a:t>Medical Director </a:t>
            </a:r>
            <a:br>
              <a:rPr lang="en-GB" sz="4000" dirty="0"/>
            </a:br>
            <a:br>
              <a:rPr lang="en-GB" sz="4000" dirty="0"/>
            </a:br>
            <a:r>
              <a:rPr lang="en-GB" sz="4000" dirty="0"/>
              <a:t>Dr Angela Parry, </a:t>
            </a:r>
            <a:br>
              <a:rPr lang="en-GB" sz="4000" dirty="0"/>
            </a:br>
            <a:r>
              <a:rPr lang="en-GB" sz="4000" dirty="0" err="1">
                <a:solidFill>
                  <a:srgbClr val="575756"/>
                </a:solidFill>
              </a:rPr>
              <a:t>Cyfarwyddydd</a:t>
            </a:r>
            <a:r>
              <a:rPr lang="en-GB" sz="4000" dirty="0">
                <a:solidFill>
                  <a:srgbClr val="575756"/>
                </a:solidFill>
              </a:rPr>
              <a:t> </a:t>
            </a:r>
            <a:r>
              <a:rPr lang="en-GB" sz="4000" dirty="0" err="1">
                <a:solidFill>
                  <a:srgbClr val="575756"/>
                </a:solidFill>
              </a:rPr>
              <a:t>Nyrsio</a:t>
            </a:r>
            <a:br>
              <a:rPr lang="en-GB" sz="4000" dirty="0">
                <a:solidFill>
                  <a:srgbClr val="575756"/>
                </a:solidFill>
              </a:rPr>
            </a:br>
            <a:r>
              <a:rPr lang="en-GB" sz="4000" dirty="0"/>
              <a:t>Director of Nursing</a:t>
            </a:r>
          </a:p>
        </p:txBody>
      </p:sp>
      <p:sp>
        <p:nvSpPr>
          <p:cNvPr id="3" name="Subtitle 2">
            <a:extLst>
              <a:ext uri="{FF2B5EF4-FFF2-40B4-BE49-F238E27FC236}">
                <a16:creationId xmlns:a16="http://schemas.microsoft.com/office/drawing/2014/main" id="{D0AAFC24-570C-4713-8C03-4BCE38F6E6C6}"/>
              </a:ext>
            </a:extLst>
          </p:cNvPr>
          <p:cNvSpPr>
            <a:spLocks noGrp="1"/>
          </p:cNvSpPr>
          <p:nvPr>
            <p:ph type="subTitle" idx="1"/>
          </p:nvPr>
        </p:nvSpPr>
        <p:spPr>
          <a:xfrm>
            <a:off x="1606193" y="5202238"/>
            <a:ext cx="9144000" cy="1655762"/>
          </a:xfrm>
        </p:spPr>
        <p:txBody>
          <a:bodyPr>
            <a:normAutofit/>
          </a:bodyPr>
          <a:lstStyle/>
          <a:p>
            <a:r>
              <a:rPr lang="en-GB" sz="1800" dirty="0" err="1">
                <a:solidFill>
                  <a:srgbClr val="575756"/>
                </a:solidFill>
              </a:rPr>
              <a:t>Datblygiadau</a:t>
            </a:r>
            <a:r>
              <a:rPr lang="en-GB" sz="1800" dirty="0">
                <a:solidFill>
                  <a:srgbClr val="575756"/>
                </a:solidFill>
              </a:rPr>
              <a:t> </a:t>
            </a:r>
            <a:r>
              <a:rPr lang="en-GB" sz="1800" dirty="0" err="1">
                <a:solidFill>
                  <a:srgbClr val="575756"/>
                </a:solidFill>
              </a:rPr>
              <a:t>mewn</a:t>
            </a:r>
            <a:r>
              <a:rPr lang="en-GB" sz="1800" dirty="0">
                <a:solidFill>
                  <a:srgbClr val="575756"/>
                </a:solidFill>
              </a:rPr>
              <a:t> Addysg</a:t>
            </a:r>
          </a:p>
          <a:p>
            <a:r>
              <a:rPr lang="en-GB" sz="1800" dirty="0"/>
              <a:t>Developments in Education</a:t>
            </a:r>
          </a:p>
        </p:txBody>
      </p:sp>
    </p:spTree>
    <p:extLst>
      <p:ext uri="{BB962C8B-B14F-4D97-AF65-F5344CB8AC3E}">
        <p14:creationId xmlns:p14="http://schemas.microsoft.com/office/powerpoint/2010/main" val="301974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26123" y="1799248"/>
          <a:ext cx="10515600" cy="3134360"/>
        </p:xfrm>
        <a:graphic>
          <a:graphicData uri="http://schemas.openxmlformats.org/drawingml/2006/table">
            <a:tbl>
              <a:tblPr firstRow="1" bandRow="1">
                <a:tableStyleId>{5C22544A-7EE6-4342-B048-85BDC9FD1C3A}</a:tableStyleId>
              </a:tblPr>
              <a:tblGrid>
                <a:gridCol w="2019300">
                  <a:extLst>
                    <a:ext uri="{9D8B030D-6E8A-4147-A177-3AD203B41FA5}">
                      <a16:colId xmlns:a16="http://schemas.microsoft.com/office/drawing/2014/main" val="3967629060"/>
                    </a:ext>
                  </a:extLst>
                </a:gridCol>
                <a:gridCol w="8496300">
                  <a:extLst>
                    <a:ext uri="{9D8B030D-6E8A-4147-A177-3AD203B41FA5}">
                      <a16:colId xmlns:a16="http://schemas.microsoft.com/office/drawing/2014/main" val="3331738546"/>
                    </a:ext>
                  </a:extLst>
                </a:gridCol>
              </a:tblGrid>
              <a:tr h="370840">
                <a:tc>
                  <a:txBody>
                    <a:bodyPr/>
                    <a:lstStyle/>
                    <a:p>
                      <a:r>
                        <a:rPr lang="en-GB" dirty="0"/>
                        <a:t>Profession</a:t>
                      </a:r>
                    </a:p>
                  </a:txBody>
                  <a:tcPr/>
                </a:tc>
                <a:tc>
                  <a:txBody>
                    <a:bodyPr/>
                    <a:lstStyle/>
                    <a:p>
                      <a:r>
                        <a:rPr lang="en-GB" dirty="0"/>
                        <a:t>Educational</a:t>
                      </a:r>
                      <a:r>
                        <a:rPr lang="en-GB" baseline="0" dirty="0"/>
                        <a:t> Programmes</a:t>
                      </a:r>
                      <a:endParaRPr lang="en-GB" dirty="0"/>
                    </a:p>
                  </a:txBody>
                  <a:tcPr/>
                </a:tc>
                <a:extLst>
                  <a:ext uri="{0D108BD9-81ED-4DB2-BD59-A6C34878D82A}">
                    <a16:rowId xmlns:a16="http://schemas.microsoft.com/office/drawing/2014/main" val="2803998016"/>
                  </a:ext>
                </a:extLst>
              </a:tr>
              <a:tr h="370840">
                <a:tc>
                  <a:txBody>
                    <a:bodyPr/>
                    <a:lstStyle/>
                    <a:p>
                      <a:r>
                        <a:rPr lang="en-GB" dirty="0"/>
                        <a:t>Medical </a:t>
                      </a:r>
                    </a:p>
                  </a:txBody>
                  <a:tcPr/>
                </a:tc>
                <a:tc>
                  <a:txBody>
                    <a:bodyPr/>
                    <a:lstStyle/>
                    <a:p>
                      <a:r>
                        <a:rPr lang="en-GB" dirty="0"/>
                        <a:t>Foundation, Specialty,</a:t>
                      </a:r>
                      <a:r>
                        <a:rPr lang="en-GB" baseline="0" dirty="0"/>
                        <a:t> GP Trainee and SAS grade doctors</a:t>
                      </a:r>
                      <a:endParaRPr lang="en-GB" dirty="0"/>
                    </a:p>
                  </a:txBody>
                  <a:tcPr/>
                </a:tc>
                <a:extLst>
                  <a:ext uri="{0D108BD9-81ED-4DB2-BD59-A6C34878D82A}">
                    <a16:rowId xmlns:a16="http://schemas.microsoft.com/office/drawing/2014/main" val="3561750355"/>
                  </a:ext>
                </a:extLst>
              </a:tr>
              <a:tr h="370840">
                <a:tc>
                  <a:txBody>
                    <a:bodyPr/>
                    <a:lstStyle/>
                    <a:p>
                      <a:r>
                        <a:rPr lang="en-GB" dirty="0"/>
                        <a:t>Dental</a:t>
                      </a:r>
                    </a:p>
                  </a:txBody>
                  <a:tcPr/>
                </a:tc>
                <a:tc>
                  <a:txBody>
                    <a:bodyPr/>
                    <a:lstStyle/>
                    <a:p>
                      <a:r>
                        <a:rPr lang="en-GB" dirty="0"/>
                        <a:t>Dentists</a:t>
                      </a:r>
                      <a:r>
                        <a:rPr lang="en-GB" baseline="0" dirty="0"/>
                        <a:t> and the wider dental teams</a:t>
                      </a:r>
                      <a:endParaRPr lang="en-GB" dirty="0"/>
                    </a:p>
                  </a:txBody>
                  <a:tcPr/>
                </a:tc>
                <a:extLst>
                  <a:ext uri="{0D108BD9-81ED-4DB2-BD59-A6C34878D82A}">
                    <a16:rowId xmlns:a16="http://schemas.microsoft.com/office/drawing/2014/main" val="1005776011"/>
                  </a:ext>
                </a:extLst>
              </a:tr>
              <a:tr h="370840">
                <a:tc>
                  <a:txBody>
                    <a:bodyPr/>
                    <a:lstStyle/>
                    <a:p>
                      <a:r>
                        <a:rPr lang="en-GB" dirty="0"/>
                        <a:t>Pharmacy</a:t>
                      </a:r>
                    </a:p>
                  </a:txBody>
                  <a:tcPr/>
                </a:tc>
                <a:tc>
                  <a:txBody>
                    <a:bodyPr/>
                    <a:lstStyle/>
                    <a:p>
                      <a:r>
                        <a:rPr lang="en-GB" dirty="0"/>
                        <a:t>Pharmacists,</a:t>
                      </a:r>
                      <a:r>
                        <a:rPr lang="en-GB" baseline="0" dirty="0"/>
                        <a:t> technicians and support staff</a:t>
                      </a:r>
                      <a:endParaRPr lang="en-GB" dirty="0"/>
                    </a:p>
                  </a:txBody>
                  <a:tcPr/>
                </a:tc>
                <a:extLst>
                  <a:ext uri="{0D108BD9-81ED-4DB2-BD59-A6C34878D82A}">
                    <a16:rowId xmlns:a16="http://schemas.microsoft.com/office/drawing/2014/main" val="3177321255"/>
                  </a:ext>
                </a:extLst>
              </a:tr>
              <a:tr h="370840">
                <a:tc>
                  <a:txBody>
                    <a:bodyPr/>
                    <a:lstStyle/>
                    <a:p>
                      <a:r>
                        <a:rPr lang="en-GB" dirty="0"/>
                        <a:t>Health Professions</a:t>
                      </a:r>
                    </a:p>
                  </a:txBody>
                  <a:tcPr/>
                </a:tc>
                <a:tc>
                  <a:txBody>
                    <a:bodyPr/>
                    <a:lstStyle/>
                    <a:p>
                      <a:r>
                        <a:rPr lang="en-GB" dirty="0"/>
                        <a:t>Therapists,</a:t>
                      </a:r>
                      <a:r>
                        <a:rPr lang="en-GB" baseline="0" dirty="0"/>
                        <a:t> Scientists, Nurses, Midwives, Community Nurses, Paramedics, Physicians Associates, Optometrists</a:t>
                      </a:r>
                      <a:endParaRPr lang="en-GB" dirty="0"/>
                    </a:p>
                  </a:txBody>
                  <a:tcPr/>
                </a:tc>
                <a:extLst>
                  <a:ext uri="{0D108BD9-81ED-4DB2-BD59-A6C34878D82A}">
                    <a16:rowId xmlns:a16="http://schemas.microsoft.com/office/drawing/2014/main" val="2167955694"/>
                  </a:ext>
                </a:extLst>
              </a:tr>
              <a:tr h="370840">
                <a:tc>
                  <a:txBody>
                    <a:bodyPr/>
                    <a:lstStyle/>
                    <a:p>
                      <a:r>
                        <a:rPr lang="en-GB" dirty="0"/>
                        <a:t>Support staff</a:t>
                      </a:r>
                    </a:p>
                  </a:txBody>
                  <a:tcPr/>
                </a:tc>
                <a:tc>
                  <a:txBody>
                    <a:bodyPr/>
                    <a:lstStyle/>
                    <a:p>
                      <a:pPr marL="0" lvl="0" indent="0">
                        <a:buFont typeface="Arial" panose="020B0604020202020204" pitchFamily="34" charset="0"/>
                        <a:buNone/>
                      </a:pPr>
                      <a:r>
                        <a:rPr lang="en-GB" sz="1800" dirty="0"/>
                        <a:t>Health &amp; Social Care vocational qualifications, Health Care Support Worker development</a:t>
                      </a:r>
                    </a:p>
                    <a:p>
                      <a:endParaRPr lang="en-GB" dirty="0"/>
                    </a:p>
                  </a:txBody>
                  <a:tcPr/>
                </a:tc>
                <a:extLst>
                  <a:ext uri="{0D108BD9-81ED-4DB2-BD59-A6C34878D82A}">
                    <a16:rowId xmlns:a16="http://schemas.microsoft.com/office/drawing/2014/main" val="2399821092"/>
                  </a:ext>
                </a:extLst>
              </a:tr>
              <a:tr h="370840">
                <a:tc>
                  <a:txBody>
                    <a:bodyPr/>
                    <a:lstStyle/>
                    <a:p>
                      <a:r>
                        <a:rPr lang="en-GB" dirty="0"/>
                        <a:t>Multi professional</a:t>
                      </a:r>
                    </a:p>
                  </a:txBody>
                  <a:tcPr/>
                </a:tc>
                <a:tc>
                  <a:txBody>
                    <a:bodyPr/>
                    <a:lstStyle/>
                    <a:p>
                      <a:r>
                        <a:rPr lang="en-GB" dirty="0"/>
                        <a:t>Advanced Practice, Independent Prescribers</a:t>
                      </a:r>
                    </a:p>
                  </a:txBody>
                  <a:tcPr/>
                </a:tc>
                <a:extLst>
                  <a:ext uri="{0D108BD9-81ED-4DB2-BD59-A6C34878D82A}">
                    <a16:rowId xmlns:a16="http://schemas.microsoft.com/office/drawing/2014/main" val="3235153745"/>
                  </a:ext>
                </a:extLst>
              </a:tr>
            </a:tbl>
          </a:graphicData>
        </a:graphic>
      </p:graphicFrame>
      <p:sp>
        <p:nvSpPr>
          <p:cNvPr id="5" name="Title 1"/>
          <p:cNvSpPr>
            <a:spLocks noGrp="1"/>
          </p:cNvSpPr>
          <p:nvPr>
            <p:ph type="title"/>
          </p:nvPr>
        </p:nvSpPr>
        <p:spPr>
          <a:xfrm>
            <a:off x="838200" y="365126"/>
            <a:ext cx="10515600" cy="997682"/>
          </a:xfrm>
          <a:solidFill>
            <a:schemeClr val="accent1">
              <a:lumMod val="60000"/>
              <a:lumOff val="40000"/>
            </a:schemeClr>
          </a:solidFill>
        </p:spPr>
        <p:txBody>
          <a:bodyPr>
            <a:normAutofit/>
          </a:bodyPr>
          <a:lstStyle/>
          <a:p>
            <a:r>
              <a:rPr lang="en-GB" sz="2800" b="1" dirty="0">
                <a:solidFill>
                  <a:srgbClr val="575756"/>
                </a:solidFill>
              </a:rPr>
              <a:t>Beth </a:t>
            </a:r>
            <a:r>
              <a:rPr lang="en-GB" sz="2800" b="1" dirty="0" err="1">
                <a:solidFill>
                  <a:srgbClr val="575756"/>
                </a:solidFill>
              </a:rPr>
              <a:t>yw</a:t>
            </a:r>
            <a:r>
              <a:rPr lang="en-GB" sz="2800" b="1" dirty="0">
                <a:solidFill>
                  <a:srgbClr val="575756"/>
                </a:solidFill>
              </a:rPr>
              <a:t> </a:t>
            </a:r>
            <a:r>
              <a:rPr lang="en-GB" sz="2800" b="1" dirty="0" err="1">
                <a:solidFill>
                  <a:srgbClr val="575756"/>
                </a:solidFill>
              </a:rPr>
              <a:t>ein</a:t>
            </a:r>
            <a:r>
              <a:rPr lang="en-GB" sz="2800" b="1" dirty="0">
                <a:solidFill>
                  <a:srgbClr val="575756"/>
                </a:solidFill>
              </a:rPr>
              <a:t> </a:t>
            </a:r>
            <a:r>
              <a:rPr lang="en-GB" sz="2800" b="1" dirty="0" err="1">
                <a:solidFill>
                  <a:srgbClr val="575756"/>
                </a:solidFill>
              </a:rPr>
              <a:t>swyddogaeth</a:t>
            </a:r>
            <a:r>
              <a:rPr lang="en-GB" sz="2800" b="1" dirty="0">
                <a:solidFill>
                  <a:srgbClr val="575756"/>
                </a:solidFill>
              </a:rPr>
              <a:t> </a:t>
            </a:r>
            <a:r>
              <a:rPr lang="en-GB" sz="2800" b="1" dirty="0" err="1">
                <a:solidFill>
                  <a:srgbClr val="575756"/>
                </a:solidFill>
              </a:rPr>
              <a:t>addysg</a:t>
            </a:r>
            <a:r>
              <a:rPr lang="en-GB" sz="2800" b="1" dirty="0">
                <a:solidFill>
                  <a:srgbClr val="575756"/>
                </a:solidFill>
              </a:rPr>
              <a:t> a </a:t>
            </a:r>
            <a:r>
              <a:rPr lang="en-GB" sz="2800" b="1" dirty="0" err="1">
                <a:solidFill>
                  <a:srgbClr val="575756"/>
                </a:solidFill>
              </a:rPr>
              <a:t>hyfforddiant</a:t>
            </a:r>
            <a:r>
              <a:rPr lang="en-GB" sz="2800" b="1" dirty="0">
                <a:solidFill>
                  <a:srgbClr val="575756"/>
                </a:solidFill>
              </a:rPr>
              <a:t>? </a:t>
            </a:r>
            <a:br>
              <a:rPr lang="en-GB" sz="2800" b="1" dirty="0">
                <a:solidFill>
                  <a:srgbClr val="575756"/>
                </a:solidFill>
              </a:rPr>
            </a:br>
            <a:r>
              <a:rPr lang="en-GB" sz="2800" dirty="0"/>
              <a:t>What is our education and training function?</a:t>
            </a:r>
          </a:p>
        </p:txBody>
      </p:sp>
      <p:sp>
        <p:nvSpPr>
          <p:cNvPr id="6" name="Oval 5"/>
          <p:cNvSpPr/>
          <p:nvPr/>
        </p:nvSpPr>
        <p:spPr>
          <a:xfrm>
            <a:off x="1166413" y="4983186"/>
            <a:ext cx="1969477" cy="7737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t>Plannning</a:t>
            </a:r>
            <a:endParaRPr lang="en-GB" dirty="0"/>
          </a:p>
        </p:txBody>
      </p:sp>
      <p:sp>
        <p:nvSpPr>
          <p:cNvPr id="7" name="Oval 6"/>
          <p:cNvSpPr/>
          <p:nvPr/>
        </p:nvSpPr>
        <p:spPr>
          <a:xfrm>
            <a:off x="3552060" y="4983186"/>
            <a:ext cx="2303584" cy="7737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Commissioning</a:t>
            </a:r>
          </a:p>
        </p:txBody>
      </p:sp>
      <p:sp>
        <p:nvSpPr>
          <p:cNvPr id="8" name="Oval 7"/>
          <p:cNvSpPr/>
          <p:nvPr/>
        </p:nvSpPr>
        <p:spPr>
          <a:xfrm>
            <a:off x="6266429" y="4983185"/>
            <a:ext cx="1969477" cy="7737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Delivery</a:t>
            </a:r>
          </a:p>
        </p:txBody>
      </p:sp>
      <p:sp>
        <p:nvSpPr>
          <p:cNvPr id="9" name="Oval 8"/>
          <p:cNvSpPr/>
          <p:nvPr/>
        </p:nvSpPr>
        <p:spPr>
          <a:xfrm>
            <a:off x="8646692" y="4983185"/>
            <a:ext cx="2198076" cy="7737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Quality Management</a:t>
            </a:r>
          </a:p>
        </p:txBody>
      </p:sp>
    </p:spTree>
    <p:extLst>
      <p:ext uri="{BB962C8B-B14F-4D97-AF65-F5344CB8AC3E}">
        <p14:creationId xmlns:p14="http://schemas.microsoft.com/office/powerpoint/2010/main" val="2240894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FEF3F42-5279-4558-892A-6EA415CF9796}"/>
              </a:ext>
            </a:extLst>
          </p:cNvPr>
          <p:cNvSpPr txBox="1"/>
          <p:nvPr/>
        </p:nvSpPr>
        <p:spPr>
          <a:xfrm>
            <a:off x="988430" y="353071"/>
            <a:ext cx="10215139" cy="954107"/>
          </a:xfrm>
          <a:prstGeom prst="rect">
            <a:avLst/>
          </a:prstGeom>
          <a:noFill/>
        </p:spPr>
        <p:txBody>
          <a:bodyPr wrap="square" rtlCol="0">
            <a:spAutoFit/>
          </a:bodyPr>
          <a:lstStyle/>
          <a:p>
            <a:r>
              <a:rPr lang="en-GB" sz="2800" b="1" dirty="0" err="1">
                <a:solidFill>
                  <a:srgbClr val="575756"/>
                </a:solidFill>
                <a:latin typeface="Arial" panose="020B0604020202020204" pitchFamily="34" charset="0"/>
                <a:cs typeface="Arial" panose="020B0604020202020204" pitchFamily="34" charset="0"/>
              </a:rPr>
              <a:t>Deoniaethau</a:t>
            </a:r>
            <a:r>
              <a:rPr lang="en-GB" sz="2800" b="1" dirty="0">
                <a:solidFill>
                  <a:srgbClr val="575756"/>
                </a:solidFill>
                <a:latin typeface="Arial" panose="020B0604020202020204" pitchFamily="34" charset="0"/>
                <a:cs typeface="Arial" panose="020B0604020202020204" pitchFamily="34" charset="0"/>
              </a:rPr>
              <a:t> </a:t>
            </a:r>
            <a:r>
              <a:rPr lang="en-GB" sz="2800" b="1" dirty="0" err="1">
                <a:solidFill>
                  <a:srgbClr val="575756"/>
                </a:solidFill>
                <a:latin typeface="Arial" panose="020B0604020202020204" pitchFamily="34" charset="0"/>
                <a:cs typeface="Arial" panose="020B0604020202020204" pitchFamily="34" charset="0"/>
              </a:rPr>
              <a:t>AaGIC</a:t>
            </a:r>
            <a:r>
              <a:rPr lang="en-GB" sz="2800" b="1" dirty="0">
                <a:solidFill>
                  <a:srgbClr val="575756"/>
                </a:solidFill>
                <a:latin typeface="Arial" panose="020B0604020202020204" pitchFamily="34" charset="0"/>
                <a:cs typeface="Arial" panose="020B0604020202020204" pitchFamily="34" charset="0"/>
              </a:rPr>
              <a:t> – </a:t>
            </a:r>
            <a:r>
              <a:rPr lang="en-GB" sz="2800" b="1" dirty="0" err="1">
                <a:solidFill>
                  <a:srgbClr val="575756"/>
                </a:solidFill>
                <a:latin typeface="Arial" panose="020B0604020202020204" pitchFamily="34" charset="0"/>
                <a:cs typeface="Arial" panose="020B0604020202020204" pitchFamily="34" charset="0"/>
              </a:rPr>
              <a:t>Meddygol</a:t>
            </a:r>
            <a:r>
              <a:rPr lang="en-GB" sz="2800" b="1" dirty="0">
                <a:solidFill>
                  <a:srgbClr val="575756"/>
                </a:solidFill>
                <a:latin typeface="Arial" panose="020B0604020202020204" pitchFamily="34" charset="0"/>
                <a:cs typeface="Arial" panose="020B0604020202020204" pitchFamily="34" charset="0"/>
              </a:rPr>
              <a:t>, </a:t>
            </a:r>
            <a:r>
              <a:rPr lang="en-GB" sz="2800" b="1" dirty="0" err="1">
                <a:solidFill>
                  <a:srgbClr val="575756"/>
                </a:solidFill>
                <a:latin typeface="Arial" panose="020B0604020202020204" pitchFamily="34" charset="0"/>
                <a:cs typeface="Arial" panose="020B0604020202020204" pitchFamily="34" charset="0"/>
              </a:rPr>
              <a:t>Deintyddol</a:t>
            </a:r>
            <a:r>
              <a:rPr lang="en-GB" sz="2800" b="1" dirty="0">
                <a:solidFill>
                  <a:srgbClr val="575756"/>
                </a:solidFill>
                <a:latin typeface="Arial" panose="020B0604020202020204" pitchFamily="34" charset="0"/>
                <a:cs typeface="Arial" panose="020B0604020202020204" pitchFamily="34" charset="0"/>
              </a:rPr>
              <a:t> a </a:t>
            </a:r>
            <a:r>
              <a:rPr lang="en-GB" sz="2800" b="1" dirty="0" err="1">
                <a:solidFill>
                  <a:srgbClr val="575756"/>
                </a:solidFill>
                <a:latin typeface="Arial" panose="020B0604020202020204" pitchFamily="34" charset="0"/>
                <a:cs typeface="Arial" panose="020B0604020202020204" pitchFamily="34" charset="0"/>
              </a:rPr>
              <a:t>Fferylliaeth</a:t>
            </a:r>
            <a:endParaRPr lang="en-GB" sz="2800" b="1" dirty="0">
              <a:solidFill>
                <a:srgbClr val="575756"/>
              </a:solidFill>
              <a:latin typeface="Arial" panose="020B0604020202020204" pitchFamily="34" charset="0"/>
              <a:cs typeface="Arial" panose="020B0604020202020204" pitchFamily="34" charset="0"/>
            </a:endParaRPr>
          </a:p>
          <a:p>
            <a:r>
              <a:rPr lang="en-GB" sz="2800" b="1" dirty="0">
                <a:solidFill>
                  <a:srgbClr val="304E82"/>
                </a:solidFill>
                <a:latin typeface="Arial" panose="020B0604020202020204" pitchFamily="34" charset="0"/>
                <a:cs typeface="Arial" panose="020B0604020202020204" pitchFamily="34" charset="0"/>
              </a:rPr>
              <a:t>HEIW Deaneries – Medical, Dental and Pharmacy</a:t>
            </a:r>
          </a:p>
        </p:txBody>
      </p:sp>
      <p:sp>
        <p:nvSpPr>
          <p:cNvPr id="4" name="TextBox 3">
            <a:extLst>
              <a:ext uri="{FF2B5EF4-FFF2-40B4-BE49-F238E27FC236}">
                <a16:creationId xmlns:a16="http://schemas.microsoft.com/office/drawing/2014/main" id="{E74D1140-900D-464E-9AE8-E488F294E2CA}"/>
              </a:ext>
            </a:extLst>
          </p:cNvPr>
          <p:cNvSpPr txBox="1"/>
          <p:nvPr/>
        </p:nvSpPr>
        <p:spPr>
          <a:xfrm>
            <a:off x="1148080" y="1686560"/>
            <a:ext cx="9103360" cy="3416320"/>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chemeClr val="tx1">
                    <a:lumMod val="65000"/>
                    <a:lumOff val="35000"/>
                  </a:schemeClr>
                </a:solidFill>
                <a:latin typeface="Arial" panose="020B0604020202020204" pitchFamily="34" charset="0"/>
                <a:cs typeface="Arial" panose="020B0604020202020204" pitchFamily="34" charset="0"/>
              </a:rPr>
              <a:t>Delivery of high quality, managed training programmes for</a:t>
            </a:r>
          </a:p>
          <a:p>
            <a:pPr marL="742950" lvl="1" indent="-285750">
              <a:buFont typeface="Arial" panose="020B0604020202020204" pitchFamily="34" charset="0"/>
              <a:buChar char="•"/>
            </a:pPr>
            <a:r>
              <a:rPr lang="en-GB" dirty="0">
                <a:solidFill>
                  <a:schemeClr val="tx1">
                    <a:lumMod val="65000"/>
                    <a:lumOff val="35000"/>
                  </a:schemeClr>
                </a:solidFill>
                <a:latin typeface="Arial" panose="020B0604020202020204" pitchFamily="34" charset="0"/>
                <a:cs typeface="Arial" panose="020B0604020202020204" pitchFamily="34" charset="0"/>
              </a:rPr>
              <a:t>58 training disciplines in Medicine  (F1-ST8).</a:t>
            </a:r>
          </a:p>
          <a:p>
            <a:pPr marL="742950" lvl="1" indent="-285750">
              <a:buFont typeface="Arial" panose="020B0604020202020204" pitchFamily="34" charset="0"/>
              <a:buChar char="•"/>
            </a:pPr>
            <a:r>
              <a:rPr lang="en-GB" dirty="0">
                <a:solidFill>
                  <a:schemeClr val="tx1">
                    <a:lumMod val="65000"/>
                    <a:lumOff val="35000"/>
                  </a:schemeClr>
                </a:solidFill>
                <a:latin typeface="Arial" panose="020B0604020202020204" pitchFamily="34" charset="0"/>
                <a:cs typeface="Arial" panose="020B0604020202020204" pitchFamily="34" charset="0"/>
              </a:rPr>
              <a:t>Dental Foundation, Core and Specialty training</a:t>
            </a:r>
          </a:p>
          <a:p>
            <a:pPr marL="742950" lvl="1" indent="-285750">
              <a:buFont typeface="Arial" panose="020B0604020202020204" pitchFamily="34" charset="0"/>
              <a:buChar char="•"/>
            </a:pPr>
            <a:r>
              <a:rPr lang="en-GB" dirty="0">
                <a:solidFill>
                  <a:schemeClr val="tx1">
                    <a:lumMod val="65000"/>
                    <a:lumOff val="35000"/>
                  </a:schemeClr>
                </a:solidFill>
                <a:latin typeface="Arial" panose="020B0604020202020204" pitchFamily="34" charset="0"/>
                <a:cs typeface="Arial" panose="020B0604020202020204" pitchFamily="34" charset="0"/>
              </a:rPr>
              <a:t>Preregistration Pharmacists, and extra training in Advanced Practice</a:t>
            </a:r>
            <a:br>
              <a:rPr lang="en-GB" dirty="0">
                <a:solidFill>
                  <a:schemeClr val="tx1">
                    <a:lumMod val="65000"/>
                    <a:lumOff val="35000"/>
                  </a:schemeClr>
                </a:solidFill>
                <a:latin typeface="Arial" panose="020B0604020202020204" pitchFamily="34" charset="0"/>
                <a:cs typeface="Arial" panose="020B0604020202020204" pitchFamily="34" charset="0"/>
              </a:rPr>
            </a:br>
            <a:endParaRPr lang="en-GB"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chemeClr val="tx1">
                    <a:lumMod val="65000"/>
                    <a:lumOff val="35000"/>
                  </a:schemeClr>
                </a:solidFill>
                <a:latin typeface="Arial" panose="020B0604020202020204" pitchFamily="34" charset="0"/>
                <a:cs typeface="Arial" panose="020B0604020202020204" pitchFamily="34" charset="0"/>
              </a:rPr>
              <a:t>Recruitment, management and progression reviews of all the above</a:t>
            </a:r>
            <a:br>
              <a:rPr lang="en-GB" dirty="0">
                <a:solidFill>
                  <a:schemeClr val="tx1">
                    <a:lumMod val="65000"/>
                    <a:lumOff val="35000"/>
                  </a:schemeClr>
                </a:solidFill>
                <a:latin typeface="Arial" panose="020B0604020202020204" pitchFamily="34" charset="0"/>
                <a:cs typeface="Arial" panose="020B0604020202020204" pitchFamily="34" charset="0"/>
              </a:rPr>
            </a:br>
            <a:endParaRPr lang="en-GB"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chemeClr val="tx1">
                    <a:lumMod val="65000"/>
                    <a:lumOff val="35000"/>
                  </a:schemeClr>
                </a:solidFill>
                <a:latin typeface="Arial" panose="020B0604020202020204" pitchFamily="34" charset="0"/>
                <a:cs typeface="Arial" panose="020B0604020202020204" pitchFamily="34" charset="0"/>
              </a:rPr>
              <a:t>Single Lead employer process for all postgraduate trainees</a:t>
            </a:r>
            <a:br>
              <a:rPr lang="en-GB" dirty="0">
                <a:solidFill>
                  <a:schemeClr val="tx1">
                    <a:lumMod val="65000"/>
                    <a:lumOff val="35000"/>
                  </a:schemeClr>
                </a:solidFill>
                <a:latin typeface="Arial" panose="020B0604020202020204" pitchFamily="34" charset="0"/>
                <a:cs typeface="Arial" panose="020B0604020202020204" pitchFamily="34" charset="0"/>
              </a:rPr>
            </a:br>
            <a:endParaRPr lang="en-GB"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chemeClr val="tx1">
                    <a:lumMod val="65000"/>
                    <a:lumOff val="35000"/>
                  </a:schemeClr>
                </a:solidFill>
                <a:latin typeface="Arial" panose="020B0604020202020204" pitchFamily="34" charset="0"/>
                <a:cs typeface="Arial" panose="020B0604020202020204" pitchFamily="34" charset="0"/>
              </a:rPr>
              <a:t>Quality assurance processes aligned to each regulator</a:t>
            </a:r>
            <a:br>
              <a:rPr lang="en-GB" dirty="0">
                <a:solidFill>
                  <a:schemeClr val="tx1">
                    <a:lumMod val="65000"/>
                    <a:lumOff val="35000"/>
                  </a:schemeClr>
                </a:solidFill>
                <a:latin typeface="Arial" panose="020B0604020202020204" pitchFamily="34" charset="0"/>
                <a:cs typeface="Arial" panose="020B0604020202020204" pitchFamily="34" charset="0"/>
              </a:rPr>
            </a:br>
            <a:endParaRPr lang="en-GB"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chemeClr val="tx1">
                    <a:lumMod val="65000"/>
                    <a:lumOff val="35000"/>
                  </a:schemeClr>
                </a:solidFill>
                <a:latin typeface="Arial" panose="020B0604020202020204" pitchFamily="34" charset="0"/>
                <a:cs typeface="Arial" panose="020B0604020202020204" pitchFamily="34" charset="0"/>
              </a:rPr>
              <a:t>Professional Support for postgraduate trainees</a:t>
            </a:r>
          </a:p>
        </p:txBody>
      </p:sp>
    </p:spTree>
    <p:extLst>
      <p:ext uri="{BB962C8B-B14F-4D97-AF65-F5344CB8AC3E}">
        <p14:creationId xmlns:p14="http://schemas.microsoft.com/office/powerpoint/2010/main" val="2622290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36B3079-5E01-4B94-B74E-636D9D2D64B5}"/>
              </a:ext>
            </a:extLst>
          </p:cNvPr>
          <p:cNvSpPr>
            <a:spLocks noGrp="1"/>
          </p:cNvSpPr>
          <p:nvPr>
            <p:ph type="title"/>
          </p:nvPr>
        </p:nvSpPr>
        <p:spPr/>
        <p:txBody>
          <a:bodyPr>
            <a:noAutofit/>
          </a:bodyPr>
          <a:lstStyle/>
          <a:p>
            <a:r>
              <a:rPr lang="en-GB" sz="2800" b="1" dirty="0" err="1">
                <a:solidFill>
                  <a:schemeClr val="tx1">
                    <a:lumMod val="65000"/>
                    <a:lumOff val="35000"/>
                  </a:schemeClr>
                </a:solidFill>
                <a:latin typeface="Arial" panose="020B0604020202020204" pitchFamily="34" charset="0"/>
                <a:cs typeface="Arial" panose="020B0604020202020204" pitchFamily="34" charset="0"/>
              </a:rPr>
              <a:t>Cyflawniadau</a:t>
            </a:r>
            <a:r>
              <a:rPr lang="en-GB" sz="2800" b="1" dirty="0">
                <a:solidFill>
                  <a:schemeClr val="tx1">
                    <a:lumMod val="65000"/>
                    <a:lumOff val="35000"/>
                  </a:schemeClr>
                </a:solidFill>
                <a:latin typeface="Arial" panose="020B0604020202020204" pitchFamily="34" charset="0"/>
                <a:cs typeface="Arial" panose="020B0604020202020204" pitchFamily="34" charset="0"/>
              </a:rPr>
              <a:t> </a:t>
            </a:r>
            <a:r>
              <a:rPr lang="en-GB" sz="2800" b="1" dirty="0" err="1">
                <a:solidFill>
                  <a:schemeClr val="tx1">
                    <a:lumMod val="65000"/>
                    <a:lumOff val="35000"/>
                  </a:schemeClr>
                </a:solidFill>
                <a:latin typeface="Arial" panose="020B0604020202020204" pitchFamily="34" charset="0"/>
                <a:cs typeface="Arial" panose="020B0604020202020204" pitchFamily="34" charset="0"/>
              </a:rPr>
              <a:t>mewn</a:t>
            </a:r>
            <a:r>
              <a:rPr lang="en-GB" sz="2800" b="1" dirty="0">
                <a:solidFill>
                  <a:schemeClr val="tx1">
                    <a:lumMod val="65000"/>
                    <a:lumOff val="35000"/>
                  </a:schemeClr>
                </a:solidFill>
                <a:latin typeface="Arial" panose="020B0604020202020204" pitchFamily="34" charset="0"/>
                <a:cs typeface="Arial" panose="020B0604020202020204" pitchFamily="34" charset="0"/>
              </a:rPr>
              <a:t> </a:t>
            </a:r>
            <a:r>
              <a:rPr lang="en-GB" sz="2800" b="1" dirty="0" err="1">
                <a:solidFill>
                  <a:schemeClr val="tx1">
                    <a:lumMod val="65000"/>
                    <a:lumOff val="35000"/>
                  </a:schemeClr>
                </a:solidFill>
                <a:latin typeface="Arial" panose="020B0604020202020204" pitchFamily="34" charset="0"/>
                <a:cs typeface="Arial" panose="020B0604020202020204" pitchFamily="34" charset="0"/>
              </a:rPr>
              <a:t>Deoniaethau</a:t>
            </a:r>
            <a:r>
              <a:rPr lang="en-GB" sz="2800" b="1" dirty="0">
                <a:solidFill>
                  <a:schemeClr val="tx1">
                    <a:lumMod val="65000"/>
                    <a:lumOff val="35000"/>
                  </a:schemeClr>
                </a:solidFill>
                <a:latin typeface="Arial" panose="020B0604020202020204" pitchFamily="34" charset="0"/>
                <a:cs typeface="Arial" panose="020B0604020202020204" pitchFamily="34" charset="0"/>
              </a:rPr>
              <a:t> </a:t>
            </a:r>
            <a:r>
              <a:rPr lang="en-GB" sz="2800" b="1" dirty="0" err="1">
                <a:solidFill>
                  <a:schemeClr val="tx1">
                    <a:lumMod val="65000"/>
                    <a:lumOff val="35000"/>
                  </a:schemeClr>
                </a:solidFill>
                <a:latin typeface="Arial" panose="020B0604020202020204" pitchFamily="34" charset="0"/>
                <a:cs typeface="Arial" panose="020B0604020202020204" pitchFamily="34" charset="0"/>
              </a:rPr>
              <a:t>Meddygol</a:t>
            </a:r>
            <a:r>
              <a:rPr lang="en-GB" sz="2800" b="1" dirty="0">
                <a:solidFill>
                  <a:schemeClr val="tx1">
                    <a:lumMod val="65000"/>
                    <a:lumOff val="35000"/>
                  </a:schemeClr>
                </a:solidFill>
                <a:latin typeface="Arial" panose="020B0604020202020204" pitchFamily="34" charset="0"/>
                <a:cs typeface="Arial" panose="020B0604020202020204" pitchFamily="34" charset="0"/>
              </a:rPr>
              <a:t>, </a:t>
            </a:r>
            <a:r>
              <a:rPr lang="en-GB" sz="2800" b="1" dirty="0" err="1">
                <a:solidFill>
                  <a:schemeClr val="tx1">
                    <a:lumMod val="65000"/>
                    <a:lumOff val="35000"/>
                  </a:schemeClr>
                </a:solidFill>
                <a:latin typeface="Arial" panose="020B0604020202020204" pitchFamily="34" charset="0"/>
                <a:cs typeface="Arial" panose="020B0604020202020204" pitchFamily="34" charset="0"/>
              </a:rPr>
              <a:t>Deintyddol</a:t>
            </a:r>
            <a:r>
              <a:rPr lang="en-GB" sz="2800" b="1" dirty="0">
                <a:solidFill>
                  <a:schemeClr val="tx1">
                    <a:lumMod val="65000"/>
                    <a:lumOff val="35000"/>
                  </a:schemeClr>
                </a:solidFill>
                <a:latin typeface="Arial" panose="020B0604020202020204" pitchFamily="34" charset="0"/>
                <a:cs typeface="Arial" panose="020B0604020202020204" pitchFamily="34" charset="0"/>
              </a:rPr>
              <a:t> a </a:t>
            </a:r>
            <a:r>
              <a:rPr lang="en-GB" sz="2800" b="1" dirty="0" err="1">
                <a:solidFill>
                  <a:schemeClr val="tx1">
                    <a:lumMod val="65000"/>
                    <a:lumOff val="35000"/>
                  </a:schemeClr>
                </a:solidFill>
                <a:latin typeface="Arial" panose="020B0604020202020204" pitchFamily="34" charset="0"/>
                <a:cs typeface="Arial" panose="020B0604020202020204" pitchFamily="34" charset="0"/>
              </a:rPr>
              <a:t>Fferylliaeth</a:t>
            </a:r>
            <a:r>
              <a:rPr lang="en-GB" sz="2800" b="1" dirty="0">
                <a:solidFill>
                  <a:schemeClr val="tx1">
                    <a:lumMod val="65000"/>
                    <a:lumOff val="35000"/>
                  </a:schemeClr>
                </a:solidFill>
                <a:latin typeface="Arial" panose="020B0604020202020204" pitchFamily="34" charset="0"/>
                <a:cs typeface="Arial" panose="020B0604020202020204" pitchFamily="34" charset="0"/>
              </a:rPr>
              <a:t> </a:t>
            </a:r>
            <a:br>
              <a:rPr lang="en-GB" sz="2800" b="1" dirty="0">
                <a:solidFill>
                  <a:schemeClr val="tx1">
                    <a:lumMod val="65000"/>
                    <a:lumOff val="35000"/>
                  </a:schemeClr>
                </a:solidFill>
                <a:latin typeface="Arial" panose="020B0604020202020204" pitchFamily="34" charset="0"/>
                <a:cs typeface="Arial" panose="020B0604020202020204" pitchFamily="34" charset="0"/>
              </a:rPr>
            </a:br>
            <a:r>
              <a:rPr lang="en-GB" sz="2800" b="1" dirty="0">
                <a:solidFill>
                  <a:srgbClr val="325083"/>
                </a:solidFill>
                <a:latin typeface="Arial" panose="020B0604020202020204" pitchFamily="34" charset="0"/>
                <a:cs typeface="Arial" panose="020B0604020202020204" pitchFamily="34" charset="0"/>
              </a:rPr>
              <a:t>Achievements in Medical, Dental and Pharmacy Deaneries </a:t>
            </a:r>
          </a:p>
        </p:txBody>
      </p:sp>
      <p:sp>
        <p:nvSpPr>
          <p:cNvPr id="10" name="Content Placeholder 9">
            <a:extLst>
              <a:ext uri="{FF2B5EF4-FFF2-40B4-BE49-F238E27FC236}">
                <a16:creationId xmlns:a16="http://schemas.microsoft.com/office/drawing/2014/main" id="{C9135BC4-2C75-4C6F-8D1F-AB45F97AB8AC}"/>
              </a:ext>
            </a:extLst>
          </p:cNvPr>
          <p:cNvSpPr txBox="1">
            <a:spLocks noGrp="1"/>
          </p:cNvSpPr>
          <p:nvPr>
            <p:ph idx="1"/>
          </p:nvPr>
        </p:nvSpPr>
        <p:spPr>
          <a:xfrm>
            <a:off x="139558" y="1600131"/>
            <a:ext cx="5956442" cy="3354765"/>
          </a:xfrm>
          <a:prstGeom prst="rect">
            <a:avLst/>
          </a:prstGeom>
          <a:noFill/>
        </p:spPr>
        <p:txBody>
          <a:bodyPr wrap="square" rtlCol="0">
            <a:spAutoFit/>
          </a:bodyPr>
          <a:lstStyle/>
          <a:p>
            <a:pPr marL="285750" indent="-285750">
              <a:buFont typeface="Arial" panose="020B0604020202020204" pitchFamily="34" charset="0"/>
              <a:buChar char="•"/>
            </a:pPr>
            <a:r>
              <a:rPr lang="en-GB" sz="1800" dirty="0">
                <a:solidFill>
                  <a:schemeClr val="tx1">
                    <a:lumMod val="65000"/>
                    <a:lumOff val="35000"/>
                  </a:schemeClr>
                </a:solidFill>
                <a:latin typeface="Arial" panose="020B0604020202020204" pitchFamily="34" charset="0"/>
                <a:cs typeface="Arial" panose="020B0604020202020204" pitchFamily="34" charset="0"/>
              </a:rPr>
              <a:t>Commenced wide focus on Differential Attainment</a:t>
            </a:r>
          </a:p>
          <a:p>
            <a:pPr marL="285750" indent="-285750">
              <a:buFont typeface="Arial" panose="020B0604020202020204" pitchFamily="34" charset="0"/>
              <a:buChar char="•"/>
            </a:pPr>
            <a:r>
              <a:rPr lang="en-GB" sz="1800" dirty="0">
                <a:solidFill>
                  <a:schemeClr val="tx1">
                    <a:lumMod val="65000"/>
                    <a:lumOff val="35000"/>
                  </a:schemeClr>
                </a:solidFill>
                <a:latin typeface="Arial" panose="020B0604020202020204" pitchFamily="34" charset="0"/>
                <a:cs typeface="Arial" panose="020B0604020202020204" pitchFamily="34" charset="0"/>
              </a:rPr>
              <a:t>Implementation of new Model for GP trainees </a:t>
            </a:r>
          </a:p>
          <a:p>
            <a:pPr marL="285750" indent="-285750">
              <a:buFont typeface="Arial" panose="020B0604020202020204" pitchFamily="34" charset="0"/>
              <a:buChar char="•"/>
            </a:pPr>
            <a:r>
              <a:rPr lang="en-GB" sz="1800" dirty="0">
                <a:solidFill>
                  <a:schemeClr val="tx1">
                    <a:lumMod val="65000"/>
                    <a:lumOff val="35000"/>
                  </a:schemeClr>
                </a:solidFill>
                <a:latin typeface="Arial" panose="020B0604020202020204" pitchFamily="34" charset="0"/>
                <a:cs typeface="Arial" panose="020B0604020202020204" pitchFamily="34" charset="0"/>
              </a:rPr>
              <a:t>Expansion of Medical Foundation Numbers – focused on Primary Care</a:t>
            </a:r>
          </a:p>
          <a:p>
            <a:pPr marL="285750" indent="-285750">
              <a:buFont typeface="Arial" panose="020B0604020202020204" pitchFamily="34" charset="0"/>
              <a:buChar char="•"/>
            </a:pPr>
            <a:r>
              <a:rPr lang="en-GB" sz="1800" dirty="0">
                <a:solidFill>
                  <a:schemeClr val="tx1">
                    <a:lumMod val="65000"/>
                    <a:lumOff val="35000"/>
                  </a:schemeClr>
                </a:solidFill>
                <a:latin typeface="Arial" panose="020B0604020202020204" pitchFamily="34" charset="0"/>
                <a:cs typeface="Arial" panose="020B0604020202020204" pitchFamily="34" charset="0"/>
              </a:rPr>
              <a:t>Professionalisation of Medical Educators</a:t>
            </a:r>
          </a:p>
          <a:p>
            <a:pPr marL="285750" indent="-285750">
              <a:buFont typeface="Arial" panose="020B0604020202020204" pitchFamily="34" charset="0"/>
              <a:buChar char="•"/>
            </a:pPr>
            <a:r>
              <a:rPr lang="en-GB" sz="1800" dirty="0">
                <a:solidFill>
                  <a:schemeClr val="tx1">
                    <a:lumMod val="65000"/>
                    <a:lumOff val="35000"/>
                  </a:schemeClr>
                </a:solidFill>
                <a:latin typeface="Arial" panose="020B0604020202020204" pitchFamily="34" charset="0"/>
                <a:cs typeface="Arial" panose="020B0604020202020204" pitchFamily="34" charset="0"/>
              </a:rPr>
              <a:t>Respond to changing needs for Medical Appraisal during COVID-19</a:t>
            </a:r>
          </a:p>
          <a:p>
            <a:pPr marL="285750" indent="-285750">
              <a:buFont typeface="Arial" panose="020B0604020202020204" pitchFamily="34" charset="0"/>
              <a:buChar char="•"/>
            </a:pPr>
            <a:r>
              <a:rPr lang="en-GB" sz="1800" dirty="0">
                <a:solidFill>
                  <a:schemeClr val="tx1">
                    <a:lumMod val="65000"/>
                    <a:lumOff val="35000"/>
                  </a:schemeClr>
                </a:solidFill>
                <a:latin typeface="Arial" panose="020B0604020202020204" pitchFamily="34" charset="0"/>
                <a:cs typeface="Arial" panose="020B0604020202020204" pitchFamily="34" charset="0"/>
              </a:rPr>
              <a:t>Launch of Orbit 360 (New in house Multisource feedback tool)</a:t>
            </a:r>
          </a:p>
          <a:p>
            <a:endParaRPr lang="en-GB" dirty="0"/>
          </a:p>
        </p:txBody>
      </p:sp>
      <p:sp>
        <p:nvSpPr>
          <p:cNvPr id="9" name="Content Placeholder 8">
            <a:extLst>
              <a:ext uri="{FF2B5EF4-FFF2-40B4-BE49-F238E27FC236}">
                <a16:creationId xmlns:a16="http://schemas.microsoft.com/office/drawing/2014/main" id="{FA18E4C3-29AE-4D9F-85E0-E2B830CBEEF5}"/>
              </a:ext>
            </a:extLst>
          </p:cNvPr>
          <p:cNvSpPr>
            <a:spLocks noGrp="1"/>
          </p:cNvSpPr>
          <p:nvPr>
            <p:ph sz="half" idx="4294967295"/>
          </p:nvPr>
        </p:nvSpPr>
        <p:spPr>
          <a:xfrm>
            <a:off x="6096001" y="1600131"/>
            <a:ext cx="6096000" cy="4094232"/>
          </a:xfrm>
        </p:spPr>
        <p:txBody>
          <a:bodyPr>
            <a:noAutofit/>
          </a:bodyPr>
          <a:lstStyle/>
          <a:p>
            <a:pPr marL="342900" indent="-342900"/>
            <a:r>
              <a:rPr lang="en-GB" sz="1800" dirty="0">
                <a:solidFill>
                  <a:schemeClr val="tx1">
                    <a:lumMod val="65000"/>
                    <a:lumOff val="35000"/>
                  </a:schemeClr>
                </a:solidFill>
                <a:latin typeface="Arial" panose="020B0604020202020204" pitchFamily="34" charset="0"/>
                <a:cs typeface="Arial" panose="020B0604020202020204" pitchFamily="34" charset="0"/>
              </a:rPr>
              <a:t>Multisector Preregistration Pharmacy training – Unique in the UK</a:t>
            </a:r>
          </a:p>
          <a:p>
            <a:pPr marL="342900" indent="-342900"/>
            <a:r>
              <a:rPr lang="en-GB" sz="1800" dirty="0">
                <a:solidFill>
                  <a:schemeClr val="tx1">
                    <a:lumMod val="65000"/>
                    <a:lumOff val="35000"/>
                  </a:schemeClr>
                </a:solidFill>
                <a:latin typeface="Arial" panose="020B0604020202020204" pitchFamily="34" charset="0"/>
                <a:cs typeface="Arial" panose="020B0604020202020204" pitchFamily="34" charset="0"/>
              </a:rPr>
              <a:t>Training of 35 GP Practice Pharmacist, 40 Independent Prescribers</a:t>
            </a:r>
          </a:p>
          <a:p>
            <a:pPr marL="342900" indent="-342900"/>
            <a:r>
              <a:rPr lang="en-GB" sz="1800" dirty="0">
                <a:solidFill>
                  <a:schemeClr val="tx1">
                    <a:lumMod val="65000"/>
                    <a:lumOff val="35000"/>
                  </a:schemeClr>
                </a:solidFill>
                <a:latin typeface="Arial" panose="020B0604020202020204" pitchFamily="34" charset="0"/>
                <a:cs typeface="Arial" panose="020B0604020202020204" pitchFamily="34" charset="0"/>
              </a:rPr>
              <a:t>Multisector Pharmacy Technician training </a:t>
            </a:r>
          </a:p>
          <a:p>
            <a:pPr marL="342900" indent="-342900"/>
            <a:r>
              <a:rPr lang="en-GB" sz="1800" dirty="0">
                <a:solidFill>
                  <a:schemeClr val="tx1">
                    <a:lumMod val="65000"/>
                    <a:lumOff val="35000"/>
                  </a:schemeClr>
                </a:solidFill>
                <a:latin typeface="Arial" panose="020B0604020202020204" pitchFamily="34" charset="0"/>
                <a:cs typeface="Arial" panose="020B0604020202020204" pitchFamily="34" charset="0"/>
              </a:rPr>
              <a:t>17 Pharmacy Technicians undergoing Advanced Practice Training</a:t>
            </a:r>
          </a:p>
          <a:p>
            <a:pPr marL="342900" indent="-342900"/>
            <a:r>
              <a:rPr lang="en-GB" sz="1800" dirty="0">
                <a:solidFill>
                  <a:schemeClr val="tx1">
                    <a:lumMod val="65000"/>
                    <a:lumOff val="35000"/>
                  </a:schemeClr>
                </a:solidFill>
                <a:latin typeface="Arial" panose="020B0604020202020204" pitchFamily="34" charset="0"/>
                <a:cs typeface="Arial" panose="020B0604020202020204" pitchFamily="34" charset="0"/>
              </a:rPr>
              <a:t>Dental Foundation plus year to encourage retention of Dentists in Wales</a:t>
            </a:r>
          </a:p>
          <a:p>
            <a:pPr marL="342900" indent="-342900"/>
            <a:r>
              <a:rPr lang="en-GB" sz="1800" dirty="0">
                <a:solidFill>
                  <a:schemeClr val="tx1">
                    <a:lumMod val="65000"/>
                    <a:lumOff val="35000"/>
                  </a:schemeClr>
                </a:solidFill>
                <a:latin typeface="Arial" panose="020B0604020202020204" pitchFamily="34" charset="0"/>
                <a:cs typeface="Arial" panose="020B0604020202020204" pitchFamily="34" charset="0"/>
              </a:rPr>
              <a:t>Development of All Wales Dental Care Practitioner faculty at Bangor University</a:t>
            </a:r>
          </a:p>
          <a:p>
            <a:endParaRPr lang="en-GB" sz="2400" dirty="0"/>
          </a:p>
        </p:txBody>
      </p:sp>
    </p:spTree>
    <p:extLst>
      <p:ext uri="{BB962C8B-B14F-4D97-AF65-F5344CB8AC3E}">
        <p14:creationId xmlns:p14="http://schemas.microsoft.com/office/powerpoint/2010/main" val="836024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1E4AE-B65D-4257-81D3-3384DE7493FB}"/>
              </a:ext>
            </a:extLst>
          </p:cNvPr>
          <p:cNvSpPr>
            <a:spLocks noGrp="1"/>
          </p:cNvSpPr>
          <p:nvPr>
            <p:ph type="title"/>
          </p:nvPr>
        </p:nvSpPr>
        <p:spPr>
          <a:xfrm>
            <a:off x="512196" y="301514"/>
            <a:ext cx="10515600" cy="1325563"/>
          </a:xfrm>
        </p:spPr>
        <p:txBody>
          <a:bodyPr>
            <a:noAutofit/>
          </a:bodyPr>
          <a:lstStyle/>
          <a:p>
            <a:r>
              <a:rPr lang="en-GB" sz="2800" b="1" dirty="0">
                <a:solidFill>
                  <a:schemeClr val="tx1">
                    <a:lumMod val="65000"/>
                    <a:lumOff val="35000"/>
                  </a:schemeClr>
                </a:solidFill>
              </a:rPr>
              <a:t>Y </a:t>
            </a:r>
            <a:r>
              <a:rPr lang="en-GB" sz="2800" b="1" dirty="0" err="1">
                <a:solidFill>
                  <a:schemeClr val="tx1">
                    <a:lumMod val="65000"/>
                    <a:lumOff val="35000"/>
                  </a:schemeClr>
                </a:solidFill>
              </a:rPr>
              <a:t>Llwybr</a:t>
            </a:r>
            <a:r>
              <a:rPr lang="en-GB" sz="2800" b="1" dirty="0">
                <a:solidFill>
                  <a:schemeClr val="tx1">
                    <a:lumMod val="65000"/>
                    <a:lumOff val="35000"/>
                  </a:schemeClr>
                </a:solidFill>
              </a:rPr>
              <a:t> </a:t>
            </a:r>
            <a:r>
              <a:rPr lang="en-GB" sz="2800" b="1" dirty="0" err="1">
                <a:solidFill>
                  <a:schemeClr val="tx1">
                    <a:lumMod val="65000"/>
                    <a:lumOff val="35000"/>
                  </a:schemeClr>
                </a:solidFill>
              </a:rPr>
              <a:t>Gyrfa</a:t>
            </a:r>
            <a:r>
              <a:rPr lang="en-GB" sz="2800" b="1" dirty="0">
                <a:solidFill>
                  <a:schemeClr val="tx1">
                    <a:lumMod val="65000"/>
                    <a:lumOff val="35000"/>
                  </a:schemeClr>
                </a:solidFill>
              </a:rPr>
              <a:t> Addysg ar </a:t>
            </a:r>
            <a:r>
              <a:rPr lang="en-GB" sz="2800" b="1" dirty="0" err="1">
                <a:solidFill>
                  <a:schemeClr val="tx1">
                    <a:lumMod val="65000"/>
                    <a:lumOff val="35000"/>
                  </a:schemeClr>
                </a:solidFill>
              </a:rPr>
              <a:t>gyfer</a:t>
            </a:r>
            <a:r>
              <a:rPr lang="en-GB" sz="2800" b="1" dirty="0">
                <a:solidFill>
                  <a:schemeClr val="tx1">
                    <a:lumMod val="65000"/>
                    <a:lumOff val="35000"/>
                  </a:schemeClr>
                </a:solidFill>
              </a:rPr>
              <a:t> Iechyd a </a:t>
            </a:r>
            <a:r>
              <a:rPr lang="en-GB" sz="2800" b="1" dirty="0" err="1">
                <a:solidFill>
                  <a:schemeClr val="tx1">
                    <a:lumMod val="65000"/>
                    <a:lumOff val="35000"/>
                  </a:schemeClr>
                </a:solidFill>
              </a:rPr>
              <a:t>Gofal</a:t>
            </a:r>
            <a:r>
              <a:rPr lang="en-GB" sz="2800" b="1" dirty="0">
                <a:solidFill>
                  <a:schemeClr val="tx1">
                    <a:lumMod val="65000"/>
                    <a:lumOff val="35000"/>
                  </a:schemeClr>
                </a:solidFill>
              </a:rPr>
              <a:t> </a:t>
            </a:r>
            <a:r>
              <a:rPr lang="en-GB" sz="2800" b="1" dirty="0" err="1">
                <a:solidFill>
                  <a:schemeClr val="tx1">
                    <a:lumMod val="65000"/>
                    <a:lumOff val="35000"/>
                  </a:schemeClr>
                </a:solidFill>
              </a:rPr>
              <a:t>Cymdeithasol</a:t>
            </a:r>
            <a:r>
              <a:rPr lang="en-GB" sz="2800" b="1" dirty="0">
                <a:solidFill>
                  <a:schemeClr val="tx1">
                    <a:lumMod val="65000"/>
                    <a:lumOff val="35000"/>
                  </a:schemeClr>
                </a:solidFill>
              </a:rPr>
              <a:t> – Dysgu </a:t>
            </a:r>
            <a:r>
              <a:rPr lang="en-GB" sz="2800" b="1" dirty="0" err="1">
                <a:solidFill>
                  <a:schemeClr val="tx1">
                    <a:lumMod val="65000"/>
                    <a:lumOff val="35000"/>
                  </a:schemeClr>
                </a:solidFill>
              </a:rPr>
              <a:t>Seiliedig</a:t>
            </a:r>
            <a:r>
              <a:rPr lang="en-GB" sz="2800" b="1" dirty="0">
                <a:solidFill>
                  <a:schemeClr val="tx1">
                    <a:lumMod val="65000"/>
                    <a:lumOff val="35000"/>
                  </a:schemeClr>
                </a:solidFill>
              </a:rPr>
              <a:t> ar </a:t>
            </a:r>
            <a:r>
              <a:rPr lang="en-GB" sz="2800" b="1" dirty="0" err="1">
                <a:solidFill>
                  <a:schemeClr val="tx1">
                    <a:lumMod val="65000"/>
                    <a:lumOff val="35000"/>
                  </a:schemeClr>
                </a:solidFill>
              </a:rPr>
              <a:t>Waith</a:t>
            </a:r>
            <a:br>
              <a:rPr lang="en-GB" sz="2800" b="1" dirty="0"/>
            </a:br>
            <a:r>
              <a:rPr lang="en-GB" sz="2800" b="1" dirty="0"/>
              <a:t>The Education Career Pathway for Health &amp; Social Care</a:t>
            </a:r>
            <a:br>
              <a:rPr lang="en-GB" sz="2800" b="1" dirty="0"/>
            </a:br>
            <a:r>
              <a:rPr lang="en-GB" sz="2800" b="1" dirty="0"/>
              <a:t>– Work Based Learning</a:t>
            </a:r>
            <a:endParaRPr lang="en-GB" sz="2800" dirty="0"/>
          </a:p>
        </p:txBody>
      </p:sp>
      <p:sp>
        <p:nvSpPr>
          <p:cNvPr id="3" name="Content Placeholder 2">
            <a:extLst>
              <a:ext uri="{FF2B5EF4-FFF2-40B4-BE49-F238E27FC236}">
                <a16:creationId xmlns:a16="http://schemas.microsoft.com/office/drawing/2014/main" id="{1A052E41-7DFF-401C-84E1-A96012C49B9B}"/>
              </a:ext>
            </a:extLst>
          </p:cNvPr>
          <p:cNvSpPr>
            <a:spLocks noGrp="1"/>
          </p:cNvSpPr>
          <p:nvPr>
            <p:ph idx="1"/>
          </p:nvPr>
        </p:nvSpPr>
        <p:spPr>
          <a:xfrm>
            <a:off x="512196" y="1791071"/>
            <a:ext cx="10515600" cy="4351338"/>
          </a:xfrm>
        </p:spPr>
        <p:txBody>
          <a:bodyPr>
            <a:normAutofit/>
          </a:bodyPr>
          <a:lstStyle/>
          <a:p>
            <a:pPr marL="285750" indent="-285750">
              <a:buFont typeface="Arial" panose="020B0604020202020204" pitchFamily="34" charset="0"/>
              <a:buChar char="•"/>
            </a:pPr>
            <a:r>
              <a:rPr lang="en-GB" sz="1700" dirty="0"/>
              <a:t>Supports career progression and role extension</a:t>
            </a:r>
          </a:p>
          <a:p>
            <a:pPr marL="285750" indent="-285750">
              <a:buFont typeface="Arial" panose="020B0604020202020204" pitchFamily="34" charset="0"/>
              <a:buChar char="•"/>
            </a:pPr>
            <a:r>
              <a:rPr lang="en-GB" sz="1700" dirty="0"/>
              <a:t>Accredited education developed by NHS Wales subject experts</a:t>
            </a:r>
          </a:p>
          <a:p>
            <a:pPr marL="285750" indent="-285750">
              <a:buFont typeface="Arial" panose="020B0604020202020204" pitchFamily="34" charset="0"/>
              <a:buChar char="•"/>
            </a:pPr>
            <a:r>
              <a:rPr lang="en-GB" sz="1700" dirty="0"/>
              <a:t>Previously heavily support worker focussed at levels 2 - 4</a:t>
            </a:r>
          </a:p>
          <a:p>
            <a:pPr marL="285750" indent="-285750">
              <a:buFont typeface="Arial" panose="020B0604020202020204" pitchFamily="34" charset="0"/>
              <a:buChar char="•"/>
            </a:pPr>
            <a:r>
              <a:rPr lang="en-GB" sz="1700" dirty="0"/>
              <a:t>More recently higher level work based learning has been developed at levels 6 &amp; 7</a:t>
            </a:r>
          </a:p>
          <a:p>
            <a:pPr marL="285750" indent="-285750">
              <a:buFont typeface="Arial" panose="020B0604020202020204" pitchFamily="34" charset="0"/>
              <a:buChar char="•"/>
            </a:pPr>
            <a:r>
              <a:rPr lang="en-GB" sz="1700" dirty="0"/>
              <a:t>WG development partner for health apprenticeships</a:t>
            </a:r>
          </a:p>
          <a:p>
            <a:pPr marL="285750" indent="-285750">
              <a:buFont typeface="Arial" panose="020B0604020202020204" pitchFamily="34" charset="0"/>
              <a:buChar char="•"/>
            </a:pPr>
            <a:r>
              <a:rPr lang="en-GB" sz="1700" dirty="0"/>
              <a:t>Developing strong links with professionally regulated courses re: Level 4 developments to allow for progression to professional registration </a:t>
            </a:r>
          </a:p>
          <a:p>
            <a:pPr marL="285750" indent="-285750">
              <a:buFont typeface="Arial" panose="020B0604020202020204" pitchFamily="34" charset="0"/>
              <a:buChar char="•"/>
            </a:pPr>
            <a:r>
              <a:rPr lang="en-GB" sz="1700" dirty="0"/>
              <a:t>Plans to centrally commission the level 4 Certificate in Higher Education for Nursing Support Workers – tied into new Health professional Education Contract</a:t>
            </a:r>
          </a:p>
          <a:p>
            <a:pPr marL="285750" indent="-285750">
              <a:buFont typeface="Arial" panose="020B0604020202020204" pitchFamily="34" charset="0"/>
              <a:buChar char="•"/>
            </a:pPr>
            <a:r>
              <a:rPr lang="en-GB" sz="1700" dirty="0"/>
              <a:t>Increased financial support to NHS Wales to support WBL</a:t>
            </a:r>
          </a:p>
          <a:p>
            <a:pPr marL="285750" indent="-285750">
              <a:buFont typeface="Arial" panose="020B0604020202020204" pitchFamily="34" charset="0"/>
              <a:buChar char="•"/>
            </a:pPr>
            <a:r>
              <a:rPr lang="en-GB" sz="1700" dirty="0"/>
              <a:t>Mirrored developments between Primary and Secondary Care</a:t>
            </a:r>
          </a:p>
          <a:p>
            <a:pPr marL="285750" indent="-285750">
              <a:buFont typeface="Arial" panose="020B0604020202020204" pitchFamily="34" charset="0"/>
              <a:buChar char="•"/>
            </a:pPr>
            <a:r>
              <a:rPr lang="en-GB" sz="1700" dirty="0"/>
              <a:t>Close working with Social Care Wales to develop the wider health social care workforce</a:t>
            </a:r>
          </a:p>
          <a:p>
            <a:endParaRPr lang="en-GB" dirty="0"/>
          </a:p>
        </p:txBody>
      </p:sp>
    </p:spTree>
    <p:extLst>
      <p:ext uri="{BB962C8B-B14F-4D97-AF65-F5344CB8AC3E}">
        <p14:creationId xmlns:p14="http://schemas.microsoft.com/office/powerpoint/2010/main" val="70577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EFB72-E8E9-49FB-B5EC-DF4F3246798D}"/>
              </a:ext>
            </a:extLst>
          </p:cNvPr>
          <p:cNvSpPr>
            <a:spLocks noGrp="1"/>
          </p:cNvSpPr>
          <p:nvPr>
            <p:ph type="title"/>
          </p:nvPr>
        </p:nvSpPr>
        <p:spPr>
          <a:xfrm>
            <a:off x="400692" y="274568"/>
            <a:ext cx="10953108" cy="1325563"/>
          </a:xfrm>
        </p:spPr>
        <p:txBody>
          <a:bodyPr>
            <a:noAutofit/>
          </a:bodyPr>
          <a:lstStyle/>
          <a:p>
            <a:r>
              <a:rPr lang="en-GB" sz="2800" b="1" dirty="0">
                <a:solidFill>
                  <a:schemeClr val="tx1">
                    <a:lumMod val="65000"/>
                    <a:lumOff val="35000"/>
                  </a:schemeClr>
                </a:solidFill>
              </a:rPr>
              <a:t>Y </a:t>
            </a:r>
            <a:r>
              <a:rPr lang="en-GB" sz="2800" b="1" dirty="0" err="1">
                <a:solidFill>
                  <a:schemeClr val="tx1">
                    <a:lumMod val="65000"/>
                    <a:lumOff val="35000"/>
                  </a:schemeClr>
                </a:solidFill>
              </a:rPr>
              <a:t>Llwybr</a:t>
            </a:r>
            <a:r>
              <a:rPr lang="en-GB" sz="2800" b="1" dirty="0">
                <a:solidFill>
                  <a:schemeClr val="tx1">
                    <a:lumMod val="65000"/>
                    <a:lumOff val="35000"/>
                  </a:schemeClr>
                </a:solidFill>
              </a:rPr>
              <a:t> </a:t>
            </a:r>
            <a:r>
              <a:rPr lang="en-GB" sz="2800" b="1" dirty="0" err="1">
                <a:solidFill>
                  <a:schemeClr val="tx1">
                    <a:lumMod val="65000"/>
                    <a:lumOff val="35000"/>
                  </a:schemeClr>
                </a:solidFill>
              </a:rPr>
              <a:t>Gyrfa</a:t>
            </a:r>
            <a:r>
              <a:rPr lang="en-GB" sz="2800" b="1" dirty="0">
                <a:solidFill>
                  <a:schemeClr val="tx1">
                    <a:lumMod val="65000"/>
                    <a:lumOff val="35000"/>
                  </a:schemeClr>
                </a:solidFill>
              </a:rPr>
              <a:t> Addysg </a:t>
            </a:r>
            <a:r>
              <a:rPr lang="en-GB" sz="2800" b="1" dirty="0" err="1">
                <a:solidFill>
                  <a:schemeClr val="tx1">
                    <a:lumMod val="65000"/>
                    <a:lumOff val="35000"/>
                  </a:schemeClr>
                </a:solidFill>
              </a:rPr>
              <a:t>ar</a:t>
            </a:r>
            <a:r>
              <a:rPr lang="en-GB" sz="2800" b="1" dirty="0">
                <a:solidFill>
                  <a:schemeClr val="tx1">
                    <a:lumMod val="65000"/>
                    <a:lumOff val="35000"/>
                  </a:schemeClr>
                </a:solidFill>
              </a:rPr>
              <a:t> </a:t>
            </a:r>
            <a:r>
              <a:rPr lang="en-GB" sz="2800" b="1" dirty="0" err="1">
                <a:solidFill>
                  <a:schemeClr val="tx1">
                    <a:lumMod val="65000"/>
                    <a:lumOff val="35000"/>
                  </a:schemeClr>
                </a:solidFill>
              </a:rPr>
              <a:t>gyfer</a:t>
            </a:r>
            <a:r>
              <a:rPr lang="en-GB" sz="2800" b="1" dirty="0">
                <a:solidFill>
                  <a:schemeClr val="tx1">
                    <a:lumMod val="65000"/>
                    <a:lumOff val="35000"/>
                  </a:schemeClr>
                </a:solidFill>
              </a:rPr>
              <a:t> Iechyd a </a:t>
            </a:r>
            <a:r>
              <a:rPr lang="en-GB" sz="2800" b="1" dirty="0" err="1">
                <a:solidFill>
                  <a:schemeClr val="tx1">
                    <a:lumMod val="65000"/>
                    <a:lumOff val="35000"/>
                  </a:schemeClr>
                </a:solidFill>
              </a:rPr>
              <a:t>Gofal</a:t>
            </a:r>
            <a:r>
              <a:rPr lang="en-GB" sz="2800" b="1" dirty="0">
                <a:solidFill>
                  <a:schemeClr val="tx1">
                    <a:lumMod val="65000"/>
                    <a:lumOff val="35000"/>
                  </a:schemeClr>
                </a:solidFill>
              </a:rPr>
              <a:t> </a:t>
            </a:r>
            <a:r>
              <a:rPr lang="en-GB" sz="2800" b="1" dirty="0" err="1">
                <a:solidFill>
                  <a:schemeClr val="tx1">
                    <a:lumMod val="65000"/>
                    <a:lumOff val="35000"/>
                  </a:schemeClr>
                </a:solidFill>
              </a:rPr>
              <a:t>Cymdeithasol</a:t>
            </a:r>
            <a:r>
              <a:rPr lang="en-GB" sz="2800" b="1" dirty="0">
                <a:solidFill>
                  <a:schemeClr val="tx1">
                    <a:lumMod val="65000"/>
                    <a:lumOff val="35000"/>
                  </a:schemeClr>
                </a:solidFill>
              </a:rPr>
              <a:t> - </a:t>
            </a:r>
            <a:r>
              <a:rPr lang="en-GB" sz="2800" b="1" dirty="0" err="1">
                <a:solidFill>
                  <a:schemeClr val="tx1">
                    <a:lumMod val="65000"/>
                    <a:lumOff val="35000"/>
                  </a:schemeClr>
                </a:solidFill>
              </a:rPr>
              <a:t>cynnydd</a:t>
            </a:r>
            <a:r>
              <a:rPr lang="en-GB" sz="2800" b="1" dirty="0">
                <a:solidFill>
                  <a:schemeClr val="tx1">
                    <a:lumMod val="65000"/>
                    <a:lumOff val="35000"/>
                  </a:schemeClr>
                </a:solidFill>
              </a:rPr>
              <a:t> </a:t>
            </a:r>
            <a:r>
              <a:rPr lang="en-GB" sz="2800" b="1" dirty="0" err="1">
                <a:solidFill>
                  <a:schemeClr val="tx1">
                    <a:lumMod val="65000"/>
                    <a:lumOff val="35000"/>
                  </a:schemeClr>
                </a:solidFill>
              </a:rPr>
              <a:t>mewn</a:t>
            </a:r>
            <a:r>
              <a:rPr lang="en-GB" sz="2800" b="1" dirty="0">
                <a:solidFill>
                  <a:schemeClr val="tx1">
                    <a:lumMod val="65000"/>
                    <a:lumOff val="35000"/>
                  </a:schemeClr>
                </a:solidFill>
              </a:rPr>
              <a:t> </a:t>
            </a:r>
            <a:r>
              <a:rPr lang="en-GB" sz="2800" b="1" dirty="0" err="1">
                <a:solidFill>
                  <a:schemeClr val="tx1">
                    <a:lumMod val="65000"/>
                    <a:lumOff val="35000"/>
                  </a:schemeClr>
                </a:solidFill>
              </a:rPr>
              <a:t>addysg</a:t>
            </a:r>
            <a:r>
              <a:rPr lang="en-GB" sz="2800" b="1" dirty="0">
                <a:solidFill>
                  <a:schemeClr val="tx1">
                    <a:lumMod val="65000"/>
                    <a:lumOff val="35000"/>
                  </a:schemeClr>
                </a:solidFill>
              </a:rPr>
              <a:t> </a:t>
            </a:r>
            <a:r>
              <a:rPr lang="en-GB" sz="2800" b="1" dirty="0" err="1">
                <a:solidFill>
                  <a:schemeClr val="tx1">
                    <a:lumMod val="65000"/>
                    <a:lumOff val="35000"/>
                  </a:schemeClr>
                </a:solidFill>
              </a:rPr>
              <a:t>ôl-gofrestru</a:t>
            </a:r>
            <a:br>
              <a:rPr lang="en-GB" sz="2800" b="1" dirty="0"/>
            </a:br>
            <a:r>
              <a:rPr lang="en-GB" sz="2800" b="1" dirty="0"/>
              <a:t>The Education Career Pathway for Health &amp; Social Care – increases in post reg education</a:t>
            </a:r>
            <a:endParaRPr lang="en-GB" sz="2800" dirty="0"/>
          </a:p>
        </p:txBody>
      </p:sp>
      <p:sp>
        <p:nvSpPr>
          <p:cNvPr id="3" name="Content Placeholder 2">
            <a:extLst>
              <a:ext uri="{FF2B5EF4-FFF2-40B4-BE49-F238E27FC236}">
                <a16:creationId xmlns:a16="http://schemas.microsoft.com/office/drawing/2014/main" id="{73787640-A107-4069-99F9-8E2C3985244B}"/>
              </a:ext>
            </a:extLst>
          </p:cNvPr>
          <p:cNvSpPr>
            <a:spLocks noGrp="1"/>
          </p:cNvSpPr>
          <p:nvPr>
            <p:ph idx="1"/>
          </p:nvPr>
        </p:nvSpPr>
        <p:spPr>
          <a:xfrm>
            <a:off x="102742" y="1695236"/>
            <a:ext cx="10489914" cy="4395802"/>
          </a:xfrm>
        </p:spPr>
        <p:txBody>
          <a:bodyPr>
            <a:noAutofit/>
          </a:bodyPr>
          <a:lstStyle/>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Advanced Practice education programmes </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Extended Practice education programmes</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Non-Medical Prescribing</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Community education for nurse and therapy roles </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Return to Practice programmes</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Medical ultrasound </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MSc Genomic medicine</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Equivalence education pathways for healthcare scientists</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SCPHN – Health Visiting, School Nursing and Occupational Health Nursing </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SPQ - District Nursing, Practice Nursing, Community Paediatric Nursing, Community Psychiatric Nursing,  Community Learning Disability Nursing  </a:t>
            </a:r>
          </a:p>
          <a:p>
            <a:pPr marL="799200" lvl="1" indent="-457200">
              <a:lnSpc>
                <a:spcPct val="130000"/>
              </a:lnSpc>
              <a:spcBef>
                <a:spcPts val="0"/>
              </a:spcBef>
            </a:pPr>
            <a:r>
              <a:rPr lang="en-GB" sz="1700" dirty="0">
                <a:solidFill>
                  <a:schemeClr val="tx1">
                    <a:lumMod val="65000"/>
                    <a:lumOff val="35000"/>
                  </a:schemeClr>
                </a:solidFill>
                <a:latin typeface="Arial" panose="020B0604020202020204" pitchFamily="34" charset="0"/>
                <a:cs typeface="Arial" panose="020B0604020202020204" pitchFamily="34" charset="0"/>
              </a:rPr>
              <a:t>Additional module funding to support CPD across all professions working in a community role</a:t>
            </a:r>
          </a:p>
        </p:txBody>
      </p:sp>
    </p:spTree>
    <p:extLst>
      <p:ext uri="{BB962C8B-B14F-4D97-AF65-F5344CB8AC3E}">
        <p14:creationId xmlns:p14="http://schemas.microsoft.com/office/powerpoint/2010/main" val="3297112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15FF8FB-7D76-452E-A42A-A650ECDA3B6B}"/>
              </a:ext>
            </a:extLst>
          </p:cNvPr>
          <p:cNvSpPr txBox="1"/>
          <p:nvPr/>
        </p:nvSpPr>
        <p:spPr>
          <a:xfrm>
            <a:off x="379265" y="246578"/>
            <a:ext cx="10799018" cy="954107"/>
          </a:xfrm>
          <a:prstGeom prst="rect">
            <a:avLst/>
          </a:prstGeom>
          <a:noFill/>
        </p:spPr>
        <p:txBody>
          <a:bodyPr wrap="square">
            <a:spAutoFit/>
          </a:bodyPr>
          <a:lstStyle/>
          <a:p>
            <a:r>
              <a:rPr lang="en-GB" sz="2800" b="1" dirty="0" err="1">
                <a:solidFill>
                  <a:srgbClr val="575756"/>
                </a:solidFill>
                <a:effectLst/>
                <a:latin typeface="Arial" panose="020B0604020202020204" pitchFamily="34" charset="0"/>
                <a:ea typeface="Calibri" panose="020F0502020204030204" pitchFamily="34" charset="0"/>
                <a:cs typeface="Arial" panose="020B0604020202020204" pitchFamily="34" charset="0"/>
              </a:rPr>
              <a:t>Golwg</a:t>
            </a:r>
            <a:r>
              <a:rPr lang="en-GB" sz="2800" b="1" dirty="0">
                <a:solidFill>
                  <a:srgbClr val="575756"/>
                </a:solidFill>
                <a:effectLst/>
                <a:latin typeface="Arial" panose="020B0604020202020204" pitchFamily="34" charset="0"/>
                <a:ea typeface="Calibri" panose="020F0502020204030204" pitchFamily="34" charset="0"/>
                <a:cs typeface="Arial" panose="020B0604020202020204" pitchFamily="34" charset="0"/>
              </a:rPr>
              <a:t> </a:t>
            </a:r>
            <a:r>
              <a:rPr lang="en-GB" sz="2800" b="1" dirty="0" err="1">
                <a:solidFill>
                  <a:srgbClr val="575756"/>
                </a:solidFill>
                <a:effectLst/>
                <a:latin typeface="Arial" panose="020B0604020202020204" pitchFamily="34" charset="0"/>
                <a:ea typeface="Calibri" panose="020F0502020204030204" pitchFamily="34" charset="0"/>
                <a:cs typeface="Arial" panose="020B0604020202020204" pitchFamily="34" charset="0"/>
              </a:rPr>
              <a:t>strategol</a:t>
            </a:r>
            <a:r>
              <a:rPr lang="en-GB" sz="2800" b="1" dirty="0">
                <a:solidFill>
                  <a:srgbClr val="575756"/>
                </a:solidFill>
                <a:effectLst/>
                <a:latin typeface="Arial" panose="020B0604020202020204" pitchFamily="34" charset="0"/>
                <a:ea typeface="Calibri" panose="020F0502020204030204" pitchFamily="34" charset="0"/>
                <a:cs typeface="Arial" panose="020B0604020202020204" pitchFamily="34" charset="0"/>
              </a:rPr>
              <a:t> ar </a:t>
            </a:r>
            <a:r>
              <a:rPr lang="en-GB" sz="2800" b="1" dirty="0" err="1">
                <a:solidFill>
                  <a:srgbClr val="575756"/>
                </a:solidFill>
                <a:effectLst/>
                <a:latin typeface="Arial" panose="020B0604020202020204" pitchFamily="34" charset="0"/>
                <a:ea typeface="Calibri" panose="020F0502020204030204" pitchFamily="34" charset="0"/>
                <a:cs typeface="Arial" panose="020B0604020202020204" pitchFamily="34" charset="0"/>
              </a:rPr>
              <a:t>Addysg</a:t>
            </a:r>
            <a:r>
              <a:rPr lang="en-GB" sz="2800" b="1" dirty="0">
                <a:solidFill>
                  <a:srgbClr val="575756"/>
                </a:solidFill>
                <a:effectLst/>
                <a:latin typeface="Arial" panose="020B0604020202020204" pitchFamily="34" charset="0"/>
                <a:ea typeface="Calibri" panose="020F0502020204030204" pitchFamily="34" charset="0"/>
                <a:cs typeface="Arial" panose="020B0604020202020204" pitchFamily="34" charset="0"/>
              </a:rPr>
              <a:t> </a:t>
            </a:r>
            <a:r>
              <a:rPr lang="en-GB" sz="2800" b="1" dirty="0" err="1">
                <a:solidFill>
                  <a:srgbClr val="575756"/>
                </a:solidFill>
                <a:effectLst/>
                <a:latin typeface="Arial" panose="020B0604020202020204" pitchFamily="34" charset="0"/>
                <a:ea typeface="Calibri" panose="020F0502020204030204" pitchFamily="34" charset="0"/>
                <a:cs typeface="Arial" panose="020B0604020202020204" pitchFamily="34" charset="0"/>
              </a:rPr>
              <a:t>Broffesiynydd</a:t>
            </a:r>
            <a:r>
              <a:rPr lang="en-GB" sz="2800" b="1" dirty="0">
                <a:solidFill>
                  <a:srgbClr val="575756"/>
                </a:solidFill>
                <a:effectLst/>
                <a:latin typeface="Arial" panose="020B0604020202020204" pitchFamily="34" charset="0"/>
                <a:ea typeface="Calibri" panose="020F0502020204030204" pitchFamily="34" charset="0"/>
                <a:cs typeface="Arial" panose="020B0604020202020204" pitchFamily="34" charset="0"/>
              </a:rPr>
              <a:t> Iechyd</a:t>
            </a:r>
          </a:p>
          <a:p>
            <a:r>
              <a:rPr lang="en-GB" sz="2800" b="1" dirty="0">
                <a:solidFill>
                  <a:srgbClr val="325083"/>
                </a:solidFill>
                <a:latin typeface="Arial" panose="020B0604020202020204" pitchFamily="34" charset="0"/>
                <a:cs typeface="Arial" panose="020B0604020202020204" pitchFamily="34" charset="0"/>
              </a:rPr>
              <a:t>Strategic review of Health Professional Education</a:t>
            </a:r>
          </a:p>
        </p:txBody>
      </p:sp>
      <p:sp>
        <p:nvSpPr>
          <p:cNvPr id="2" name="TextBox 1">
            <a:extLst>
              <a:ext uri="{FF2B5EF4-FFF2-40B4-BE49-F238E27FC236}">
                <a16:creationId xmlns:a16="http://schemas.microsoft.com/office/drawing/2014/main" id="{E19702B9-6F74-4599-9616-B50A5DACF2C9}"/>
              </a:ext>
            </a:extLst>
          </p:cNvPr>
          <p:cNvSpPr txBox="1"/>
          <p:nvPr/>
        </p:nvSpPr>
        <p:spPr>
          <a:xfrm>
            <a:off x="239209" y="1300223"/>
            <a:ext cx="5038845"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dirty="0">
                <a:solidFill>
                  <a:srgbClr val="575756"/>
                </a:solidFill>
                <a:latin typeface="Arial"/>
                <a:cs typeface="Arial"/>
              </a:rPr>
              <a:t>The</a:t>
            </a:r>
            <a:r>
              <a:rPr lang="en-GB" sz="1600" b="1" dirty="0">
                <a:solidFill>
                  <a:srgbClr val="575756"/>
                </a:solidFill>
                <a:latin typeface="Arial"/>
                <a:ea typeface="+mn-lt"/>
                <a:cs typeface="+mn-lt"/>
              </a:rPr>
              <a:t> new contact will,</a:t>
            </a:r>
            <a:r>
              <a:rPr lang="en-GB" sz="1600" dirty="0">
                <a:solidFill>
                  <a:srgbClr val="575756"/>
                </a:solidFill>
                <a:latin typeface="Arial"/>
                <a:ea typeface="+mn-lt"/>
                <a:cs typeface="+mn-lt"/>
              </a:rPr>
              <a:t> </a:t>
            </a:r>
            <a:endParaRPr lang="en-US" sz="1600">
              <a:solidFill>
                <a:srgbClr val="575756"/>
              </a:solidFill>
              <a:latin typeface="Arial"/>
              <a:cs typeface="Arial"/>
            </a:endParaRPr>
          </a:p>
          <a:p>
            <a:r>
              <a:rPr lang="en-GB" sz="1600" dirty="0">
                <a:solidFill>
                  <a:srgbClr val="575756"/>
                </a:solidFill>
                <a:latin typeface="Arial"/>
                <a:ea typeface="+mn-lt"/>
                <a:cs typeface="+mn-lt"/>
              </a:rPr>
              <a:t>  </a:t>
            </a:r>
            <a:endParaRPr lang="en-GB" sz="1600" dirty="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Redefine the ‘</a:t>
            </a:r>
            <a:r>
              <a:rPr lang="en-GB" sz="1600" b="1" dirty="0">
                <a:solidFill>
                  <a:srgbClr val="575756"/>
                </a:solidFill>
                <a:latin typeface="Arial"/>
                <a:ea typeface="+mn-lt"/>
                <a:cs typeface="+mn-lt"/>
              </a:rPr>
              <a:t>shape</a:t>
            </a:r>
            <a:r>
              <a:rPr lang="en-GB" sz="1600" dirty="0">
                <a:solidFill>
                  <a:srgbClr val="575756"/>
                </a:solidFill>
                <a:latin typeface="Arial"/>
                <a:ea typeface="+mn-lt"/>
                <a:cs typeface="+mn-lt"/>
              </a:rPr>
              <a:t>’ of Health Professional Education in Wales</a:t>
            </a:r>
            <a:endParaRPr lang="en-GB" sz="1600" dirty="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Support </a:t>
            </a:r>
            <a:r>
              <a:rPr lang="en-GB" sz="1600" b="1" dirty="0">
                <a:solidFill>
                  <a:srgbClr val="575756"/>
                </a:solidFill>
                <a:latin typeface="Arial"/>
                <a:ea typeface="+mn-lt"/>
                <a:cs typeface="+mn-lt"/>
              </a:rPr>
              <a:t>3,400</a:t>
            </a:r>
            <a:r>
              <a:rPr lang="en-GB" sz="1600" dirty="0">
                <a:solidFill>
                  <a:srgbClr val="575756"/>
                </a:solidFill>
                <a:latin typeface="Arial"/>
                <a:ea typeface="+mn-lt"/>
                <a:cs typeface="+mn-lt"/>
              </a:rPr>
              <a:t>+ nursing, midwifery, AHP and Healthcare Science into training each year</a:t>
            </a:r>
            <a:endParaRPr lang="en-GB" sz="1600" dirty="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Set the </a:t>
            </a:r>
            <a:r>
              <a:rPr lang="en-GB" sz="1600" b="1" dirty="0">
                <a:solidFill>
                  <a:srgbClr val="575756"/>
                </a:solidFill>
                <a:latin typeface="Arial"/>
                <a:ea typeface="+mn-lt"/>
                <a:cs typeface="+mn-lt"/>
              </a:rPr>
              <a:t>strategic direction</a:t>
            </a:r>
            <a:r>
              <a:rPr lang="en-GB" sz="1600" dirty="0">
                <a:solidFill>
                  <a:srgbClr val="575756"/>
                </a:solidFill>
                <a:latin typeface="Arial"/>
                <a:ea typeface="+mn-lt"/>
                <a:cs typeface="+mn-lt"/>
              </a:rPr>
              <a:t> of Health professional Education in Wales for the next 10 years.</a:t>
            </a:r>
            <a:endParaRPr lang="en-GB" sz="1600" dirty="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Focus on </a:t>
            </a:r>
            <a:r>
              <a:rPr lang="en-GB" sz="1600" b="1" dirty="0">
                <a:solidFill>
                  <a:srgbClr val="575756"/>
                </a:solidFill>
                <a:latin typeface="Arial"/>
                <a:ea typeface="+mn-lt"/>
                <a:cs typeface="+mn-lt"/>
              </a:rPr>
              <a:t>widening access</a:t>
            </a:r>
            <a:endParaRPr lang="en-GB" sz="1600" dirty="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Increase and strengthen placements in </a:t>
            </a:r>
            <a:r>
              <a:rPr lang="en-GB" sz="1600" b="1" dirty="0">
                <a:solidFill>
                  <a:srgbClr val="575756"/>
                </a:solidFill>
                <a:latin typeface="Arial"/>
                <a:ea typeface="+mn-lt"/>
                <a:cs typeface="+mn-lt"/>
              </a:rPr>
              <a:t>Primary</a:t>
            </a:r>
            <a:r>
              <a:rPr lang="en-GB" sz="1600" dirty="0">
                <a:solidFill>
                  <a:srgbClr val="575756"/>
                </a:solidFill>
                <a:latin typeface="Arial"/>
                <a:ea typeface="+mn-lt"/>
                <a:cs typeface="+mn-lt"/>
              </a:rPr>
              <a:t>, </a:t>
            </a:r>
            <a:r>
              <a:rPr lang="en-GB" sz="1600" b="1" dirty="0">
                <a:solidFill>
                  <a:srgbClr val="575756"/>
                </a:solidFill>
                <a:latin typeface="Arial"/>
                <a:ea typeface="+mn-lt"/>
                <a:cs typeface="+mn-lt"/>
              </a:rPr>
              <a:t>Social and Community care</a:t>
            </a:r>
            <a:endParaRPr lang="en-GB" sz="1600" dirty="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Facilitate </a:t>
            </a:r>
            <a:r>
              <a:rPr lang="en-GB" sz="1600" b="1" dirty="0">
                <a:solidFill>
                  <a:srgbClr val="575756"/>
                </a:solidFill>
                <a:latin typeface="Arial"/>
                <a:ea typeface="+mn-lt"/>
                <a:cs typeface="+mn-lt"/>
              </a:rPr>
              <a:t>care closer to home </a:t>
            </a:r>
            <a:r>
              <a:rPr lang="en-GB" sz="1600" dirty="0">
                <a:solidFill>
                  <a:srgbClr val="575756"/>
                </a:solidFill>
                <a:latin typeface="Arial"/>
                <a:ea typeface="+mn-lt"/>
                <a:cs typeface="+mn-lt"/>
              </a:rPr>
              <a:t>and a whole system approach to health and social care building upon the strategic directions set out in</a:t>
            </a:r>
            <a:r>
              <a:rPr lang="en-GB" sz="1600" b="1" dirty="0">
                <a:solidFill>
                  <a:srgbClr val="575756"/>
                </a:solidFill>
                <a:latin typeface="Arial"/>
                <a:ea typeface="+mn-lt"/>
                <a:cs typeface="+mn-lt"/>
              </a:rPr>
              <a:t> ‘A Healthier Wales’.</a:t>
            </a:r>
            <a:endParaRPr lang="en-GB" sz="1600" dirty="0">
              <a:solidFill>
                <a:srgbClr val="575756"/>
              </a:solidFill>
              <a:latin typeface="Arial"/>
              <a:cs typeface="Arial"/>
            </a:endParaRPr>
          </a:p>
          <a:p>
            <a:pPr algn="l"/>
            <a:endParaRPr lang="en-GB" sz="1600" dirty="0">
              <a:solidFill>
                <a:srgbClr val="575756"/>
              </a:solidFill>
              <a:latin typeface="Arial"/>
              <a:cs typeface="Arial"/>
            </a:endParaRPr>
          </a:p>
        </p:txBody>
      </p:sp>
      <p:sp>
        <p:nvSpPr>
          <p:cNvPr id="3" name="TextBox 2">
            <a:extLst>
              <a:ext uri="{FF2B5EF4-FFF2-40B4-BE49-F238E27FC236}">
                <a16:creationId xmlns:a16="http://schemas.microsoft.com/office/drawing/2014/main" id="{E508C619-7A1C-4A1D-A892-9CEE91D1774B}"/>
              </a:ext>
            </a:extLst>
          </p:cNvPr>
          <p:cNvSpPr txBox="1"/>
          <p:nvPr/>
        </p:nvSpPr>
        <p:spPr>
          <a:xfrm>
            <a:off x="5368845" y="1259831"/>
            <a:ext cx="6582134"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dirty="0">
                <a:solidFill>
                  <a:srgbClr val="575756"/>
                </a:solidFill>
                <a:latin typeface="Arial"/>
                <a:ea typeface="+mn-lt"/>
                <a:cs typeface="+mn-lt"/>
              </a:rPr>
              <a:t>Key Themes</a:t>
            </a:r>
            <a:r>
              <a:rPr lang="en-GB" sz="1600" dirty="0">
                <a:solidFill>
                  <a:srgbClr val="575756"/>
                </a:solidFill>
                <a:latin typeface="Arial"/>
                <a:ea typeface="+mn-lt"/>
                <a:cs typeface="+mn-lt"/>
              </a:rPr>
              <a:t> </a:t>
            </a:r>
            <a:endParaRPr lang="en-US" sz="1600">
              <a:solidFill>
                <a:srgbClr val="575756"/>
              </a:solidFill>
              <a:latin typeface="Arial"/>
              <a:cs typeface="Arial"/>
            </a:endParaRPr>
          </a:p>
          <a:p>
            <a:r>
              <a:rPr lang="en-GB" sz="1600" b="1" dirty="0">
                <a:solidFill>
                  <a:srgbClr val="575756"/>
                </a:solidFill>
                <a:latin typeface="Arial"/>
                <a:ea typeface="+mn-lt"/>
                <a:cs typeface="+mn-lt"/>
              </a:rPr>
              <a:t> </a:t>
            </a:r>
            <a:r>
              <a:rPr lang="en-GB" sz="1600" dirty="0">
                <a:solidFill>
                  <a:srgbClr val="575756"/>
                </a:solidFill>
                <a:latin typeface="Arial"/>
                <a:ea typeface="+mn-lt"/>
                <a:cs typeface="+mn-lt"/>
              </a:rPr>
              <a:t> </a:t>
            </a:r>
            <a:endParaRPr lang="en-GB" sz="160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HEIW developing its role in</a:t>
            </a:r>
            <a:r>
              <a:rPr lang="en-GB" sz="1600" b="1" dirty="0">
                <a:solidFill>
                  <a:srgbClr val="575756"/>
                </a:solidFill>
                <a:latin typeface="Arial"/>
                <a:ea typeface="+mn-lt"/>
                <a:cs typeface="+mn-lt"/>
              </a:rPr>
              <a:t> supporting newly qualified staff</a:t>
            </a:r>
            <a:endParaRPr lang="en-GB" sz="160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Further development of a strategic role in </a:t>
            </a:r>
            <a:r>
              <a:rPr lang="en-GB" sz="1600" b="1" dirty="0">
                <a:solidFill>
                  <a:srgbClr val="575756"/>
                </a:solidFill>
                <a:latin typeface="Arial"/>
                <a:ea typeface="+mn-lt"/>
                <a:cs typeface="+mn-lt"/>
              </a:rPr>
              <a:t>placement provision</a:t>
            </a:r>
            <a:endParaRPr lang="en-GB" sz="1600">
              <a:solidFill>
                <a:srgbClr val="575756"/>
              </a:solidFill>
              <a:latin typeface="Arial"/>
              <a:cs typeface="Arial"/>
            </a:endParaRPr>
          </a:p>
          <a:p>
            <a:pPr marL="285750" indent="-285750">
              <a:buFont typeface="Arial"/>
              <a:buChar char="•"/>
            </a:pPr>
            <a:r>
              <a:rPr lang="en-GB" sz="1600" b="1" dirty="0">
                <a:solidFill>
                  <a:srgbClr val="575756"/>
                </a:solidFill>
                <a:latin typeface="Arial"/>
                <a:ea typeface="+mn-lt"/>
                <a:cs typeface="+mn-lt"/>
              </a:rPr>
              <a:t>Local / regional approach </a:t>
            </a:r>
            <a:r>
              <a:rPr lang="en-GB" sz="1600" dirty="0">
                <a:solidFill>
                  <a:srgbClr val="575756"/>
                </a:solidFill>
                <a:latin typeface="Arial"/>
                <a:ea typeface="+mn-lt"/>
                <a:cs typeface="+mn-lt"/>
              </a:rPr>
              <a:t>to commissioning where appropriate</a:t>
            </a:r>
            <a:endParaRPr lang="en-GB" sz="160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Using</a:t>
            </a:r>
            <a:r>
              <a:rPr lang="en-GB" sz="1600" b="1" dirty="0">
                <a:solidFill>
                  <a:srgbClr val="575756"/>
                </a:solidFill>
                <a:latin typeface="Arial"/>
                <a:ea typeface="+mn-lt"/>
                <a:cs typeface="+mn-lt"/>
              </a:rPr>
              <a:t> technologies </a:t>
            </a:r>
            <a:r>
              <a:rPr lang="en-GB" sz="1600" dirty="0">
                <a:solidFill>
                  <a:srgbClr val="575756"/>
                </a:solidFill>
                <a:latin typeface="Arial"/>
                <a:ea typeface="+mn-lt"/>
                <a:cs typeface="+mn-lt"/>
              </a:rPr>
              <a:t>to enhance teaching, student support and placement</a:t>
            </a:r>
            <a:r>
              <a:rPr lang="en-GB" sz="1600" b="1" dirty="0">
                <a:solidFill>
                  <a:srgbClr val="575756"/>
                </a:solidFill>
                <a:latin typeface="Arial"/>
                <a:ea typeface="+mn-lt"/>
                <a:cs typeface="+mn-lt"/>
              </a:rPr>
              <a:t> </a:t>
            </a:r>
            <a:r>
              <a:rPr lang="en-GB" sz="1600" dirty="0">
                <a:solidFill>
                  <a:srgbClr val="575756"/>
                </a:solidFill>
                <a:latin typeface="Arial"/>
                <a:ea typeface="+mn-lt"/>
                <a:cs typeface="+mn-lt"/>
              </a:rPr>
              <a:t>preparation &amp;</a:t>
            </a:r>
            <a:r>
              <a:rPr lang="en-GB" sz="1600" b="1" dirty="0">
                <a:solidFill>
                  <a:srgbClr val="575756"/>
                </a:solidFill>
                <a:latin typeface="Arial"/>
                <a:ea typeface="+mn-lt"/>
                <a:cs typeface="+mn-lt"/>
              </a:rPr>
              <a:t> </a:t>
            </a:r>
            <a:r>
              <a:rPr lang="en-GB" sz="1600" dirty="0">
                <a:solidFill>
                  <a:srgbClr val="575756"/>
                </a:solidFill>
                <a:latin typeface="Arial"/>
                <a:ea typeface="+mn-lt"/>
                <a:cs typeface="+mn-lt"/>
              </a:rPr>
              <a:t>integrate the</a:t>
            </a:r>
            <a:r>
              <a:rPr lang="en-GB" sz="1600" b="1" dirty="0">
                <a:solidFill>
                  <a:srgbClr val="575756"/>
                </a:solidFill>
                <a:latin typeface="Arial"/>
                <a:ea typeface="+mn-lt"/>
                <a:cs typeface="+mn-lt"/>
              </a:rPr>
              <a:t> digital environment </a:t>
            </a:r>
            <a:r>
              <a:rPr lang="en-GB" sz="1600" dirty="0">
                <a:solidFill>
                  <a:srgbClr val="575756"/>
                </a:solidFill>
                <a:latin typeface="Arial"/>
                <a:ea typeface="+mn-lt"/>
                <a:cs typeface="+mn-lt"/>
              </a:rPr>
              <a:t>into learning. </a:t>
            </a:r>
            <a:endParaRPr lang="en-GB" sz="160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Develop education and training across the </a:t>
            </a:r>
            <a:r>
              <a:rPr lang="en-GB" sz="1600" b="1" dirty="0">
                <a:solidFill>
                  <a:srgbClr val="575756"/>
                </a:solidFill>
                <a:latin typeface="Arial"/>
                <a:ea typeface="+mn-lt"/>
                <a:cs typeface="+mn-lt"/>
              </a:rPr>
              <a:t>whole career pathway</a:t>
            </a:r>
            <a:endParaRPr lang="en-GB" sz="160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Establish an enhanced approach to</a:t>
            </a:r>
            <a:r>
              <a:rPr lang="en-GB" sz="1600" b="1" dirty="0">
                <a:solidFill>
                  <a:srgbClr val="575756"/>
                </a:solidFill>
                <a:latin typeface="Arial"/>
                <a:ea typeface="+mn-lt"/>
                <a:cs typeface="+mn-lt"/>
              </a:rPr>
              <a:t> inter-professional education</a:t>
            </a:r>
            <a:endParaRPr lang="en-GB" sz="160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Developing </a:t>
            </a:r>
            <a:r>
              <a:rPr lang="en-GB" sz="1600" b="1" dirty="0">
                <a:solidFill>
                  <a:srgbClr val="575756"/>
                </a:solidFill>
                <a:latin typeface="Arial"/>
                <a:ea typeface="+mn-lt"/>
                <a:cs typeface="+mn-lt"/>
              </a:rPr>
              <a:t>flexible routes</a:t>
            </a:r>
            <a:endParaRPr lang="en-GB" sz="1600">
              <a:solidFill>
                <a:srgbClr val="575756"/>
              </a:solidFill>
              <a:latin typeface="Arial"/>
              <a:cs typeface="Arial"/>
            </a:endParaRPr>
          </a:p>
          <a:p>
            <a:pPr marL="285750" indent="-285750">
              <a:buFont typeface="Arial"/>
              <a:buChar char="•"/>
            </a:pPr>
            <a:r>
              <a:rPr lang="en-GB" sz="1600" dirty="0">
                <a:solidFill>
                  <a:srgbClr val="575756"/>
                </a:solidFill>
                <a:latin typeface="Arial"/>
                <a:ea typeface="+mn-lt"/>
                <a:cs typeface="+mn-lt"/>
              </a:rPr>
              <a:t>Closer </a:t>
            </a:r>
            <a:r>
              <a:rPr lang="en-GB" sz="1600" b="1" dirty="0">
                <a:solidFill>
                  <a:srgbClr val="575756"/>
                </a:solidFill>
                <a:latin typeface="Arial"/>
                <a:ea typeface="+mn-lt"/>
                <a:cs typeface="+mn-lt"/>
              </a:rPr>
              <a:t>Regional Collaborative Education Consortium </a:t>
            </a:r>
            <a:r>
              <a:rPr lang="en-GB" sz="1600" dirty="0">
                <a:solidFill>
                  <a:srgbClr val="575756"/>
                </a:solidFill>
                <a:latin typeface="Arial"/>
                <a:ea typeface="+mn-lt"/>
                <a:cs typeface="+mn-lt"/>
              </a:rPr>
              <a:t>working arrangements</a:t>
            </a:r>
            <a:endParaRPr lang="en-GB" sz="1600">
              <a:solidFill>
                <a:srgbClr val="575756"/>
              </a:solidFill>
              <a:latin typeface="Arial"/>
              <a:cs typeface="Arial"/>
            </a:endParaRPr>
          </a:p>
          <a:p>
            <a:pPr marL="285750" indent="-285750">
              <a:buFont typeface="Arial"/>
              <a:buChar char="•"/>
            </a:pPr>
            <a:r>
              <a:rPr lang="en-GB" sz="1600" b="1" dirty="0">
                <a:solidFill>
                  <a:srgbClr val="575756"/>
                </a:solidFill>
                <a:latin typeface="Arial"/>
                <a:ea typeface="+mn-lt"/>
                <a:cs typeface="+mn-lt"/>
              </a:rPr>
              <a:t>Improve responsiveness</a:t>
            </a:r>
            <a:r>
              <a:rPr lang="en-GB" sz="1600" dirty="0">
                <a:solidFill>
                  <a:srgbClr val="575756"/>
                </a:solidFill>
                <a:latin typeface="Arial"/>
                <a:ea typeface="+mn-lt"/>
                <a:cs typeface="+mn-lt"/>
              </a:rPr>
              <a:t> to Service Need/WG Policy</a:t>
            </a:r>
            <a:endParaRPr lang="en-GB" sz="1600">
              <a:solidFill>
                <a:srgbClr val="575756"/>
              </a:solidFill>
              <a:latin typeface="Arial"/>
              <a:cs typeface="Arial"/>
            </a:endParaRPr>
          </a:p>
          <a:p>
            <a:pPr marL="285750" indent="-285750">
              <a:buFont typeface="Arial"/>
              <a:buChar char="•"/>
            </a:pPr>
            <a:r>
              <a:rPr lang="en-GB" sz="1600" b="1" dirty="0">
                <a:solidFill>
                  <a:srgbClr val="575756"/>
                </a:solidFill>
                <a:latin typeface="Arial"/>
                <a:ea typeface="+mn-lt"/>
                <a:cs typeface="+mn-lt"/>
              </a:rPr>
              <a:t>Supporting students </a:t>
            </a:r>
            <a:r>
              <a:rPr lang="en-GB" sz="1600" dirty="0">
                <a:solidFill>
                  <a:srgbClr val="575756"/>
                </a:solidFill>
                <a:latin typeface="Arial"/>
                <a:ea typeface="+mn-lt"/>
                <a:cs typeface="+mn-lt"/>
              </a:rPr>
              <a:t>from disadvantaged backgrounds</a:t>
            </a:r>
            <a:endParaRPr lang="en-GB" sz="1600">
              <a:solidFill>
                <a:srgbClr val="575756"/>
              </a:solidFill>
              <a:latin typeface="Arial"/>
              <a:cs typeface="Arial"/>
            </a:endParaRPr>
          </a:p>
          <a:p>
            <a:pPr marL="285750" indent="-285750">
              <a:buFont typeface="Arial"/>
              <a:buChar char="•"/>
            </a:pPr>
            <a:r>
              <a:rPr lang="en-GB" sz="1600" b="1" dirty="0">
                <a:solidFill>
                  <a:srgbClr val="575756"/>
                </a:solidFill>
                <a:latin typeface="Arial"/>
                <a:ea typeface="+mn-lt"/>
                <a:cs typeface="+mn-lt"/>
              </a:rPr>
              <a:t>Distance and Dispersed Learning</a:t>
            </a:r>
            <a:endParaRPr lang="en-GB" sz="1600">
              <a:solidFill>
                <a:srgbClr val="575756"/>
              </a:solidFill>
              <a:latin typeface="Arial"/>
              <a:cs typeface="Arial"/>
            </a:endParaRPr>
          </a:p>
          <a:p>
            <a:pPr marL="285750" indent="-285750">
              <a:buFont typeface="Arial"/>
              <a:buChar char="•"/>
            </a:pPr>
            <a:r>
              <a:rPr lang="en-GB" sz="1600" b="1" dirty="0">
                <a:solidFill>
                  <a:srgbClr val="575756"/>
                </a:solidFill>
                <a:latin typeface="Arial"/>
                <a:ea typeface="+mn-lt"/>
                <a:cs typeface="+mn-lt"/>
              </a:rPr>
              <a:t>Compassionate Leadership</a:t>
            </a:r>
            <a:endParaRPr lang="en-GB" sz="1600">
              <a:solidFill>
                <a:srgbClr val="575756"/>
              </a:solidFill>
              <a:latin typeface="Arial"/>
              <a:cs typeface="Arial"/>
            </a:endParaRPr>
          </a:p>
          <a:p>
            <a:pPr algn="l"/>
            <a:endParaRPr lang="en-GB" sz="1600" dirty="0">
              <a:solidFill>
                <a:srgbClr val="575756"/>
              </a:solidFill>
              <a:latin typeface="Arial"/>
              <a:cs typeface="Calibri"/>
            </a:endParaRPr>
          </a:p>
        </p:txBody>
      </p:sp>
    </p:spTree>
    <p:extLst>
      <p:ext uri="{BB962C8B-B14F-4D97-AF65-F5344CB8AC3E}">
        <p14:creationId xmlns:p14="http://schemas.microsoft.com/office/powerpoint/2010/main" val="3002181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oup of people sitting at a table&#10;&#10;Description automatically generated">
            <a:extLst>
              <a:ext uri="{FF2B5EF4-FFF2-40B4-BE49-F238E27FC236}">
                <a16:creationId xmlns:a16="http://schemas.microsoft.com/office/drawing/2014/main" id="{5EBDB66F-238A-484F-BB54-A3C3CDE67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9963" y="3987876"/>
            <a:ext cx="4194909" cy="1749272"/>
          </a:xfrm>
          <a:prstGeom prst="rect">
            <a:avLst/>
          </a:prstGeom>
        </p:spPr>
      </p:pic>
      <p:sp>
        <p:nvSpPr>
          <p:cNvPr id="2" name="Title 1">
            <a:extLst>
              <a:ext uri="{FF2B5EF4-FFF2-40B4-BE49-F238E27FC236}">
                <a16:creationId xmlns:a16="http://schemas.microsoft.com/office/drawing/2014/main" id="{D6EE1680-BC12-4FE7-9317-5070FD21E97E}"/>
              </a:ext>
            </a:extLst>
          </p:cNvPr>
          <p:cNvSpPr>
            <a:spLocks noGrp="1"/>
          </p:cNvSpPr>
          <p:nvPr>
            <p:ph type="title"/>
          </p:nvPr>
        </p:nvSpPr>
        <p:spPr>
          <a:xfrm>
            <a:off x="3724337" y="2507444"/>
            <a:ext cx="3765062" cy="1325563"/>
          </a:xfrm>
        </p:spPr>
        <p:txBody>
          <a:bodyPr>
            <a:normAutofit fontScale="90000"/>
          </a:bodyPr>
          <a:lstStyle/>
          <a:p>
            <a:pPr algn="ctr"/>
            <a:r>
              <a:rPr lang="en-GB" dirty="0">
                <a:latin typeface="Arial"/>
                <a:cs typeface="Arial"/>
              </a:rPr>
              <a:t>Dr CDV Jones, </a:t>
            </a:r>
            <a:br>
              <a:rPr lang="en-GB" dirty="0"/>
            </a:br>
            <a:br>
              <a:rPr lang="en-GB" dirty="0"/>
            </a:br>
            <a:r>
              <a:rPr lang="en-GB" dirty="0">
                <a:solidFill>
                  <a:schemeClr val="tx1">
                    <a:lumMod val="65000"/>
                    <a:lumOff val="35000"/>
                  </a:schemeClr>
                </a:solidFill>
                <a:latin typeface="Arial"/>
                <a:cs typeface="Arial"/>
              </a:rPr>
              <a:t>Cadair </a:t>
            </a:r>
            <a:r>
              <a:rPr lang="en-GB" dirty="0">
                <a:latin typeface="Arial"/>
                <a:cs typeface="Arial"/>
              </a:rPr>
              <a:t>Chairman</a:t>
            </a:r>
            <a:endParaRPr lang="en-US" dirty="0">
              <a:latin typeface="Arial"/>
              <a:cs typeface="Arial"/>
            </a:endParaRPr>
          </a:p>
        </p:txBody>
      </p:sp>
      <p:sp>
        <p:nvSpPr>
          <p:cNvPr id="3" name="Subtitle 2">
            <a:extLst>
              <a:ext uri="{FF2B5EF4-FFF2-40B4-BE49-F238E27FC236}">
                <a16:creationId xmlns:a16="http://schemas.microsoft.com/office/drawing/2014/main" id="{88420E3E-D919-4DB9-9BA0-E0DEEBC77E66}"/>
              </a:ext>
            </a:extLst>
          </p:cNvPr>
          <p:cNvSpPr>
            <a:spLocks noGrp="1"/>
          </p:cNvSpPr>
          <p:nvPr>
            <p:ph idx="1"/>
          </p:nvPr>
        </p:nvSpPr>
        <p:spPr>
          <a:xfrm>
            <a:off x="3509414" y="4260315"/>
            <a:ext cx="4194908" cy="2221647"/>
          </a:xfrm>
        </p:spPr>
        <p:txBody>
          <a:bodyPr vert="horz" lIns="91440" tIns="45720" rIns="91440" bIns="45720" rtlCol="0" anchor="t">
            <a:normAutofit/>
          </a:bodyPr>
          <a:lstStyle/>
          <a:p>
            <a:pPr algn="ctr"/>
            <a:r>
              <a:rPr lang="en-GB" sz="1800" dirty="0" err="1">
                <a:solidFill>
                  <a:schemeClr val="tx1">
                    <a:lumMod val="65000"/>
                    <a:lumOff val="35000"/>
                  </a:schemeClr>
                </a:solidFill>
              </a:rPr>
              <a:t>Croeso</a:t>
            </a:r>
            <a:r>
              <a:rPr lang="en-GB" sz="1800" dirty="0">
                <a:solidFill>
                  <a:schemeClr val="tx1">
                    <a:lumMod val="65000"/>
                    <a:lumOff val="35000"/>
                  </a:schemeClr>
                </a:solidFill>
              </a:rPr>
              <a:t> a </a:t>
            </a:r>
            <a:r>
              <a:rPr lang="en-GB" sz="1800" dirty="0" err="1">
                <a:solidFill>
                  <a:schemeClr val="tx1">
                    <a:lumMod val="65000"/>
                    <a:lumOff val="35000"/>
                  </a:schemeClr>
                </a:solidFill>
              </a:rPr>
              <a:t>Chyflwyniad</a:t>
            </a:r>
            <a:endParaRPr lang="en-GB" sz="1800" dirty="0">
              <a:solidFill>
                <a:schemeClr val="tx1">
                  <a:lumMod val="65000"/>
                  <a:lumOff val="35000"/>
                </a:schemeClr>
              </a:solidFill>
            </a:endParaRPr>
          </a:p>
          <a:p>
            <a:pPr algn="ctr"/>
            <a:r>
              <a:rPr lang="en-GB" sz="1800" dirty="0"/>
              <a:t>Welcome and Introduction</a:t>
            </a:r>
          </a:p>
        </p:txBody>
      </p:sp>
      <p:pic>
        <p:nvPicPr>
          <p:cNvPr id="5" name="Picture 4" descr="A group of people in a room&#10;&#10;Description automatically generated">
            <a:extLst>
              <a:ext uri="{FF2B5EF4-FFF2-40B4-BE49-F238E27FC236}">
                <a16:creationId xmlns:a16="http://schemas.microsoft.com/office/drawing/2014/main" id="{B5E90C82-391E-436C-9E2F-A6F783209D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92985"/>
            <a:ext cx="2650733" cy="3534311"/>
          </a:xfrm>
          <a:prstGeom prst="rect">
            <a:avLst/>
          </a:prstGeom>
        </p:spPr>
      </p:pic>
      <p:pic>
        <p:nvPicPr>
          <p:cNvPr id="7" name="Picture 6" descr="A group of people sitting at a table&#10;&#10;Description automatically generated">
            <a:extLst>
              <a:ext uri="{FF2B5EF4-FFF2-40B4-BE49-F238E27FC236}">
                <a16:creationId xmlns:a16="http://schemas.microsoft.com/office/drawing/2014/main" id="{9C75D579-7D9F-4023-A8E3-F5D3C925BD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1338" y="166069"/>
            <a:ext cx="2763534" cy="3684712"/>
          </a:xfrm>
          <a:prstGeom prst="rect">
            <a:avLst/>
          </a:prstGeom>
        </p:spPr>
      </p:pic>
      <p:pic>
        <p:nvPicPr>
          <p:cNvPr id="11" name="Picture 10" descr="Two people looking at the camera&#10;&#10;Description automatically generated">
            <a:extLst>
              <a:ext uri="{FF2B5EF4-FFF2-40B4-BE49-F238E27FC236}">
                <a16:creationId xmlns:a16="http://schemas.microsoft.com/office/drawing/2014/main" id="{F8127BC7-5EA8-4FFF-9F3F-47F62F31BA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1" y="131337"/>
            <a:ext cx="4046031" cy="1687190"/>
          </a:xfrm>
          <a:prstGeom prst="rect">
            <a:avLst/>
          </a:prstGeom>
        </p:spPr>
      </p:pic>
      <p:pic>
        <p:nvPicPr>
          <p:cNvPr id="13" name="Picture 12" descr="A group of people posing for the camera&#10;&#10;Description automatically generated">
            <a:extLst>
              <a:ext uri="{FF2B5EF4-FFF2-40B4-BE49-F238E27FC236}">
                <a16:creationId xmlns:a16="http://schemas.microsoft.com/office/drawing/2014/main" id="{26B5E535-443D-4D9C-BBE0-95AB3B2508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68803" y="131336"/>
            <a:ext cx="4096652" cy="1711019"/>
          </a:xfrm>
          <a:prstGeom prst="rect">
            <a:avLst/>
          </a:prstGeom>
        </p:spPr>
      </p:pic>
    </p:spTree>
    <p:extLst>
      <p:ext uri="{BB962C8B-B14F-4D97-AF65-F5344CB8AC3E}">
        <p14:creationId xmlns:p14="http://schemas.microsoft.com/office/powerpoint/2010/main" val="3673003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C6327-B2E0-4CAB-923B-6FA4CA87B32C}"/>
              </a:ext>
            </a:extLst>
          </p:cNvPr>
          <p:cNvSpPr>
            <a:spLocks noGrp="1"/>
          </p:cNvSpPr>
          <p:nvPr>
            <p:ph type="title"/>
          </p:nvPr>
        </p:nvSpPr>
        <p:spPr/>
        <p:txBody>
          <a:bodyPr>
            <a:normAutofit/>
          </a:bodyPr>
          <a:lstStyle/>
          <a:p>
            <a:r>
              <a:rPr lang="en-GB" sz="2800" b="1" dirty="0" err="1">
                <a:solidFill>
                  <a:srgbClr val="575756"/>
                </a:solidFill>
              </a:rPr>
              <a:t>Datblygu</a:t>
            </a:r>
            <a:r>
              <a:rPr lang="en-GB" sz="2800" b="1" dirty="0">
                <a:solidFill>
                  <a:srgbClr val="575756"/>
                </a:solidFill>
              </a:rPr>
              <a:t> </a:t>
            </a:r>
            <a:r>
              <a:rPr lang="en-GB" sz="2800" b="1" dirty="0" err="1">
                <a:solidFill>
                  <a:srgbClr val="575756"/>
                </a:solidFill>
              </a:rPr>
              <a:t>addysg</a:t>
            </a:r>
            <a:r>
              <a:rPr lang="en-GB" sz="2800" b="1" dirty="0">
                <a:solidFill>
                  <a:srgbClr val="575756"/>
                </a:solidFill>
              </a:rPr>
              <a:t> a </a:t>
            </a:r>
            <a:r>
              <a:rPr lang="en-GB" sz="2800" b="1" dirty="0" err="1">
                <a:solidFill>
                  <a:srgbClr val="575756"/>
                </a:solidFill>
              </a:rPr>
              <a:t>hyfforddiant</a:t>
            </a:r>
            <a:r>
              <a:rPr lang="en-GB" sz="2800" b="1" dirty="0">
                <a:solidFill>
                  <a:srgbClr val="575756"/>
                </a:solidFill>
              </a:rPr>
              <a:t> </a:t>
            </a:r>
            <a:r>
              <a:rPr lang="en-GB" sz="2800" b="1" dirty="0" err="1">
                <a:solidFill>
                  <a:srgbClr val="575756"/>
                </a:solidFill>
              </a:rPr>
              <a:t>aml-broffesiynol</a:t>
            </a:r>
            <a:r>
              <a:rPr lang="en-GB" sz="2800" b="1" dirty="0">
                <a:solidFill>
                  <a:srgbClr val="575756"/>
                </a:solidFill>
              </a:rPr>
              <a:t> </a:t>
            </a:r>
            <a:br>
              <a:rPr lang="en-GB" sz="2800" b="1" dirty="0">
                <a:solidFill>
                  <a:srgbClr val="575756"/>
                </a:solidFill>
              </a:rPr>
            </a:br>
            <a:r>
              <a:rPr lang="en-GB" sz="2800" b="1" dirty="0"/>
              <a:t>Developing multi professional education and training </a:t>
            </a:r>
          </a:p>
        </p:txBody>
      </p:sp>
      <p:sp>
        <p:nvSpPr>
          <p:cNvPr id="3" name="Content Placeholder 2">
            <a:extLst>
              <a:ext uri="{FF2B5EF4-FFF2-40B4-BE49-F238E27FC236}">
                <a16:creationId xmlns:a16="http://schemas.microsoft.com/office/drawing/2014/main" id="{979B5D05-43B3-44B1-ABF2-E8595B70EBB0}"/>
              </a:ext>
            </a:extLst>
          </p:cNvPr>
          <p:cNvSpPr>
            <a:spLocks noGrp="1"/>
          </p:cNvSpPr>
          <p:nvPr>
            <p:ph idx="1"/>
          </p:nvPr>
        </p:nvSpPr>
        <p:spPr>
          <a:xfrm>
            <a:off x="1095054" y="1914360"/>
            <a:ext cx="10515600" cy="4351338"/>
          </a:xfrm>
        </p:spPr>
        <p:txBody>
          <a:bodyPr/>
          <a:lstStyle/>
          <a:p>
            <a:r>
              <a:rPr lang="en-GB" dirty="0"/>
              <a:t>Multi professional education and training group</a:t>
            </a:r>
          </a:p>
          <a:p>
            <a:r>
              <a:rPr lang="en-GB" dirty="0"/>
              <a:t>Multi professional simulation </a:t>
            </a:r>
          </a:p>
          <a:p>
            <a:r>
              <a:rPr lang="en-GB" dirty="0"/>
              <a:t>Welsh Clinical Leadership Fellows Programme</a:t>
            </a:r>
          </a:p>
          <a:p>
            <a:r>
              <a:rPr lang="en-GB" dirty="0"/>
              <a:t>Quality Improvement</a:t>
            </a:r>
          </a:p>
          <a:p>
            <a:r>
              <a:rPr lang="en-GB" dirty="0"/>
              <a:t>Development of Primary Care Training Academies</a:t>
            </a:r>
          </a:p>
          <a:p>
            <a:endParaRPr lang="en-GB" dirty="0"/>
          </a:p>
        </p:txBody>
      </p:sp>
    </p:spTree>
    <p:extLst>
      <p:ext uri="{BB962C8B-B14F-4D97-AF65-F5344CB8AC3E}">
        <p14:creationId xmlns:p14="http://schemas.microsoft.com/office/powerpoint/2010/main" val="381868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08F66-E853-42E9-B22C-A0285C9C7497}"/>
              </a:ext>
            </a:extLst>
          </p:cNvPr>
          <p:cNvSpPr>
            <a:spLocks noGrp="1"/>
          </p:cNvSpPr>
          <p:nvPr>
            <p:ph type="ctrTitle"/>
          </p:nvPr>
        </p:nvSpPr>
        <p:spPr/>
        <p:txBody>
          <a:bodyPr>
            <a:normAutofit/>
          </a:bodyPr>
          <a:lstStyle/>
          <a:p>
            <a:r>
              <a:rPr lang="en-GB" dirty="0"/>
              <a:t>Eifion Williams, </a:t>
            </a:r>
            <a:br>
              <a:rPr lang="en-GB" dirty="0"/>
            </a:br>
            <a:r>
              <a:rPr lang="en-GB" dirty="0" err="1">
                <a:solidFill>
                  <a:srgbClr val="575756"/>
                </a:solidFill>
              </a:rPr>
              <a:t>Cyfarwyddwr</a:t>
            </a:r>
            <a:r>
              <a:rPr lang="en-GB" dirty="0">
                <a:solidFill>
                  <a:srgbClr val="575756"/>
                </a:solidFill>
              </a:rPr>
              <a:t> </a:t>
            </a:r>
            <a:r>
              <a:rPr lang="en-GB" dirty="0" err="1">
                <a:solidFill>
                  <a:srgbClr val="575756"/>
                </a:solidFill>
              </a:rPr>
              <a:t>Cyllid</a:t>
            </a:r>
            <a:br>
              <a:rPr lang="en-GB" dirty="0"/>
            </a:br>
            <a:r>
              <a:rPr lang="en-GB" dirty="0"/>
              <a:t>Director of Finance</a:t>
            </a:r>
          </a:p>
        </p:txBody>
      </p:sp>
      <p:sp>
        <p:nvSpPr>
          <p:cNvPr id="3" name="Subtitle 2">
            <a:extLst>
              <a:ext uri="{FF2B5EF4-FFF2-40B4-BE49-F238E27FC236}">
                <a16:creationId xmlns:a16="http://schemas.microsoft.com/office/drawing/2014/main" id="{37B9CF42-41B0-470E-A7E4-A2094D000ADF}"/>
              </a:ext>
            </a:extLst>
          </p:cNvPr>
          <p:cNvSpPr>
            <a:spLocks noGrp="1"/>
          </p:cNvSpPr>
          <p:nvPr>
            <p:ph type="subTitle" idx="1"/>
          </p:nvPr>
        </p:nvSpPr>
        <p:spPr>
          <a:xfrm>
            <a:off x="1400710" y="4907756"/>
            <a:ext cx="9144000" cy="1655762"/>
          </a:xfrm>
        </p:spPr>
        <p:txBody>
          <a:bodyPr>
            <a:normAutofit/>
          </a:bodyPr>
          <a:lstStyle/>
          <a:p>
            <a:r>
              <a:rPr lang="en-GB" sz="1800" dirty="0" err="1">
                <a:solidFill>
                  <a:srgbClr val="575756"/>
                </a:solidFill>
              </a:rPr>
              <a:t>Trosolwg</a:t>
            </a:r>
            <a:r>
              <a:rPr lang="en-GB" sz="1800" dirty="0">
                <a:solidFill>
                  <a:srgbClr val="575756"/>
                </a:solidFill>
              </a:rPr>
              <a:t> </a:t>
            </a:r>
            <a:r>
              <a:rPr lang="en-GB" sz="1800" dirty="0" err="1">
                <a:solidFill>
                  <a:srgbClr val="575756"/>
                </a:solidFill>
              </a:rPr>
              <a:t>Ariannol</a:t>
            </a:r>
            <a:r>
              <a:rPr lang="en-GB" sz="1800" dirty="0">
                <a:solidFill>
                  <a:srgbClr val="575756"/>
                </a:solidFill>
              </a:rPr>
              <a:t> a </a:t>
            </a:r>
            <a:r>
              <a:rPr lang="en-GB" sz="1800" dirty="0" err="1">
                <a:solidFill>
                  <a:srgbClr val="575756"/>
                </a:solidFill>
              </a:rPr>
              <a:t>Chyfrifon</a:t>
            </a:r>
            <a:r>
              <a:rPr lang="en-GB" sz="1800" dirty="0">
                <a:solidFill>
                  <a:srgbClr val="575756"/>
                </a:solidFill>
              </a:rPr>
              <a:t> </a:t>
            </a:r>
            <a:r>
              <a:rPr lang="en-GB" sz="1800" dirty="0" err="1">
                <a:solidFill>
                  <a:srgbClr val="575756"/>
                </a:solidFill>
              </a:rPr>
              <a:t>ar</a:t>
            </a:r>
            <a:r>
              <a:rPr lang="en-GB" sz="1800" dirty="0">
                <a:solidFill>
                  <a:srgbClr val="575756"/>
                </a:solidFill>
              </a:rPr>
              <a:t> </a:t>
            </a:r>
            <a:r>
              <a:rPr lang="en-GB" sz="1800" dirty="0" err="1">
                <a:solidFill>
                  <a:srgbClr val="575756"/>
                </a:solidFill>
              </a:rPr>
              <a:t>gyfer</a:t>
            </a:r>
            <a:r>
              <a:rPr lang="en-GB" sz="1800" dirty="0">
                <a:solidFill>
                  <a:srgbClr val="575756"/>
                </a:solidFill>
              </a:rPr>
              <a:t> 19/20</a:t>
            </a:r>
          </a:p>
          <a:p>
            <a:r>
              <a:rPr lang="en-GB" sz="1800" dirty="0"/>
              <a:t> Financial Overview and Accounts for 19/20</a:t>
            </a:r>
          </a:p>
        </p:txBody>
      </p:sp>
    </p:spTree>
    <p:extLst>
      <p:ext uri="{BB962C8B-B14F-4D97-AF65-F5344CB8AC3E}">
        <p14:creationId xmlns:p14="http://schemas.microsoft.com/office/powerpoint/2010/main" val="26274630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C8DBFD-DFE0-4719-B718-53A66C98661D}"/>
              </a:ext>
            </a:extLst>
          </p:cNvPr>
          <p:cNvSpPr>
            <a:spLocks noGrp="1"/>
          </p:cNvSpPr>
          <p:nvPr>
            <p:ph idx="1"/>
          </p:nvPr>
        </p:nvSpPr>
        <p:spPr/>
        <p:txBody>
          <a:bodyPr>
            <a:normAutofit/>
          </a:bodyPr>
          <a:lstStyle/>
          <a:p>
            <a:pPr marL="0" indent="0">
              <a:buNone/>
            </a:pPr>
            <a:r>
              <a:rPr lang="en-GB" dirty="0"/>
              <a:t>For the 2019/20 year, the financial performance of HEIW was as follows:</a:t>
            </a:r>
          </a:p>
          <a:p>
            <a:pPr marL="285750" indent="-285750">
              <a:buFont typeface="Arial" panose="020B0604020202020204" pitchFamily="34" charset="0"/>
              <a:buChar char="•"/>
            </a:pPr>
            <a:r>
              <a:rPr lang="en-GB" dirty="0"/>
              <a:t> Against a Revenue Allocation from Welsh Government of £213.1m, there was an underspend of £84k.</a:t>
            </a:r>
            <a:br>
              <a:rPr lang="en-GB" dirty="0"/>
            </a:br>
            <a:endParaRPr lang="en-GB" dirty="0"/>
          </a:p>
          <a:p>
            <a:pPr marL="285750" lvl="0" indent="-285750">
              <a:buFont typeface="Arial" panose="020B0604020202020204" pitchFamily="34" charset="0"/>
              <a:buChar char="•"/>
            </a:pPr>
            <a:r>
              <a:rPr lang="en-GB" dirty="0"/>
              <a:t>Against a Capital Allocation of £95k from Welsh Government, there was an underspend of £0k.</a:t>
            </a:r>
            <a:br>
              <a:rPr lang="en-GB" dirty="0"/>
            </a:br>
            <a:endParaRPr lang="en-GB" dirty="0"/>
          </a:p>
          <a:p>
            <a:pPr marL="285750" lvl="0" indent="-285750">
              <a:buFont typeface="Arial" panose="020B0604020202020204" pitchFamily="34" charset="0"/>
              <a:buChar char="•"/>
            </a:pPr>
            <a:r>
              <a:rPr lang="en-GB" dirty="0"/>
              <a:t>During the financial year, 95.2% of Non-NHS Invoices was paid within 30 days.</a:t>
            </a:r>
            <a:br>
              <a:rPr lang="en-GB" dirty="0"/>
            </a:br>
            <a:endParaRPr lang="en-GB" dirty="0"/>
          </a:p>
          <a:p>
            <a:pPr marL="285750" indent="-285750">
              <a:buFont typeface="Arial" panose="020B0604020202020204" pitchFamily="34" charset="0"/>
              <a:buChar char="•"/>
            </a:pPr>
            <a:r>
              <a:rPr lang="en-GB" dirty="0"/>
              <a:t>These results, together with the approval of its 2020-23 </a:t>
            </a:r>
            <a:r>
              <a:rPr lang="en-GB" dirty="0" err="1"/>
              <a:t>IMTP</a:t>
            </a:r>
            <a:r>
              <a:rPr lang="en-GB" dirty="0"/>
              <a:t> enabled HEIW to meet its Statutory and Public Sector Payment Policy financial targets.</a:t>
            </a:r>
          </a:p>
          <a:p>
            <a:endParaRPr lang="en-GB" dirty="0"/>
          </a:p>
        </p:txBody>
      </p:sp>
      <p:sp>
        <p:nvSpPr>
          <p:cNvPr id="2" name="TextBox 1">
            <a:extLst>
              <a:ext uri="{FF2B5EF4-FFF2-40B4-BE49-F238E27FC236}">
                <a16:creationId xmlns:a16="http://schemas.microsoft.com/office/drawing/2014/main" id="{2D46A12C-DC12-4253-8C41-C01D21109D58}"/>
              </a:ext>
            </a:extLst>
          </p:cNvPr>
          <p:cNvSpPr txBox="1"/>
          <p:nvPr/>
        </p:nvSpPr>
        <p:spPr>
          <a:xfrm>
            <a:off x="838200" y="505352"/>
            <a:ext cx="9152877" cy="523220"/>
          </a:xfrm>
          <a:prstGeom prst="rect">
            <a:avLst/>
          </a:prstGeom>
          <a:noFill/>
        </p:spPr>
        <p:txBody>
          <a:bodyPr wrap="square" rtlCol="0">
            <a:spAutoFit/>
          </a:bodyPr>
          <a:lstStyle/>
          <a:p>
            <a:r>
              <a:rPr lang="en-GB" sz="2800" b="1" dirty="0" err="1">
                <a:solidFill>
                  <a:srgbClr val="575756"/>
                </a:solidFill>
                <a:latin typeface="Arial" panose="020B0604020202020204" pitchFamily="34" charset="0"/>
                <a:cs typeface="Arial" panose="020B0604020202020204" pitchFamily="34" charset="0"/>
              </a:rPr>
              <a:t>Perfformiad</a:t>
            </a:r>
            <a:r>
              <a:rPr lang="en-GB" sz="2800" b="1" dirty="0">
                <a:solidFill>
                  <a:srgbClr val="575756"/>
                </a:solidFill>
                <a:latin typeface="Arial" panose="020B0604020202020204" pitchFamily="34" charset="0"/>
                <a:cs typeface="Arial" panose="020B0604020202020204" pitchFamily="34" charset="0"/>
              </a:rPr>
              <a:t> </a:t>
            </a:r>
            <a:r>
              <a:rPr lang="en-GB" sz="2800" b="1" dirty="0" err="1">
                <a:solidFill>
                  <a:srgbClr val="575756"/>
                </a:solidFill>
                <a:latin typeface="Arial" panose="020B0604020202020204" pitchFamily="34" charset="0"/>
                <a:cs typeface="Arial" panose="020B0604020202020204" pitchFamily="34" charset="0"/>
              </a:rPr>
              <a:t>Ariannol</a:t>
            </a:r>
            <a:r>
              <a:rPr lang="en-GB" sz="2800" b="1" dirty="0">
                <a:solidFill>
                  <a:srgbClr val="575756"/>
                </a:solidFill>
                <a:latin typeface="Arial" panose="020B0604020202020204" pitchFamily="34" charset="0"/>
                <a:cs typeface="Arial" panose="020B0604020202020204" pitchFamily="34" charset="0"/>
              </a:rPr>
              <a:t> </a:t>
            </a:r>
            <a:r>
              <a:rPr lang="en-GB" sz="2800" b="1" dirty="0">
                <a:solidFill>
                  <a:srgbClr val="304E82"/>
                </a:solidFill>
                <a:latin typeface="Arial" panose="020B0604020202020204" pitchFamily="34" charset="0"/>
                <a:cs typeface="Arial" panose="020B0604020202020204" pitchFamily="34" charset="0"/>
              </a:rPr>
              <a:t>2019-20 Financial performance</a:t>
            </a:r>
          </a:p>
        </p:txBody>
      </p:sp>
    </p:spTree>
    <p:extLst>
      <p:ext uri="{BB962C8B-B14F-4D97-AF65-F5344CB8AC3E}">
        <p14:creationId xmlns:p14="http://schemas.microsoft.com/office/powerpoint/2010/main" val="1149761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C8DBFD-DFE0-4719-B718-53A66C98661D}"/>
              </a:ext>
            </a:extLst>
          </p:cNvPr>
          <p:cNvSpPr>
            <a:spLocks noGrp="1"/>
          </p:cNvSpPr>
          <p:nvPr>
            <p:ph idx="1"/>
          </p:nvPr>
        </p:nvSpPr>
        <p:spPr>
          <a:xfrm>
            <a:off x="838200" y="1575314"/>
            <a:ext cx="10515600" cy="4351338"/>
          </a:xfrm>
        </p:spPr>
        <p:txBody>
          <a:bodyPr>
            <a:normAutofit/>
          </a:bodyPr>
          <a:lstStyle/>
          <a:p>
            <a:pPr marL="0" indent="0">
              <a:buNone/>
            </a:pPr>
            <a:r>
              <a:rPr lang="en-GB" dirty="0"/>
              <a:t>For 2019/20 the following expenditure was incurred by HEIW:</a:t>
            </a:r>
          </a:p>
          <a:p>
            <a:pPr marL="285750" indent="-285750">
              <a:buFont typeface="Arial" panose="020B0604020202020204" pitchFamily="34" charset="0"/>
              <a:buChar char="•"/>
            </a:pPr>
            <a:r>
              <a:rPr lang="en-GB" dirty="0"/>
              <a:t> £76.2m. was spent in training Hospital Doctors, General Practitioners, Pharmacists and Dentists</a:t>
            </a:r>
            <a:br>
              <a:rPr lang="en-GB" dirty="0"/>
            </a:br>
            <a:endParaRPr lang="en-GB" dirty="0"/>
          </a:p>
          <a:p>
            <a:pPr marL="285750" lvl="0" indent="-285750">
              <a:buFont typeface="Arial" panose="020B0604020202020204" pitchFamily="34" charset="0"/>
              <a:buChar char="•"/>
            </a:pPr>
            <a:r>
              <a:rPr lang="en-GB" dirty="0"/>
              <a:t>£69.7m. was spent in educating and training Nurses, Health Visitors and Midwives</a:t>
            </a:r>
            <a:br>
              <a:rPr lang="en-GB" dirty="0"/>
            </a:br>
            <a:endParaRPr lang="en-GB" dirty="0"/>
          </a:p>
          <a:p>
            <a:pPr marL="285750" lvl="0" indent="-285750">
              <a:buFont typeface="Arial" panose="020B0604020202020204" pitchFamily="34" charset="0"/>
              <a:buChar char="•"/>
            </a:pPr>
            <a:r>
              <a:rPr lang="en-GB" dirty="0"/>
              <a:t>£40.2m. was spent in educating and training other staff including Physiotherapists, Occupational Therapists, Dieticians etc.</a:t>
            </a:r>
            <a:br>
              <a:rPr lang="en-GB" dirty="0"/>
            </a:br>
            <a:endParaRPr lang="en-GB" dirty="0"/>
          </a:p>
          <a:p>
            <a:pPr marL="285750" indent="-285750">
              <a:buFont typeface="Arial" panose="020B0604020202020204" pitchFamily="34" charset="0"/>
              <a:buChar char="•"/>
            </a:pPr>
            <a:r>
              <a:rPr lang="en-GB" dirty="0"/>
              <a:t>£14.6m was spent on HEIW staffing</a:t>
            </a:r>
            <a:br>
              <a:rPr lang="en-GB" dirty="0"/>
            </a:br>
            <a:endParaRPr lang="en-GB" dirty="0"/>
          </a:p>
          <a:p>
            <a:pPr marL="285750" indent="-285750">
              <a:buFont typeface="Arial" panose="020B0604020202020204" pitchFamily="34" charset="0"/>
              <a:buChar char="•"/>
            </a:pPr>
            <a:r>
              <a:rPr lang="en-GB" dirty="0"/>
              <a:t>£12.2m was spent on non-pay costs</a:t>
            </a:r>
          </a:p>
          <a:p>
            <a:endParaRPr lang="en-GB" dirty="0"/>
          </a:p>
        </p:txBody>
      </p:sp>
      <p:sp>
        <p:nvSpPr>
          <p:cNvPr id="2" name="TextBox 1">
            <a:extLst>
              <a:ext uri="{FF2B5EF4-FFF2-40B4-BE49-F238E27FC236}">
                <a16:creationId xmlns:a16="http://schemas.microsoft.com/office/drawing/2014/main" id="{C8DD7091-7AE9-4718-BAE8-C03BFEE100F3}"/>
              </a:ext>
            </a:extLst>
          </p:cNvPr>
          <p:cNvSpPr txBox="1"/>
          <p:nvPr/>
        </p:nvSpPr>
        <p:spPr>
          <a:xfrm>
            <a:off x="731520" y="416560"/>
            <a:ext cx="9850862" cy="800219"/>
          </a:xfrm>
          <a:prstGeom prst="rect">
            <a:avLst/>
          </a:prstGeom>
          <a:noFill/>
        </p:spPr>
        <p:txBody>
          <a:bodyPr wrap="square" rtlCol="0">
            <a:spAutoFit/>
          </a:bodyPr>
          <a:lstStyle/>
          <a:p>
            <a:r>
              <a:rPr lang="en-GB" sz="2800" b="1" dirty="0" err="1">
                <a:solidFill>
                  <a:srgbClr val="575756"/>
                </a:solidFill>
                <a:latin typeface="Arial" panose="020B0604020202020204" pitchFamily="34" charset="0"/>
                <a:cs typeface="Arial" panose="020B0604020202020204" pitchFamily="34" charset="0"/>
              </a:rPr>
              <a:t>Perfformiad</a:t>
            </a:r>
            <a:r>
              <a:rPr lang="en-GB" sz="2800" b="1" dirty="0">
                <a:solidFill>
                  <a:srgbClr val="575756"/>
                </a:solidFill>
                <a:latin typeface="Arial" panose="020B0604020202020204" pitchFamily="34" charset="0"/>
                <a:cs typeface="Arial" panose="020B0604020202020204" pitchFamily="34" charset="0"/>
              </a:rPr>
              <a:t> </a:t>
            </a:r>
            <a:r>
              <a:rPr lang="en-GB" sz="2800" b="1" dirty="0" err="1">
                <a:solidFill>
                  <a:srgbClr val="575756"/>
                </a:solidFill>
                <a:latin typeface="Arial" panose="020B0604020202020204" pitchFamily="34" charset="0"/>
                <a:cs typeface="Arial" panose="020B0604020202020204" pitchFamily="34" charset="0"/>
              </a:rPr>
              <a:t>Ariannol</a:t>
            </a:r>
            <a:r>
              <a:rPr lang="en-GB" sz="2800" b="1" dirty="0">
                <a:solidFill>
                  <a:srgbClr val="575756"/>
                </a:solidFill>
                <a:latin typeface="Arial" panose="020B0604020202020204" pitchFamily="34" charset="0"/>
                <a:cs typeface="Arial" panose="020B0604020202020204" pitchFamily="34" charset="0"/>
              </a:rPr>
              <a:t> </a:t>
            </a:r>
            <a:r>
              <a:rPr lang="en-GB" sz="2800" b="1" dirty="0">
                <a:solidFill>
                  <a:srgbClr val="325083"/>
                </a:solidFill>
                <a:latin typeface="Arial" panose="020B0604020202020204" pitchFamily="34" charset="0"/>
                <a:cs typeface="Arial" panose="020B0604020202020204" pitchFamily="34" charset="0"/>
              </a:rPr>
              <a:t>2019-20 Financial performance</a:t>
            </a:r>
          </a:p>
          <a:p>
            <a:endParaRPr lang="en-GB" dirty="0"/>
          </a:p>
        </p:txBody>
      </p:sp>
    </p:spTree>
    <p:extLst>
      <p:ext uri="{BB962C8B-B14F-4D97-AF65-F5344CB8AC3E}">
        <p14:creationId xmlns:p14="http://schemas.microsoft.com/office/powerpoint/2010/main" val="21384927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C8DBFD-DFE0-4719-B718-53A66C98661D}"/>
              </a:ext>
            </a:extLst>
          </p:cNvPr>
          <p:cNvSpPr>
            <a:spLocks noGrp="1"/>
          </p:cNvSpPr>
          <p:nvPr>
            <p:ph idx="1"/>
          </p:nvPr>
        </p:nvSpPr>
        <p:spPr>
          <a:xfrm>
            <a:off x="838199" y="1327785"/>
            <a:ext cx="10515600" cy="4351338"/>
          </a:xfrm>
        </p:spPr>
        <p:txBody>
          <a:bodyPr>
            <a:normAutofit/>
          </a:bodyPr>
          <a:lstStyle/>
          <a:p>
            <a:pPr marL="0" indent="0">
              <a:buNone/>
            </a:pPr>
            <a:r>
              <a:rPr lang="en-GB" dirty="0"/>
              <a:t>For the 2019/20 Financial Year, HEIW spent £213.0m on the following areas:</a:t>
            </a:r>
          </a:p>
          <a:p>
            <a:pPr marL="0" indent="0">
              <a:buNone/>
            </a:pPr>
            <a:endParaRPr lang="en-GB" dirty="0"/>
          </a:p>
        </p:txBody>
      </p:sp>
      <p:graphicFrame>
        <p:nvGraphicFramePr>
          <p:cNvPr id="4" name="Chart 3">
            <a:extLst>
              <a:ext uri="{FF2B5EF4-FFF2-40B4-BE49-F238E27FC236}">
                <a16:creationId xmlns:a16="http://schemas.microsoft.com/office/drawing/2014/main" id="{3B56C983-6839-42E3-8E3E-F4830F89994B}"/>
              </a:ext>
            </a:extLst>
          </p:cNvPr>
          <p:cNvGraphicFramePr>
            <a:graphicFrameLocks/>
          </p:cNvGraphicFramePr>
          <p:nvPr/>
        </p:nvGraphicFramePr>
        <p:xfrm>
          <a:off x="2803525" y="2419927"/>
          <a:ext cx="6584950" cy="4191000"/>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7">
            <a:extLst>
              <a:ext uri="{FF2B5EF4-FFF2-40B4-BE49-F238E27FC236}">
                <a16:creationId xmlns:a16="http://schemas.microsoft.com/office/drawing/2014/main" id="{75C1332D-1B5A-4133-B6EB-FECB013355C3}"/>
              </a:ext>
            </a:extLst>
          </p:cNvPr>
          <p:cNvPicPr>
            <a:picLocks noChangeAspect="1"/>
          </p:cNvPicPr>
          <p:nvPr/>
        </p:nvPicPr>
        <p:blipFill>
          <a:blip r:embed="rId3"/>
          <a:stretch>
            <a:fillRect/>
          </a:stretch>
        </p:blipFill>
        <p:spPr>
          <a:xfrm>
            <a:off x="2657908" y="2226650"/>
            <a:ext cx="6730567" cy="3596952"/>
          </a:xfrm>
          <a:prstGeom prst="rect">
            <a:avLst/>
          </a:prstGeom>
        </p:spPr>
      </p:pic>
      <p:sp>
        <p:nvSpPr>
          <p:cNvPr id="2" name="TextBox 1">
            <a:extLst>
              <a:ext uri="{FF2B5EF4-FFF2-40B4-BE49-F238E27FC236}">
                <a16:creationId xmlns:a16="http://schemas.microsoft.com/office/drawing/2014/main" id="{070C87AA-B10A-4104-8C48-E209F4DDA8B4}"/>
              </a:ext>
            </a:extLst>
          </p:cNvPr>
          <p:cNvSpPr txBox="1"/>
          <p:nvPr/>
        </p:nvSpPr>
        <p:spPr>
          <a:xfrm>
            <a:off x="838199" y="365760"/>
            <a:ext cx="9626601" cy="800219"/>
          </a:xfrm>
          <a:prstGeom prst="rect">
            <a:avLst/>
          </a:prstGeom>
          <a:noFill/>
        </p:spPr>
        <p:txBody>
          <a:bodyPr wrap="square" rtlCol="0">
            <a:spAutoFit/>
          </a:bodyPr>
          <a:lstStyle/>
          <a:p>
            <a:r>
              <a:rPr lang="en-GB" sz="2800" b="1" dirty="0" err="1">
                <a:solidFill>
                  <a:srgbClr val="575756"/>
                </a:solidFill>
                <a:latin typeface="Arial" panose="020B0604020202020204" pitchFamily="34" charset="0"/>
                <a:cs typeface="Arial" panose="020B0604020202020204" pitchFamily="34" charset="0"/>
              </a:rPr>
              <a:t>Perfformiad</a:t>
            </a:r>
            <a:r>
              <a:rPr lang="en-GB" sz="2800" b="1" dirty="0">
                <a:solidFill>
                  <a:srgbClr val="575756"/>
                </a:solidFill>
                <a:latin typeface="Arial" panose="020B0604020202020204" pitchFamily="34" charset="0"/>
                <a:cs typeface="Arial" panose="020B0604020202020204" pitchFamily="34" charset="0"/>
              </a:rPr>
              <a:t> </a:t>
            </a:r>
            <a:r>
              <a:rPr lang="en-GB" sz="2800" b="1" dirty="0" err="1">
                <a:solidFill>
                  <a:srgbClr val="575756"/>
                </a:solidFill>
                <a:latin typeface="Arial" panose="020B0604020202020204" pitchFamily="34" charset="0"/>
                <a:cs typeface="Arial" panose="020B0604020202020204" pitchFamily="34" charset="0"/>
              </a:rPr>
              <a:t>Ariannol</a:t>
            </a:r>
            <a:r>
              <a:rPr lang="en-GB" sz="2800" b="1" dirty="0">
                <a:solidFill>
                  <a:srgbClr val="FF0000"/>
                </a:solidFill>
                <a:latin typeface="Arial" panose="020B0604020202020204" pitchFamily="34" charset="0"/>
                <a:cs typeface="Arial" panose="020B0604020202020204" pitchFamily="34" charset="0"/>
              </a:rPr>
              <a:t> </a:t>
            </a:r>
            <a:r>
              <a:rPr lang="en-GB" sz="2800" b="1" dirty="0">
                <a:solidFill>
                  <a:srgbClr val="304E82"/>
                </a:solidFill>
                <a:latin typeface="Arial" panose="020B0604020202020204" pitchFamily="34" charset="0"/>
                <a:cs typeface="Arial" panose="020B0604020202020204" pitchFamily="34" charset="0"/>
              </a:rPr>
              <a:t>2019-20 Financial performance</a:t>
            </a:r>
          </a:p>
          <a:p>
            <a:endParaRPr lang="en-GB" dirty="0"/>
          </a:p>
        </p:txBody>
      </p:sp>
    </p:spTree>
    <p:extLst>
      <p:ext uri="{BB962C8B-B14F-4D97-AF65-F5344CB8AC3E}">
        <p14:creationId xmlns:p14="http://schemas.microsoft.com/office/powerpoint/2010/main" val="4019755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C7238-ADDF-414D-B87C-5ACA4BD8CC92}"/>
              </a:ext>
            </a:extLst>
          </p:cNvPr>
          <p:cNvSpPr>
            <a:spLocks noGrp="1"/>
          </p:cNvSpPr>
          <p:nvPr>
            <p:ph type="title"/>
          </p:nvPr>
        </p:nvSpPr>
        <p:spPr>
          <a:xfrm>
            <a:off x="838200" y="254020"/>
            <a:ext cx="10515600" cy="1325563"/>
          </a:xfrm>
        </p:spPr>
        <p:txBody>
          <a:bodyPr>
            <a:normAutofit/>
          </a:bodyPr>
          <a:lstStyle/>
          <a:p>
            <a:r>
              <a:rPr lang="en-GB" sz="2800" dirty="0" err="1">
                <a:solidFill>
                  <a:srgbClr val="575756"/>
                </a:solidFill>
              </a:rPr>
              <a:t>Argymhelliad</a:t>
            </a:r>
            <a:r>
              <a:rPr lang="en-GB" sz="2800" dirty="0">
                <a:solidFill>
                  <a:srgbClr val="575756"/>
                </a:solidFill>
              </a:rPr>
              <a:t> </a:t>
            </a:r>
            <a:r>
              <a:rPr lang="en-GB" sz="2800" dirty="0">
                <a:solidFill>
                  <a:srgbClr val="325083"/>
                </a:solidFill>
              </a:rPr>
              <a:t>Recommendation </a:t>
            </a:r>
          </a:p>
        </p:txBody>
      </p:sp>
      <p:sp>
        <p:nvSpPr>
          <p:cNvPr id="3" name="Text Placeholder 2">
            <a:extLst>
              <a:ext uri="{FF2B5EF4-FFF2-40B4-BE49-F238E27FC236}">
                <a16:creationId xmlns:a16="http://schemas.microsoft.com/office/drawing/2014/main" id="{ADBE46CF-C1C3-43F7-A71F-09A5C87218F7}"/>
              </a:ext>
            </a:extLst>
          </p:cNvPr>
          <p:cNvSpPr>
            <a:spLocks noGrp="1"/>
          </p:cNvSpPr>
          <p:nvPr>
            <p:ph idx="1"/>
          </p:nvPr>
        </p:nvSpPr>
        <p:spPr>
          <a:xfrm>
            <a:off x="355315" y="2335601"/>
            <a:ext cx="10515600" cy="4351338"/>
          </a:xfrm>
        </p:spPr>
        <p:txBody>
          <a:bodyPr>
            <a:normAutofit/>
          </a:bodyPr>
          <a:lstStyle/>
          <a:p>
            <a:pPr algn="ctr"/>
            <a:r>
              <a:rPr lang="en-GB" sz="2800" dirty="0" err="1">
                <a:solidFill>
                  <a:srgbClr val="575756"/>
                </a:solidFill>
              </a:rPr>
              <a:t>Derbyn</a:t>
            </a:r>
            <a:r>
              <a:rPr lang="en-GB" sz="2800" dirty="0">
                <a:solidFill>
                  <a:srgbClr val="575756"/>
                </a:solidFill>
              </a:rPr>
              <a:t> a </a:t>
            </a:r>
            <a:r>
              <a:rPr lang="en-GB" sz="2800" dirty="0" err="1">
                <a:solidFill>
                  <a:srgbClr val="575756"/>
                </a:solidFill>
              </a:rPr>
              <a:t>Chymeradwyo'r</a:t>
            </a:r>
            <a:r>
              <a:rPr lang="en-GB" sz="2800" dirty="0">
                <a:solidFill>
                  <a:srgbClr val="575756"/>
                </a:solidFill>
              </a:rPr>
              <a:t> </a:t>
            </a:r>
            <a:r>
              <a:rPr lang="en-GB" sz="2800" dirty="0" err="1">
                <a:solidFill>
                  <a:srgbClr val="575756"/>
                </a:solidFill>
              </a:rPr>
              <a:t>Adroddiad</a:t>
            </a:r>
            <a:r>
              <a:rPr lang="en-GB" sz="2800" dirty="0">
                <a:solidFill>
                  <a:srgbClr val="575756"/>
                </a:solidFill>
              </a:rPr>
              <a:t> </a:t>
            </a:r>
            <a:r>
              <a:rPr lang="en-GB" sz="2800" dirty="0" err="1">
                <a:solidFill>
                  <a:srgbClr val="575756"/>
                </a:solidFill>
              </a:rPr>
              <a:t>Blynyddol</a:t>
            </a:r>
            <a:endParaRPr lang="en-GB" sz="2800" dirty="0">
              <a:solidFill>
                <a:srgbClr val="575756"/>
              </a:solidFill>
            </a:endParaRPr>
          </a:p>
          <a:p>
            <a:pPr algn="ctr"/>
            <a:r>
              <a:rPr lang="en-GB" sz="2800" dirty="0">
                <a:solidFill>
                  <a:srgbClr val="304E82"/>
                </a:solidFill>
              </a:rPr>
              <a:t>Receive and Approve the Annual Report</a:t>
            </a:r>
          </a:p>
        </p:txBody>
      </p:sp>
    </p:spTree>
    <p:extLst>
      <p:ext uri="{BB962C8B-B14F-4D97-AF65-F5344CB8AC3E}">
        <p14:creationId xmlns:p14="http://schemas.microsoft.com/office/powerpoint/2010/main" val="2373718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7FF42-4E74-45BC-8DC2-E719E4C747E1}"/>
              </a:ext>
            </a:extLst>
          </p:cNvPr>
          <p:cNvSpPr>
            <a:spLocks noGrp="1"/>
          </p:cNvSpPr>
          <p:nvPr>
            <p:ph type="ctrTitle"/>
          </p:nvPr>
        </p:nvSpPr>
        <p:spPr>
          <a:xfrm>
            <a:off x="1524000" y="505914"/>
            <a:ext cx="9144000" cy="2278383"/>
          </a:xfrm>
        </p:spPr>
        <p:txBody>
          <a:bodyPr>
            <a:normAutofit/>
          </a:bodyPr>
          <a:lstStyle/>
          <a:p>
            <a:r>
              <a:rPr lang="en-GB" sz="2800" dirty="0" err="1">
                <a:solidFill>
                  <a:srgbClr val="575756"/>
                </a:solidFill>
              </a:rPr>
              <a:t>Edrych</a:t>
            </a:r>
            <a:r>
              <a:rPr lang="en-GB" sz="2800" dirty="0">
                <a:solidFill>
                  <a:srgbClr val="575756"/>
                </a:solidFill>
              </a:rPr>
              <a:t> </a:t>
            </a:r>
            <a:r>
              <a:rPr lang="en-GB" sz="2800" dirty="0" err="1">
                <a:solidFill>
                  <a:srgbClr val="575756"/>
                </a:solidFill>
              </a:rPr>
              <a:t>Ymlaen</a:t>
            </a:r>
            <a:br>
              <a:rPr lang="en-GB" sz="2800" dirty="0"/>
            </a:br>
            <a:r>
              <a:rPr lang="en-GB" sz="2800" dirty="0"/>
              <a:t>Forward Look</a:t>
            </a:r>
          </a:p>
        </p:txBody>
      </p:sp>
      <p:sp>
        <p:nvSpPr>
          <p:cNvPr id="3" name="Subtitle 2">
            <a:extLst>
              <a:ext uri="{FF2B5EF4-FFF2-40B4-BE49-F238E27FC236}">
                <a16:creationId xmlns:a16="http://schemas.microsoft.com/office/drawing/2014/main" id="{F210C481-8D8B-4536-ADE1-D01C755B1346}"/>
              </a:ext>
            </a:extLst>
          </p:cNvPr>
          <p:cNvSpPr>
            <a:spLocks noGrp="1"/>
          </p:cNvSpPr>
          <p:nvPr>
            <p:ph type="subTitle" idx="1"/>
          </p:nvPr>
        </p:nvSpPr>
        <p:spPr>
          <a:xfrm>
            <a:off x="1524000" y="3429000"/>
            <a:ext cx="9144000" cy="2531634"/>
          </a:xfrm>
        </p:spPr>
        <p:txBody>
          <a:bodyPr>
            <a:normAutofit fontScale="92500" lnSpcReduction="10000"/>
          </a:bodyPr>
          <a:lstStyle/>
          <a:p>
            <a:r>
              <a:rPr lang="en-GB" sz="4400" dirty="0"/>
              <a:t>2020/21</a:t>
            </a:r>
          </a:p>
          <a:p>
            <a:r>
              <a:rPr lang="en-GB" sz="4400" dirty="0"/>
              <a:t>Alex Howells, </a:t>
            </a:r>
          </a:p>
          <a:p>
            <a:r>
              <a:rPr lang="en-GB" sz="4400" dirty="0" err="1">
                <a:solidFill>
                  <a:srgbClr val="575756"/>
                </a:solidFill>
              </a:rPr>
              <a:t>Prif</a:t>
            </a:r>
            <a:r>
              <a:rPr lang="en-GB" sz="4400" dirty="0">
                <a:solidFill>
                  <a:srgbClr val="575756"/>
                </a:solidFill>
              </a:rPr>
              <a:t> </a:t>
            </a:r>
            <a:r>
              <a:rPr lang="en-GB" sz="4400" dirty="0" err="1">
                <a:solidFill>
                  <a:srgbClr val="575756"/>
                </a:solidFill>
              </a:rPr>
              <a:t>Weithredydd</a:t>
            </a:r>
            <a:endParaRPr lang="en-GB" sz="4400" dirty="0"/>
          </a:p>
          <a:p>
            <a:r>
              <a:rPr lang="en-GB" sz="4400" dirty="0"/>
              <a:t>Chief Executive</a:t>
            </a:r>
          </a:p>
        </p:txBody>
      </p:sp>
    </p:spTree>
    <p:extLst>
      <p:ext uri="{BB962C8B-B14F-4D97-AF65-F5344CB8AC3E}">
        <p14:creationId xmlns:p14="http://schemas.microsoft.com/office/powerpoint/2010/main" val="15527323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1C82A-EC14-4624-B68D-40FF4907673E}"/>
              </a:ext>
            </a:extLst>
          </p:cNvPr>
          <p:cNvSpPr>
            <a:spLocks noGrp="1"/>
          </p:cNvSpPr>
          <p:nvPr>
            <p:ph type="title"/>
          </p:nvPr>
        </p:nvSpPr>
        <p:spPr>
          <a:xfrm>
            <a:off x="493160" y="104180"/>
            <a:ext cx="10515600" cy="1325563"/>
          </a:xfrm>
        </p:spPr>
        <p:txBody>
          <a:bodyPr>
            <a:normAutofit/>
          </a:bodyPr>
          <a:lstStyle/>
          <a:p>
            <a:r>
              <a:rPr lang="en-GB" sz="2800" b="1" dirty="0" err="1">
                <a:solidFill>
                  <a:srgbClr val="575756"/>
                </a:solidFill>
              </a:rPr>
              <a:t>Cydbwyso</a:t>
            </a:r>
            <a:r>
              <a:rPr lang="en-GB" sz="2800" b="1" dirty="0">
                <a:solidFill>
                  <a:srgbClr val="575756"/>
                </a:solidFill>
              </a:rPr>
              <a:t> </a:t>
            </a:r>
            <a:r>
              <a:rPr lang="en-GB" sz="2800" b="1" dirty="0" err="1">
                <a:solidFill>
                  <a:srgbClr val="575756"/>
                </a:solidFill>
              </a:rPr>
              <a:t>blaenoriaethau</a:t>
            </a:r>
            <a:r>
              <a:rPr lang="en-GB" sz="2800" b="1" dirty="0">
                <a:solidFill>
                  <a:srgbClr val="575756"/>
                </a:solidFill>
              </a:rPr>
              <a:t> yn y </a:t>
            </a:r>
            <a:r>
              <a:rPr lang="en-GB" sz="2800" b="1" dirty="0" err="1">
                <a:solidFill>
                  <a:srgbClr val="575756"/>
                </a:solidFill>
              </a:rPr>
              <a:t>misoedd</a:t>
            </a:r>
            <a:r>
              <a:rPr lang="en-GB" sz="2800" b="1" dirty="0">
                <a:solidFill>
                  <a:srgbClr val="575756"/>
                </a:solidFill>
              </a:rPr>
              <a:t> i </a:t>
            </a:r>
            <a:r>
              <a:rPr lang="en-GB" sz="2800" b="1" dirty="0" err="1">
                <a:solidFill>
                  <a:srgbClr val="575756"/>
                </a:solidFill>
              </a:rPr>
              <a:t>ddod</a:t>
            </a:r>
            <a:r>
              <a:rPr lang="en-GB" sz="2800" b="1" dirty="0">
                <a:solidFill>
                  <a:srgbClr val="FF0000"/>
                </a:solidFill>
              </a:rPr>
              <a:t> </a:t>
            </a:r>
            <a:br>
              <a:rPr lang="en-GB" sz="2800" b="1" dirty="0">
                <a:solidFill>
                  <a:srgbClr val="FF0000"/>
                </a:solidFill>
              </a:rPr>
            </a:br>
            <a:r>
              <a:rPr lang="en-GB" sz="2800" b="1" dirty="0"/>
              <a:t>Balancing priorities in the months ahead </a:t>
            </a:r>
          </a:p>
        </p:txBody>
      </p:sp>
      <p:sp>
        <p:nvSpPr>
          <p:cNvPr id="3" name="Content Placeholder 2">
            <a:extLst>
              <a:ext uri="{FF2B5EF4-FFF2-40B4-BE49-F238E27FC236}">
                <a16:creationId xmlns:a16="http://schemas.microsoft.com/office/drawing/2014/main" id="{42CFC7F6-1107-4C51-A8A4-750876F3BE2C}"/>
              </a:ext>
            </a:extLst>
          </p:cNvPr>
          <p:cNvSpPr>
            <a:spLocks noGrp="1"/>
          </p:cNvSpPr>
          <p:nvPr>
            <p:ph idx="1"/>
          </p:nvPr>
        </p:nvSpPr>
        <p:spPr>
          <a:xfrm>
            <a:off x="493160" y="1325367"/>
            <a:ext cx="11270750" cy="4765672"/>
          </a:xfrm>
        </p:spPr>
        <p:txBody>
          <a:bodyPr>
            <a:noAutofit/>
          </a:bodyPr>
          <a:lstStyle/>
          <a:p>
            <a:r>
              <a:rPr lang="en-GB" sz="1700" dirty="0"/>
              <a:t>Continue to support COVID 19 work and the Winter Protection Plan – care homes, wellbeing, rehabilitation, infection prevention and control training, vaccinations, surge capacity</a:t>
            </a:r>
          </a:p>
          <a:p>
            <a:r>
              <a:rPr lang="en-GB" sz="1700" dirty="0"/>
              <a:t>Continue to flex our operating model in HEIW to meet business and staff needs</a:t>
            </a:r>
          </a:p>
          <a:p>
            <a:r>
              <a:rPr lang="en-GB" sz="1700" dirty="0"/>
              <a:t>Pick up the pace on key strategic commitments in the workforce strategy;</a:t>
            </a:r>
          </a:p>
          <a:p>
            <a:pPr lvl="1"/>
            <a:r>
              <a:rPr lang="en-GB" sz="1700" dirty="0">
                <a:solidFill>
                  <a:srgbClr val="575756"/>
                </a:solidFill>
                <a:latin typeface="Arial" panose="020B0604020202020204" pitchFamily="34" charset="0"/>
                <a:cs typeface="Arial" panose="020B0604020202020204" pitchFamily="34" charset="0"/>
              </a:rPr>
              <a:t>Talent management and succession planning</a:t>
            </a:r>
          </a:p>
          <a:p>
            <a:pPr lvl="1"/>
            <a:r>
              <a:rPr lang="en-GB" sz="1700" dirty="0">
                <a:solidFill>
                  <a:srgbClr val="575756"/>
                </a:solidFill>
                <a:latin typeface="Arial" panose="020B0604020202020204" pitchFamily="34" charset="0"/>
                <a:cs typeface="Arial" panose="020B0604020202020204" pitchFamily="34" charset="0"/>
              </a:rPr>
              <a:t>Strategic review of health professional education</a:t>
            </a:r>
          </a:p>
          <a:p>
            <a:pPr lvl="1"/>
            <a:r>
              <a:rPr lang="en-GB" sz="1700" dirty="0">
                <a:solidFill>
                  <a:srgbClr val="575756"/>
                </a:solidFill>
                <a:latin typeface="Arial" panose="020B0604020202020204" pitchFamily="34" charset="0"/>
                <a:cs typeface="Arial" panose="020B0604020202020204" pitchFamily="34" charset="0"/>
              </a:rPr>
              <a:t>Digital agenda</a:t>
            </a:r>
          </a:p>
          <a:p>
            <a:pPr lvl="1"/>
            <a:r>
              <a:rPr lang="en-GB" sz="1700" dirty="0">
                <a:solidFill>
                  <a:srgbClr val="575756"/>
                </a:solidFill>
                <a:latin typeface="Arial" panose="020B0604020202020204" pitchFamily="34" charset="0"/>
                <a:cs typeface="Arial" panose="020B0604020202020204" pitchFamily="34" charset="0"/>
              </a:rPr>
              <a:t>Staff Governance Framework</a:t>
            </a:r>
          </a:p>
          <a:p>
            <a:br>
              <a:rPr lang="en-GB" sz="1700" dirty="0"/>
            </a:br>
            <a:r>
              <a:rPr lang="en-GB" sz="1700" dirty="0"/>
              <a:t>Pick up the pace on key commitments in our IMTP</a:t>
            </a:r>
          </a:p>
          <a:p>
            <a:pPr lvl="1"/>
            <a:r>
              <a:rPr lang="en-GB" sz="1700" dirty="0">
                <a:solidFill>
                  <a:srgbClr val="575756"/>
                </a:solidFill>
                <a:latin typeface="Arial" panose="020B0604020202020204" pitchFamily="34" charset="0"/>
                <a:cs typeface="Arial" panose="020B0604020202020204" pitchFamily="34" charset="0"/>
              </a:rPr>
              <a:t>Research and improvement</a:t>
            </a:r>
          </a:p>
          <a:p>
            <a:pPr lvl="1"/>
            <a:r>
              <a:rPr lang="en-GB" sz="1700" dirty="0">
                <a:solidFill>
                  <a:srgbClr val="575756"/>
                </a:solidFill>
                <a:latin typeface="Arial" panose="020B0604020202020204" pitchFamily="34" charset="0"/>
                <a:cs typeface="Arial" panose="020B0604020202020204" pitchFamily="34" charset="0"/>
              </a:rPr>
              <a:t>Simulation</a:t>
            </a:r>
          </a:p>
          <a:p>
            <a:pPr lvl="1"/>
            <a:r>
              <a:rPr lang="en-GB" sz="1700" dirty="0">
                <a:solidFill>
                  <a:srgbClr val="575756"/>
                </a:solidFill>
                <a:latin typeface="Arial" panose="020B0604020202020204" pitchFamily="34" charset="0"/>
                <a:cs typeface="Arial" panose="020B0604020202020204" pitchFamily="34" charset="0"/>
              </a:rPr>
              <a:t>Primary Care</a:t>
            </a:r>
          </a:p>
          <a:p>
            <a:pPr lvl="1"/>
            <a:r>
              <a:rPr lang="en-GB" sz="1700" dirty="0">
                <a:solidFill>
                  <a:srgbClr val="575756"/>
                </a:solidFill>
                <a:latin typeface="Arial" panose="020B0604020202020204" pitchFamily="34" charset="0"/>
                <a:cs typeface="Arial" panose="020B0604020202020204" pitchFamily="34" charset="0"/>
              </a:rPr>
              <a:t>Mental Health </a:t>
            </a:r>
          </a:p>
          <a:p>
            <a:pPr lvl="1"/>
            <a:r>
              <a:rPr lang="en-GB" sz="1700" dirty="0">
                <a:solidFill>
                  <a:srgbClr val="575756"/>
                </a:solidFill>
                <a:latin typeface="Arial" panose="020B0604020202020204" pitchFamily="34" charset="0"/>
                <a:cs typeface="Arial" panose="020B0604020202020204" pitchFamily="34" charset="0"/>
              </a:rPr>
              <a:t>Cancer</a:t>
            </a:r>
          </a:p>
        </p:txBody>
      </p:sp>
    </p:spTree>
    <p:extLst>
      <p:ext uri="{BB962C8B-B14F-4D97-AF65-F5344CB8AC3E}">
        <p14:creationId xmlns:p14="http://schemas.microsoft.com/office/powerpoint/2010/main" val="1689347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8B1D7-F5C1-4490-AF3A-CDD201A5B3BB}"/>
              </a:ext>
            </a:extLst>
          </p:cNvPr>
          <p:cNvSpPr>
            <a:spLocks noGrp="1"/>
          </p:cNvSpPr>
          <p:nvPr>
            <p:ph type="ctrTitle"/>
          </p:nvPr>
        </p:nvSpPr>
        <p:spPr>
          <a:xfrm>
            <a:off x="1524000" y="1738813"/>
            <a:ext cx="9144000" cy="2387600"/>
          </a:xfrm>
        </p:spPr>
        <p:txBody>
          <a:bodyPr>
            <a:normAutofit/>
          </a:bodyPr>
          <a:lstStyle/>
          <a:p>
            <a:r>
              <a:rPr lang="en-GB" dirty="0"/>
              <a:t>Dafydd Bebb, </a:t>
            </a:r>
            <a:br>
              <a:rPr lang="en-GB" dirty="0"/>
            </a:br>
            <a:br>
              <a:rPr lang="en-GB" dirty="0"/>
            </a:br>
            <a:r>
              <a:rPr lang="en-GB" dirty="0" err="1">
                <a:solidFill>
                  <a:srgbClr val="575756"/>
                </a:solidFill>
              </a:rPr>
              <a:t>Ysgrifennydd</a:t>
            </a:r>
            <a:r>
              <a:rPr lang="en-GB" dirty="0">
                <a:solidFill>
                  <a:srgbClr val="575756"/>
                </a:solidFill>
              </a:rPr>
              <a:t> y </a:t>
            </a:r>
            <a:r>
              <a:rPr lang="en-GB" dirty="0" err="1">
                <a:solidFill>
                  <a:srgbClr val="575756"/>
                </a:solidFill>
              </a:rPr>
              <a:t>Bwrdd</a:t>
            </a:r>
            <a:br>
              <a:rPr lang="en-GB" dirty="0"/>
            </a:br>
            <a:r>
              <a:rPr lang="en-GB" dirty="0"/>
              <a:t>Board Secretary</a:t>
            </a:r>
          </a:p>
        </p:txBody>
      </p:sp>
      <p:sp>
        <p:nvSpPr>
          <p:cNvPr id="3" name="Subtitle 2">
            <a:extLst>
              <a:ext uri="{FF2B5EF4-FFF2-40B4-BE49-F238E27FC236}">
                <a16:creationId xmlns:a16="http://schemas.microsoft.com/office/drawing/2014/main" id="{7CFFBA60-000D-42F8-AFF6-F5EE2004556D}"/>
              </a:ext>
            </a:extLst>
          </p:cNvPr>
          <p:cNvSpPr>
            <a:spLocks noGrp="1"/>
          </p:cNvSpPr>
          <p:nvPr>
            <p:ph type="subTitle" idx="1"/>
          </p:nvPr>
        </p:nvSpPr>
        <p:spPr>
          <a:xfrm>
            <a:off x="1524000" y="4947953"/>
            <a:ext cx="9144000" cy="1655762"/>
          </a:xfrm>
        </p:spPr>
        <p:txBody>
          <a:bodyPr>
            <a:normAutofit/>
          </a:bodyPr>
          <a:lstStyle/>
          <a:p>
            <a:r>
              <a:rPr lang="en-GB" sz="1800" dirty="0" err="1">
                <a:solidFill>
                  <a:srgbClr val="575756"/>
                </a:solidFill>
              </a:rPr>
              <a:t>Yr</a:t>
            </a:r>
            <a:r>
              <a:rPr lang="en-GB" sz="1800" dirty="0">
                <a:solidFill>
                  <a:srgbClr val="575756"/>
                </a:solidFill>
              </a:rPr>
              <a:t> </a:t>
            </a:r>
            <a:r>
              <a:rPr lang="en-GB" sz="1800" dirty="0" err="1">
                <a:solidFill>
                  <a:srgbClr val="575756"/>
                </a:solidFill>
              </a:rPr>
              <a:t>Iaith</a:t>
            </a:r>
            <a:r>
              <a:rPr lang="en-GB" sz="1800" dirty="0">
                <a:solidFill>
                  <a:srgbClr val="575756"/>
                </a:solidFill>
              </a:rPr>
              <a:t> Gymraeg</a:t>
            </a:r>
          </a:p>
          <a:p>
            <a:r>
              <a:rPr lang="en-GB" sz="1800" dirty="0"/>
              <a:t>Welsh Language</a:t>
            </a:r>
          </a:p>
        </p:txBody>
      </p:sp>
    </p:spTree>
    <p:extLst>
      <p:ext uri="{BB962C8B-B14F-4D97-AF65-F5344CB8AC3E}">
        <p14:creationId xmlns:p14="http://schemas.microsoft.com/office/powerpoint/2010/main" val="41618823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6328709-2631-465E-B70C-7C19AF551C69}"/>
              </a:ext>
            </a:extLst>
          </p:cNvPr>
          <p:cNvPicPr>
            <a:picLocks noChangeAspect="1"/>
          </p:cNvPicPr>
          <p:nvPr/>
        </p:nvPicPr>
        <p:blipFill>
          <a:blip r:embed="rId2"/>
          <a:stretch>
            <a:fillRect/>
          </a:stretch>
        </p:blipFill>
        <p:spPr>
          <a:xfrm>
            <a:off x="9088274" y="492432"/>
            <a:ext cx="1542422" cy="1475360"/>
          </a:xfrm>
          <a:prstGeom prst="rect">
            <a:avLst/>
          </a:prstGeom>
        </p:spPr>
      </p:pic>
      <p:sp>
        <p:nvSpPr>
          <p:cNvPr id="5" name="Title 4">
            <a:extLst>
              <a:ext uri="{FF2B5EF4-FFF2-40B4-BE49-F238E27FC236}">
                <a16:creationId xmlns:a16="http://schemas.microsoft.com/office/drawing/2014/main" id="{7A03518D-149E-4676-8CC8-3F4C2D5C2D49}"/>
              </a:ext>
            </a:extLst>
          </p:cNvPr>
          <p:cNvSpPr txBox="1">
            <a:spLocks/>
          </p:cNvSpPr>
          <p:nvPr/>
        </p:nvSpPr>
        <p:spPr>
          <a:xfrm>
            <a:off x="838200" y="39749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rgbClr val="575756"/>
                </a:solidFill>
                <a:latin typeface="Arial" panose="020B0604020202020204" pitchFamily="34" charset="0"/>
                <a:cs typeface="Arial" panose="020B0604020202020204" pitchFamily="34" charset="0"/>
              </a:rPr>
              <a:t>Ein </a:t>
            </a:r>
            <a:r>
              <a:rPr lang="en-GB" sz="2800" b="1" dirty="0" err="1">
                <a:solidFill>
                  <a:srgbClr val="575756"/>
                </a:solidFill>
                <a:latin typeface="Arial" panose="020B0604020202020204" pitchFamily="34" charset="0"/>
                <a:cs typeface="Arial" panose="020B0604020202020204" pitchFamily="34" charset="0"/>
              </a:rPr>
              <a:t>Nodau</a:t>
            </a:r>
            <a:r>
              <a:rPr lang="en-GB" sz="2800" b="1" dirty="0">
                <a:solidFill>
                  <a:srgbClr val="575756"/>
                </a:solidFill>
                <a:latin typeface="Arial" panose="020B0604020202020204" pitchFamily="34" charset="0"/>
                <a:cs typeface="Arial" panose="020B0604020202020204" pitchFamily="34" charset="0"/>
              </a:rPr>
              <a:t> - Y Gymraeg </a:t>
            </a:r>
          </a:p>
          <a:p>
            <a:r>
              <a:rPr lang="en-GB" sz="2800" b="1" dirty="0">
                <a:solidFill>
                  <a:srgbClr val="325083"/>
                </a:solidFill>
                <a:latin typeface="Arial" panose="020B0604020202020204" pitchFamily="34" charset="0"/>
                <a:cs typeface="Arial" panose="020B0604020202020204" pitchFamily="34" charset="0"/>
              </a:rPr>
              <a:t>Our Aims - Welsh Language     </a:t>
            </a:r>
          </a:p>
        </p:txBody>
      </p:sp>
      <p:sp>
        <p:nvSpPr>
          <p:cNvPr id="8" name="Content Placeholder 5">
            <a:extLst>
              <a:ext uri="{FF2B5EF4-FFF2-40B4-BE49-F238E27FC236}">
                <a16:creationId xmlns:a16="http://schemas.microsoft.com/office/drawing/2014/main" id="{5046B687-DD6B-4B61-9A79-95328BD87D2E}"/>
              </a:ext>
            </a:extLst>
          </p:cNvPr>
          <p:cNvSpPr>
            <a:spLocks noGrp="1"/>
          </p:cNvSpPr>
          <p:nvPr>
            <p:ph idx="1"/>
          </p:nvPr>
        </p:nvSpPr>
        <p:spPr>
          <a:xfrm>
            <a:off x="838200" y="1243173"/>
            <a:ext cx="10515600" cy="4933790"/>
          </a:xfrm>
        </p:spPr>
        <p:txBody>
          <a:bodyPr>
            <a:normAutofit/>
          </a:bodyPr>
          <a:lstStyle/>
          <a:p>
            <a:endParaRPr lang="en-GB" sz="2600" dirty="0"/>
          </a:p>
          <a:p>
            <a:r>
              <a:rPr lang="en-GB" dirty="0"/>
              <a:t>Approval of Language Scheme by the Welsh Language Commissioner and Board</a:t>
            </a:r>
          </a:p>
          <a:p>
            <a:br>
              <a:rPr lang="en-GB" dirty="0"/>
            </a:br>
            <a:r>
              <a:rPr lang="en-GB" dirty="0"/>
              <a:t>Continue to implement and monitor HEIW Welsh Language policy</a:t>
            </a:r>
          </a:p>
          <a:p>
            <a:br>
              <a:rPr lang="en-GB" dirty="0"/>
            </a:br>
            <a:r>
              <a:rPr lang="en-GB" dirty="0"/>
              <a:t>Increase the use of Welsh across HEIW’s functions</a:t>
            </a:r>
          </a:p>
          <a:p>
            <a:br>
              <a:rPr lang="en-GB" dirty="0"/>
            </a:br>
            <a:r>
              <a:rPr lang="en-GB" dirty="0"/>
              <a:t>Ensure our strategic commitments seek to strengthen Welsh Language services:    </a:t>
            </a:r>
          </a:p>
          <a:p>
            <a:pPr lvl="1"/>
            <a:r>
              <a:rPr lang="en-GB" sz="1800" dirty="0">
                <a:solidFill>
                  <a:srgbClr val="575756"/>
                </a:solidFill>
                <a:latin typeface="Arial" panose="020B0604020202020204" pitchFamily="34" charset="0"/>
                <a:cs typeface="Arial" panose="020B0604020202020204" pitchFamily="34" charset="0"/>
              </a:rPr>
              <a:t>Education Commissioning Process</a:t>
            </a:r>
          </a:p>
          <a:p>
            <a:pPr lvl="1"/>
            <a:r>
              <a:rPr lang="en-GB" sz="1800" dirty="0">
                <a:solidFill>
                  <a:srgbClr val="575756"/>
                </a:solidFill>
                <a:latin typeface="Arial" panose="020B0604020202020204" pitchFamily="34" charset="0"/>
                <a:cs typeface="Arial" panose="020B0604020202020204" pitchFamily="34" charset="0"/>
              </a:rPr>
              <a:t>Joint Workforce Strategy for Health and Social Care</a:t>
            </a:r>
          </a:p>
          <a:p>
            <a:pPr lvl="1"/>
            <a:r>
              <a:rPr lang="en-GB" sz="1800" dirty="0">
                <a:solidFill>
                  <a:srgbClr val="575756"/>
                </a:solidFill>
                <a:latin typeface="Arial" panose="020B0604020202020204" pitchFamily="34" charset="0"/>
                <a:cs typeface="Arial" panose="020B0604020202020204" pitchFamily="34" charset="0"/>
              </a:rPr>
              <a:t>Compassionate Leadership</a:t>
            </a:r>
          </a:p>
          <a:p>
            <a:br>
              <a:rPr lang="en-GB" dirty="0"/>
            </a:br>
            <a:r>
              <a:rPr lang="en-GB" dirty="0"/>
              <a:t>Provide online courses to strengthen Welsh Language skills </a:t>
            </a:r>
          </a:p>
          <a:p>
            <a:endParaRPr lang="en-GB" dirty="0"/>
          </a:p>
        </p:txBody>
      </p:sp>
    </p:spTree>
    <p:extLst>
      <p:ext uri="{BB962C8B-B14F-4D97-AF65-F5344CB8AC3E}">
        <p14:creationId xmlns:p14="http://schemas.microsoft.com/office/powerpoint/2010/main" val="381228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4BA4D-01EF-4A6C-B213-BBC4BFF11547}"/>
              </a:ext>
            </a:extLst>
          </p:cNvPr>
          <p:cNvSpPr>
            <a:spLocks noGrp="1"/>
          </p:cNvSpPr>
          <p:nvPr>
            <p:ph type="title"/>
          </p:nvPr>
        </p:nvSpPr>
        <p:spPr>
          <a:xfrm>
            <a:off x="893852" y="274568"/>
            <a:ext cx="10459948" cy="1325563"/>
          </a:xfrm>
        </p:spPr>
        <p:txBody>
          <a:bodyPr>
            <a:normAutofit/>
          </a:bodyPr>
          <a:lstStyle/>
          <a:p>
            <a:r>
              <a:rPr lang="en-GB" sz="2800" dirty="0"/>
              <a:t>Agenda (</a:t>
            </a:r>
            <a:r>
              <a:rPr lang="en-GB" sz="2800" dirty="0" err="1">
                <a:solidFill>
                  <a:schemeClr val="tx1">
                    <a:lumMod val="65000"/>
                    <a:lumOff val="35000"/>
                  </a:schemeClr>
                </a:solidFill>
              </a:rPr>
              <a:t>Cadeirydd</a:t>
            </a:r>
            <a:r>
              <a:rPr lang="en-GB" sz="2800" dirty="0">
                <a:solidFill>
                  <a:srgbClr val="FF0000"/>
                </a:solidFill>
              </a:rPr>
              <a:t> </a:t>
            </a:r>
            <a:r>
              <a:rPr lang="en-GB" sz="2800" dirty="0"/>
              <a:t>Chairman)</a:t>
            </a:r>
          </a:p>
        </p:txBody>
      </p:sp>
      <p:sp>
        <p:nvSpPr>
          <p:cNvPr id="3" name="Content Placeholder 2">
            <a:extLst>
              <a:ext uri="{FF2B5EF4-FFF2-40B4-BE49-F238E27FC236}">
                <a16:creationId xmlns:a16="http://schemas.microsoft.com/office/drawing/2014/main" id="{3DB7265D-44F9-43C0-83D5-157EC7469C55}"/>
              </a:ext>
            </a:extLst>
          </p:cNvPr>
          <p:cNvSpPr>
            <a:spLocks noGrp="1"/>
          </p:cNvSpPr>
          <p:nvPr>
            <p:ph idx="1"/>
          </p:nvPr>
        </p:nvSpPr>
        <p:spPr/>
        <p:txBody>
          <a:bodyPr>
            <a:normAutofit/>
          </a:bodyPr>
          <a:lstStyle/>
          <a:p>
            <a:r>
              <a:rPr lang="en-GB" dirty="0"/>
              <a:t>Overview of HEIW in 20/19 – Alex Howells, Chief Executive</a:t>
            </a:r>
          </a:p>
          <a:p>
            <a:r>
              <a:rPr lang="en-GB" dirty="0"/>
              <a:t>Workforce Strategy for Health and Social Care – Julie Rogers, Director of Workforce and OD</a:t>
            </a:r>
          </a:p>
          <a:p>
            <a:r>
              <a:rPr lang="en-GB" dirty="0"/>
              <a:t>Developments in Education and Training – Professor Pushpinder Mangat, Medical Director and Dr Angela Parry, Director of Nursing</a:t>
            </a:r>
          </a:p>
          <a:p>
            <a:r>
              <a:rPr lang="en-GB" dirty="0"/>
              <a:t>Financial Performance in 20/19 – Eifion Williams, Director of Finance</a:t>
            </a:r>
          </a:p>
          <a:p>
            <a:r>
              <a:rPr lang="en-GB" b="1" dirty="0"/>
              <a:t>Receive and Approve the Annual Report – Chairman</a:t>
            </a:r>
          </a:p>
          <a:p>
            <a:r>
              <a:rPr lang="en-GB" dirty="0"/>
              <a:t>Forward Look for 20/21 – Alex Howells, Chief Executive</a:t>
            </a:r>
          </a:p>
          <a:p>
            <a:r>
              <a:rPr lang="en-GB" dirty="0"/>
              <a:t>Welsh Language – Dafydd Bebb, Board Secretary</a:t>
            </a:r>
          </a:p>
          <a:p>
            <a:r>
              <a:rPr lang="en-GB" dirty="0"/>
              <a:t>Discussion Session - Chairman</a:t>
            </a:r>
          </a:p>
          <a:p>
            <a:endParaRPr lang="en-GB" dirty="0"/>
          </a:p>
          <a:p>
            <a:endParaRPr lang="en-GB" dirty="0"/>
          </a:p>
          <a:p>
            <a:endParaRPr lang="en-GB" dirty="0"/>
          </a:p>
        </p:txBody>
      </p:sp>
    </p:spTree>
    <p:extLst>
      <p:ext uri="{BB962C8B-B14F-4D97-AF65-F5344CB8AC3E}">
        <p14:creationId xmlns:p14="http://schemas.microsoft.com/office/powerpoint/2010/main" val="3232865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425B8-D7EA-4F3B-A27D-77F86E6AB9D2}"/>
              </a:ext>
            </a:extLst>
          </p:cNvPr>
          <p:cNvSpPr>
            <a:spLocks noGrp="1"/>
          </p:cNvSpPr>
          <p:nvPr>
            <p:ph type="ctrTitle"/>
          </p:nvPr>
        </p:nvSpPr>
        <p:spPr>
          <a:xfrm>
            <a:off x="1524000" y="1041400"/>
            <a:ext cx="9144000" cy="2387600"/>
          </a:xfrm>
        </p:spPr>
        <p:txBody>
          <a:bodyPr/>
          <a:lstStyle/>
          <a:p>
            <a:r>
              <a:rPr lang="en-GB" dirty="0"/>
              <a:t>Dr CDV Jones, </a:t>
            </a:r>
            <a:br>
              <a:rPr lang="en-GB" dirty="0"/>
            </a:br>
            <a:r>
              <a:rPr lang="en-GB" dirty="0" err="1">
                <a:solidFill>
                  <a:srgbClr val="575756"/>
                </a:solidFill>
              </a:rPr>
              <a:t>Cadair</a:t>
            </a:r>
            <a:r>
              <a:rPr lang="en-GB" dirty="0"/>
              <a:t> Chairman</a:t>
            </a:r>
          </a:p>
        </p:txBody>
      </p:sp>
      <p:sp>
        <p:nvSpPr>
          <p:cNvPr id="3" name="Subtitle 2">
            <a:extLst>
              <a:ext uri="{FF2B5EF4-FFF2-40B4-BE49-F238E27FC236}">
                <a16:creationId xmlns:a16="http://schemas.microsoft.com/office/drawing/2014/main" id="{BC80C6B5-4A64-4697-A177-117FC79C04AA}"/>
              </a:ext>
            </a:extLst>
          </p:cNvPr>
          <p:cNvSpPr>
            <a:spLocks noGrp="1"/>
          </p:cNvSpPr>
          <p:nvPr>
            <p:ph type="subTitle" idx="1"/>
          </p:nvPr>
        </p:nvSpPr>
        <p:spPr>
          <a:xfrm>
            <a:off x="1380161" y="4290406"/>
            <a:ext cx="9144000" cy="1655762"/>
          </a:xfrm>
        </p:spPr>
        <p:txBody>
          <a:bodyPr>
            <a:normAutofit/>
          </a:bodyPr>
          <a:lstStyle/>
          <a:p>
            <a:r>
              <a:rPr lang="en-GB" sz="1800" dirty="0" err="1">
                <a:solidFill>
                  <a:srgbClr val="575756"/>
                </a:solidFill>
              </a:rPr>
              <a:t>Sesiwn</a:t>
            </a:r>
            <a:r>
              <a:rPr lang="en-GB" sz="1800" dirty="0">
                <a:solidFill>
                  <a:srgbClr val="575756"/>
                </a:solidFill>
              </a:rPr>
              <a:t> Holi ac </a:t>
            </a:r>
            <a:r>
              <a:rPr lang="en-GB" sz="1800" dirty="0" err="1">
                <a:solidFill>
                  <a:srgbClr val="575756"/>
                </a:solidFill>
              </a:rPr>
              <a:t>Ateb</a:t>
            </a:r>
            <a:endParaRPr lang="en-GB" sz="1800" dirty="0">
              <a:solidFill>
                <a:srgbClr val="575756"/>
              </a:solidFill>
            </a:endParaRPr>
          </a:p>
          <a:p>
            <a:r>
              <a:rPr lang="en-GB" sz="1800" dirty="0"/>
              <a:t> Question and Answer Session</a:t>
            </a:r>
          </a:p>
        </p:txBody>
      </p:sp>
    </p:spTree>
    <p:extLst>
      <p:ext uri="{BB962C8B-B14F-4D97-AF65-F5344CB8AC3E}">
        <p14:creationId xmlns:p14="http://schemas.microsoft.com/office/powerpoint/2010/main" val="1395363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A7C1F-9D38-4CFD-B205-FD6A1820FFC3}"/>
              </a:ext>
            </a:extLst>
          </p:cNvPr>
          <p:cNvSpPr>
            <a:spLocks noGrp="1"/>
          </p:cNvSpPr>
          <p:nvPr>
            <p:ph type="ctrTitle"/>
          </p:nvPr>
        </p:nvSpPr>
        <p:spPr/>
        <p:txBody>
          <a:bodyPr/>
          <a:lstStyle/>
          <a:p>
            <a:r>
              <a:rPr lang="en-GB" dirty="0" err="1">
                <a:solidFill>
                  <a:srgbClr val="575756"/>
                </a:solidFill>
              </a:rPr>
              <a:t>Sylwadau</a:t>
            </a:r>
            <a:r>
              <a:rPr lang="en-GB" dirty="0">
                <a:solidFill>
                  <a:srgbClr val="575756"/>
                </a:solidFill>
              </a:rPr>
              <a:t> </a:t>
            </a:r>
            <a:r>
              <a:rPr lang="en-GB" dirty="0" err="1">
                <a:solidFill>
                  <a:srgbClr val="575756"/>
                </a:solidFill>
              </a:rPr>
              <a:t>i</a:t>
            </a:r>
            <a:r>
              <a:rPr lang="en-GB" dirty="0">
                <a:solidFill>
                  <a:srgbClr val="575756"/>
                </a:solidFill>
              </a:rPr>
              <a:t> </a:t>
            </a:r>
            <a:r>
              <a:rPr lang="en-GB" dirty="0" err="1">
                <a:solidFill>
                  <a:srgbClr val="575756"/>
                </a:solidFill>
              </a:rPr>
              <a:t>Gloi</a:t>
            </a:r>
            <a:br>
              <a:rPr lang="en-GB" dirty="0"/>
            </a:br>
            <a:r>
              <a:rPr lang="en-GB" dirty="0"/>
              <a:t>Closing Remarks</a:t>
            </a:r>
          </a:p>
        </p:txBody>
      </p:sp>
      <p:sp>
        <p:nvSpPr>
          <p:cNvPr id="3" name="Subtitle 2">
            <a:extLst>
              <a:ext uri="{FF2B5EF4-FFF2-40B4-BE49-F238E27FC236}">
                <a16:creationId xmlns:a16="http://schemas.microsoft.com/office/drawing/2014/main" id="{F3A299EA-639F-4F72-91BF-F86E70910C1D}"/>
              </a:ext>
            </a:extLst>
          </p:cNvPr>
          <p:cNvSpPr>
            <a:spLocks noGrp="1"/>
          </p:cNvSpPr>
          <p:nvPr>
            <p:ph type="subTitle" idx="1"/>
          </p:nvPr>
        </p:nvSpPr>
        <p:spPr>
          <a:xfrm>
            <a:off x="1524000" y="3602037"/>
            <a:ext cx="9144000" cy="2133599"/>
          </a:xfrm>
        </p:spPr>
        <p:txBody>
          <a:bodyPr>
            <a:normAutofit/>
          </a:bodyPr>
          <a:lstStyle/>
          <a:p>
            <a:endParaRPr lang="en-GB" sz="3200" dirty="0">
              <a:solidFill>
                <a:srgbClr val="575756"/>
              </a:solidFill>
            </a:endParaRPr>
          </a:p>
          <a:p>
            <a:endParaRPr lang="en-GB" sz="3200" dirty="0">
              <a:solidFill>
                <a:srgbClr val="575756"/>
              </a:solidFill>
            </a:endParaRPr>
          </a:p>
          <a:p>
            <a:r>
              <a:rPr lang="en-GB" sz="1800" dirty="0">
                <a:solidFill>
                  <a:srgbClr val="575756"/>
                </a:solidFill>
              </a:rPr>
              <a:t>Diolch</a:t>
            </a:r>
          </a:p>
          <a:p>
            <a:r>
              <a:rPr lang="en-GB" sz="1800" dirty="0"/>
              <a:t>Thank you</a:t>
            </a:r>
          </a:p>
        </p:txBody>
      </p:sp>
    </p:spTree>
    <p:extLst>
      <p:ext uri="{BB962C8B-B14F-4D97-AF65-F5344CB8AC3E}">
        <p14:creationId xmlns:p14="http://schemas.microsoft.com/office/powerpoint/2010/main" val="1770852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2E194-99BC-4C4F-B135-899602592A82}"/>
              </a:ext>
            </a:extLst>
          </p:cNvPr>
          <p:cNvSpPr>
            <a:spLocks noGrp="1"/>
          </p:cNvSpPr>
          <p:nvPr>
            <p:ph type="ctrTitle"/>
          </p:nvPr>
        </p:nvSpPr>
        <p:spPr>
          <a:xfrm>
            <a:off x="1524000" y="1535987"/>
            <a:ext cx="9144000" cy="2387600"/>
          </a:xfrm>
        </p:spPr>
        <p:txBody>
          <a:bodyPr>
            <a:normAutofit/>
          </a:bodyPr>
          <a:lstStyle/>
          <a:p>
            <a:r>
              <a:rPr lang="en-GB" dirty="0"/>
              <a:t>Alex Howells, </a:t>
            </a:r>
            <a:br>
              <a:rPr lang="en-GB" dirty="0"/>
            </a:br>
            <a:br>
              <a:rPr lang="en-GB" dirty="0"/>
            </a:br>
            <a:r>
              <a:rPr lang="en-GB" dirty="0" err="1">
                <a:solidFill>
                  <a:schemeClr val="tx1">
                    <a:lumMod val="65000"/>
                    <a:lumOff val="35000"/>
                  </a:schemeClr>
                </a:solidFill>
              </a:rPr>
              <a:t>Prif</a:t>
            </a:r>
            <a:r>
              <a:rPr lang="en-GB" dirty="0">
                <a:solidFill>
                  <a:schemeClr val="tx1">
                    <a:lumMod val="65000"/>
                    <a:lumOff val="35000"/>
                  </a:schemeClr>
                </a:solidFill>
              </a:rPr>
              <a:t> </a:t>
            </a:r>
            <a:r>
              <a:rPr lang="en-GB" dirty="0" err="1">
                <a:solidFill>
                  <a:schemeClr val="tx1">
                    <a:lumMod val="65000"/>
                    <a:lumOff val="35000"/>
                  </a:schemeClr>
                </a:solidFill>
              </a:rPr>
              <a:t>Weithredydd</a:t>
            </a:r>
            <a:br>
              <a:rPr lang="en-GB" dirty="0">
                <a:solidFill>
                  <a:schemeClr val="tx1">
                    <a:lumMod val="65000"/>
                    <a:lumOff val="35000"/>
                  </a:schemeClr>
                </a:solidFill>
              </a:rPr>
            </a:br>
            <a:r>
              <a:rPr lang="en-GB" dirty="0"/>
              <a:t> Chief Executive</a:t>
            </a:r>
          </a:p>
        </p:txBody>
      </p:sp>
      <p:sp>
        <p:nvSpPr>
          <p:cNvPr id="3" name="Subtitle 2">
            <a:extLst>
              <a:ext uri="{FF2B5EF4-FFF2-40B4-BE49-F238E27FC236}">
                <a16:creationId xmlns:a16="http://schemas.microsoft.com/office/drawing/2014/main" id="{0D7E4B16-12C0-4005-A363-6FDA49D66CEE}"/>
              </a:ext>
            </a:extLst>
          </p:cNvPr>
          <p:cNvSpPr>
            <a:spLocks noGrp="1"/>
          </p:cNvSpPr>
          <p:nvPr>
            <p:ph type="subTitle" idx="1"/>
          </p:nvPr>
        </p:nvSpPr>
        <p:spPr>
          <a:xfrm>
            <a:off x="1524000" y="4880225"/>
            <a:ext cx="9144000" cy="1230330"/>
          </a:xfrm>
        </p:spPr>
        <p:txBody>
          <a:bodyPr>
            <a:normAutofit/>
          </a:bodyPr>
          <a:lstStyle/>
          <a:p>
            <a:r>
              <a:rPr lang="en-GB" sz="1800" dirty="0" err="1">
                <a:solidFill>
                  <a:schemeClr val="tx1">
                    <a:lumMod val="65000"/>
                    <a:lumOff val="35000"/>
                  </a:schemeClr>
                </a:solidFill>
              </a:rPr>
              <a:t>Trosolwg</a:t>
            </a:r>
            <a:r>
              <a:rPr lang="en-GB" sz="1800" dirty="0"/>
              <a:t>/ Overview of 2019/20</a:t>
            </a:r>
          </a:p>
        </p:txBody>
      </p:sp>
    </p:spTree>
    <p:extLst>
      <p:ext uri="{BB962C8B-B14F-4D97-AF65-F5344CB8AC3E}">
        <p14:creationId xmlns:p14="http://schemas.microsoft.com/office/powerpoint/2010/main" val="2453428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489270" y="316677"/>
          <a:ext cx="7363096"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p:cNvSpPr>
            <a:spLocks noGrp="1"/>
          </p:cNvSpPr>
          <p:nvPr>
            <p:ph type="body" sz="half" idx="2"/>
          </p:nvPr>
        </p:nvSpPr>
        <p:spPr>
          <a:xfrm>
            <a:off x="461782" y="646488"/>
            <a:ext cx="3932237" cy="3296862"/>
          </a:xfrm>
        </p:spPr>
        <p:txBody>
          <a:bodyPr>
            <a:normAutofit fontScale="92500"/>
          </a:bodyPr>
          <a:lstStyle/>
          <a:p>
            <a:r>
              <a:rPr lang="en-GB" sz="2800" b="1" dirty="0">
                <a:solidFill>
                  <a:schemeClr val="tx1">
                    <a:lumMod val="65000"/>
                    <a:lumOff val="35000"/>
                  </a:schemeClr>
                </a:solidFill>
                <a:latin typeface="Arial" panose="020B0604020202020204" pitchFamily="34" charset="0"/>
                <a:cs typeface="Arial" panose="020B0604020202020204" pitchFamily="34" charset="0"/>
              </a:rPr>
              <a:t>Ein </a:t>
            </a:r>
            <a:r>
              <a:rPr lang="en-GB" sz="2800" b="1" dirty="0" err="1">
                <a:solidFill>
                  <a:schemeClr val="tx1">
                    <a:lumMod val="65000"/>
                    <a:lumOff val="35000"/>
                  </a:schemeClr>
                </a:solidFill>
                <a:latin typeface="Arial" panose="020B0604020202020204" pitchFamily="34" charset="0"/>
                <a:cs typeface="Arial" panose="020B0604020202020204" pitchFamily="34" charset="0"/>
              </a:rPr>
              <a:t>Pwrpas</a:t>
            </a:r>
            <a:endParaRPr lang="en-GB" sz="2800" b="1" dirty="0">
              <a:solidFill>
                <a:srgbClr val="304E82"/>
              </a:solidFill>
              <a:latin typeface="Arial" panose="020B0604020202020204" pitchFamily="34" charset="0"/>
              <a:cs typeface="Arial" panose="020B0604020202020204" pitchFamily="34" charset="0"/>
            </a:endParaRPr>
          </a:p>
          <a:p>
            <a:r>
              <a:rPr lang="en-GB" sz="2800" b="1" dirty="0">
                <a:solidFill>
                  <a:srgbClr val="304E82"/>
                </a:solidFill>
                <a:latin typeface="Arial" panose="020B0604020202020204" pitchFamily="34" charset="0"/>
                <a:cs typeface="Arial" panose="020B0604020202020204" pitchFamily="34" charset="0"/>
              </a:rPr>
              <a:t>Our Purpose</a:t>
            </a:r>
            <a:br>
              <a:rPr lang="en-GB" sz="2800" b="1" dirty="0">
                <a:solidFill>
                  <a:srgbClr val="304E82"/>
                </a:solidFill>
                <a:latin typeface="Arial" panose="020B0604020202020204" pitchFamily="34" charset="0"/>
                <a:cs typeface="Arial" panose="020B0604020202020204" pitchFamily="34" charset="0"/>
              </a:rPr>
            </a:br>
            <a:endParaRPr lang="en-GB" sz="2800" b="1" dirty="0">
              <a:solidFill>
                <a:srgbClr val="304E82"/>
              </a:solidFill>
              <a:latin typeface="Arial" panose="020B0604020202020204" pitchFamily="34" charset="0"/>
              <a:cs typeface="Arial" panose="020B0604020202020204" pitchFamily="34" charset="0"/>
            </a:endParaRPr>
          </a:p>
          <a:p>
            <a:r>
              <a:rPr lang="en-GB" sz="2000" dirty="0">
                <a:solidFill>
                  <a:schemeClr val="tx1">
                    <a:lumMod val="65000"/>
                    <a:lumOff val="35000"/>
                  </a:schemeClr>
                </a:solidFill>
                <a:latin typeface="Arial" panose="020B0604020202020204" pitchFamily="34" charset="0"/>
                <a:cs typeface="Arial" panose="020B0604020202020204" pitchFamily="34" charset="0"/>
              </a:rPr>
              <a:t>…</a:t>
            </a:r>
            <a:r>
              <a:rPr lang="en-GB" sz="1900" dirty="0">
                <a:solidFill>
                  <a:schemeClr val="tx1">
                    <a:lumMod val="65000"/>
                    <a:lumOff val="35000"/>
                  </a:schemeClr>
                </a:solidFill>
                <a:latin typeface="Arial" panose="020B0604020202020204" pitchFamily="34" charset="0"/>
                <a:cs typeface="Arial" panose="020B0604020202020204" pitchFamily="34" charset="0"/>
              </a:rPr>
              <a:t>a single body to develop an integrated and comprehensive approach to the planning and development of the health workforce. </a:t>
            </a:r>
          </a:p>
          <a:p>
            <a:r>
              <a:rPr lang="en-GB" sz="1900" dirty="0">
                <a:solidFill>
                  <a:schemeClr val="tx1">
                    <a:lumMod val="65000"/>
                    <a:lumOff val="35000"/>
                  </a:schemeClr>
                </a:solidFill>
                <a:latin typeface="Arial" panose="020B0604020202020204" pitchFamily="34" charset="0"/>
                <a:cs typeface="Arial" panose="020B0604020202020204" pitchFamily="34" charset="0"/>
              </a:rPr>
              <a:t>….to deliver improvements to safety and quality – for patients, for staff and the system.</a:t>
            </a:r>
          </a:p>
          <a:p>
            <a:endParaRPr lang="en-GB" sz="2000" dirty="0"/>
          </a:p>
        </p:txBody>
      </p:sp>
      <p:sp>
        <p:nvSpPr>
          <p:cNvPr id="5" name="TextBox 4">
            <a:extLst>
              <a:ext uri="{FF2B5EF4-FFF2-40B4-BE49-F238E27FC236}">
                <a16:creationId xmlns:a16="http://schemas.microsoft.com/office/drawing/2014/main" id="{E7636096-7762-4D8C-9839-DFFD5BFA6235}"/>
              </a:ext>
            </a:extLst>
          </p:cNvPr>
          <p:cNvSpPr txBox="1"/>
          <p:nvPr/>
        </p:nvSpPr>
        <p:spPr>
          <a:xfrm>
            <a:off x="461782" y="4261420"/>
            <a:ext cx="4019550" cy="1754326"/>
          </a:xfrm>
          <a:prstGeom prst="rect">
            <a:avLst/>
          </a:prstGeom>
          <a:noFill/>
        </p:spPr>
        <p:txBody>
          <a:bodyPr wrap="square" rtlCol="0">
            <a:spAutoFit/>
          </a:bodyPr>
          <a:lstStyle/>
          <a:p>
            <a:r>
              <a:rPr lang="en-GB" sz="2400" b="1" dirty="0">
                <a:solidFill>
                  <a:schemeClr val="tx1">
                    <a:lumMod val="65000"/>
                    <a:lumOff val="35000"/>
                  </a:schemeClr>
                </a:solidFill>
                <a:latin typeface="Arial" panose="020B0604020202020204" pitchFamily="34" charset="0"/>
                <a:cs typeface="Arial" panose="020B0604020202020204" pitchFamily="34" charset="0"/>
              </a:rPr>
              <a:t>Ein </a:t>
            </a:r>
            <a:r>
              <a:rPr lang="en-GB" sz="2400" b="1" dirty="0" err="1">
                <a:solidFill>
                  <a:schemeClr val="tx1">
                    <a:lumMod val="65000"/>
                    <a:lumOff val="35000"/>
                  </a:schemeClr>
                </a:solidFill>
                <a:latin typeface="Arial" panose="020B0604020202020204" pitchFamily="34" charset="0"/>
                <a:cs typeface="Arial" panose="020B0604020202020204" pitchFamily="34" charset="0"/>
              </a:rPr>
              <a:t>Gweledigaeth</a:t>
            </a:r>
            <a:endParaRPr lang="en-GB" sz="2400" b="1" dirty="0">
              <a:solidFill>
                <a:srgbClr val="304E82"/>
              </a:solidFill>
              <a:latin typeface="Arial" panose="020B0604020202020204" pitchFamily="34" charset="0"/>
              <a:cs typeface="Arial" panose="020B0604020202020204" pitchFamily="34" charset="0"/>
            </a:endParaRPr>
          </a:p>
          <a:p>
            <a:r>
              <a:rPr lang="en-GB" sz="2400" b="1" dirty="0">
                <a:solidFill>
                  <a:srgbClr val="304E82"/>
                </a:solidFill>
                <a:latin typeface="Arial" panose="020B0604020202020204" pitchFamily="34" charset="0"/>
                <a:cs typeface="Arial" panose="020B0604020202020204" pitchFamily="34" charset="0"/>
              </a:rPr>
              <a:t>Our Vision</a:t>
            </a:r>
          </a:p>
          <a:p>
            <a:endParaRPr lang="en-GB" sz="2000" dirty="0">
              <a:solidFill>
                <a:schemeClr val="tx1">
                  <a:lumMod val="65000"/>
                  <a:lumOff val="35000"/>
                </a:schemeClr>
              </a:solidFill>
              <a:latin typeface="Arial" panose="020B0604020202020204" pitchFamily="34" charset="0"/>
              <a:cs typeface="Arial" panose="020B0604020202020204" pitchFamily="34" charset="0"/>
            </a:endParaRPr>
          </a:p>
          <a:p>
            <a:r>
              <a:rPr lang="en-GB" dirty="0">
                <a:solidFill>
                  <a:schemeClr val="tx1">
                    <a:lumMod val="65000"/>
                    <a:lumOff val="35000"/>
                  </a:schemeClr>
                </a:solidFill>
                <a:latin typeface="Arial" panose="020B0604020202020204" pitchFamily="34" charset="0"/>
                <a:cs typeface="Arial" panose="020B0604020202020204" pitchFamily="34" charset="0"/>
              </a:rPr>
              <a:t>Transforming the Workforce for a Healthier Wales</a:t>
            </a:r>
          </a:p>
        </p:txBody>
      </p:sp>
    </p:spTree>
    <p:extLst>
      <p:ext uri="{BB962C8B-B14F-4D97-AF65-F5344CB8AC3E}">
        <p14:creationId xmlns:p14="http://schemas.microsoft.com/office/powerpoint/2010/main" val="1050192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36E07-F450-4373-A68F-5B0A683A3B7D}"/>
              </a:ext>
            </a:extLst>
          </p:cNvPr>
          <p:cNvSpPr>
            <a:spLocks noGrp="1"/>
          </p:cNvSpPr>
          <p:nvPr>
            <p:ph type="title"/>
          </p:nvPr>
        </p:nvSpPr>
        <p:spPr/>
        <p:txBody>
          <a:bodyPr>
            <a:normAutofit/>
          </a:bodyPr>
          <a:lstStyle/>
          <a:p>
            <a:r>
              <a:rPr lang="en-GB" sz="2800" b="1" dirty="0" err="1">
                <a:solidFill>
                  <a:srgbClr val="575756"/>
                </a:solidFill>
              </a:rPr>
              <a:t>Trosolwg</a:t>
            </a:r>
            <a:r>
              <a:rPr lang="en-GB" sz="2800" b="1" dirty="0"/>
              <a:t> Overview of 19/20</a:t>
            </a:r>
          </a:p>
        </p:txBody>
      </p:sp>
      <p:sp>
        <p:nvSpPr>
          <p:cNvPr id="3" name="Content Placeholder 2">
            <a:extLst>
              <a:ext uri="{FF2B5EF4-FFF2-40B4-BE49-F238E27FC236}">
                <a16:creationId xmlns:a16="http://schemas.microsoft.com/office/drawing/2014/main" id="{8D320463-577B-4378-8559-3D8A78880280}"/>
              </a:ext>
            </a:extLst>
          </p:cNvPr>
          <p:cNvSpPr>
            <a:spLocks noGrp="1"/>
          </p:cNvSpPr>
          <p:nvPr>
            <p:ph idx="1"/>
          </p:nvPr>
        </p:nvSpPr>
        <p:spPr/>
        <p:txBody>
          <a:bodyPr>
            <a:normAutofit/>
          </a:bodyPr>
          <a:lstStyle/>
          <a:p>
            <a:r>
              <a:rPr lang="en-GB" dirty="0"/>
              <a:t>Integrating and growing HEIW as a great place to work</a:t>
            </a:r>
          </a:p>
          <a:p>
            <a:r>
              <a:rPr lang="en-GB" dirty="0"/>
              <a:t>Business continuity for our service users</a:t>
            </a:r>
          </a:p>
          <a:p>
            <a:r>
              <a:rPr lang="en-GB" dirty="0"/>
              <a:t>Good governance </a:t>
            </a:r>
          </a:p>
          <a:p>
            <a:r>
              <a:rPr lang="en-GB" dirty="0"/>
              <a:t>Developing the workforce strategy for Health and Social Care</a:t>
            </a:r>
          </a:p>
          <a:p>
            <a:r>
              <a:rPr lang="en-GB" dirty="0"/>
              <a:t>Championing compassionate and collective leadership</a:t>
            </a:r>
          </a:p>
          <a:p>
            <a:r>
              <a:rPr lang="en-GB" dirty="0"/>
              <a:t>Planning ambitious increases in education and training</a:t>
            </a:r>
          </a:p>
          <a:p>
            <a:r>
              <a:rPr lang="en-GB" dirty="0"/>
              <a:t>Innovating and improving education and training programmes</a:t>
            </a:r>
          </a:p>
          <a:p>
            <a:r>
              <a:rPr lang="en-GB" dirty="0"/>
              <a:t>Plugging our expertise into key service delivery challenges</a:t>
            </a:r>
          </a:p>
          <a:p>
            <a:r>
              <a:rPr lang="en-GB" dirty="0"/>
              <a:t>Working with partners and our NHS colleagues</a:t>
            </a:r>
          </a:p>
          <a:p>
            <a:r>
              <a:rPr lang="en-GB" dirty="0"/>
              <a:t>Delivering on our financial targets</a:t>
            </a:r>
          </a:p>
          <a:p>
            <a:endParaRPr lang="en-GB" dirty="0"/>
          </a:p>
          <a:p>
            <a:pPr marL="457200" lvl="1" indent="0">
              <a:buNone/>
            </a:pPr>
            <a:endParaRPr lang="en-GB" dirty="0"/>
          </a:p>
        </p:txBody>
      </p:sp>
    </p:spTree>
    <p:extLst>
      <p:ext uri="{BB962C8B-B14F-4D97-AF65-F5344CB8AC3E}">
        <p14:creationId xmlns:p14="http://schemas.microsoft.com/office/powerpoint/2010/main" val="2909779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7791E-5AA0-4EF6-9457-A425494605D7}"/>
              </a:ext>
            </a:extLst>
          </p:cNvPr>
          <p:cNvSpPr>
            <a:spLocks noGrp="1"/>
          </p:cNvSpPr>
          <p:nvPr>
            <p:ph type="title"/>
          </p:nvPr>
        </p:nvSpPr>
        <p:spPr/>
        <p:txBody>
          <a:bodyPr>
            <a:normAutofit/>
          </a:bodyPr>
          <a:lstStyle/>
          <a:p>
            <a:r>
              <a:rPr lang="en-GB" sz="2800" b="1" dirty="0"/>
              <a:t>COVID-19 </a:t>
            </a:r>
          </a:p>
        </p:txBody>
      </p:sp>
      <p:sp>
        <p:nvSpPr>
          <p:cNvPr id="3" name="Content Placeholder 2">
            <a:extLst>
              <a:ext uri="{FF2B5EF4-FFF2-40B4-BE49-F238E27FC236}">
                <a16:creationId xmlns:a16="http://schemas.microsoft.com/office/drawing/2014/main" id="{00091A2F-5D05-49F2-B99C-7FEE0FB7D828}"/>
              </a:ext>
            </a:extLst>
          </p:cNvPr>
          <p:cNvSpPr>
            <a:spLocks noGrp="1"/>
          </p:cNvSpPr>
          <p:nvPr>
            <p:ph idx="1"/>
          </p:nvPr>
        </p:nvSpPr>
        <p:spPr/>
        <p:txBody>
          <a:bodyPr>
            <a:normAutofit/>
          </a:bodyPr>
          <a:lstStyle/>
          <a:p>
            <a:r>
              <a:rPr lang="en-GB" dirty="0"/>
              <a:t>CEO secondment to WG</a:t>
            </a:r>
          </a:p>
          <a:p>
            <a:r>
              <a:rPr lang="en-GB" dirty="0"/>
              <a:t>Pause of non-time critical objectives to release capacity and resources</a:t>
            </a:r>
          </a:p>
          <a:p>
            <a:r>
              <a:rPr lang="en-GB" dirty="0"/>
              <a:t>Ability to move to a remote operating model within 24 hours</a:t>
            </a:r>
          </a:p>
          <a:p>
            <a:r>
              <a:rPr lang="en-GB" dirty="0"/>
              <a:t>Good governance maintained</a:t>
            </a:r>
          </a:p>
          <a:p>
            <a:r>
              <a:rPr lang="en-GB" dirty="0"/>
              <a:t>Significant adjustments to education and training programmes with regulators, education providers and the NHS</a:t>
            </a:r>
          </a:p>
          <a:p>
            <a:r>
              <a:rPr lang="en-GB" dirty="0"/>
              <a:t>Step change in delivery of digitally enabled education, training and CPD</a:t>
            </a:r>
          </a:p>
          <a:p>
            <a:r>
              <a:rPr lang="en-GB" dirty="0"/>
              <a:t>Accelerated delivery of wellbeing resources and support for staff</a:t>
            </a:r>
          </a:p>
          <a:p>
            <a:r>
              <a:rPr lang="en-GB" dirty="0"/>
              <a:t>Commissioning of additional targeted training </a:t>
            </a:r>
            <a:r>
              <a:rPr lang="en-GB" dirty="0" err="1"/>
              <a:t>eg</a:t>
            </a:r>
            <a:r>
              <a:rPr lang="en-GB" dirty="0"/>
              <a:t> in critical care</a:t>
            </a:r>
          </a:p>
          <a:p>
            <a:endParaRPr lang="en-GB" dirty="0"/>
          </a:p>
          <a:p>
            <a:endParaRPr lang="en-GB" dirty="0"/>
          </a:p>
        </p:txBody>
      </p:sp>
    </p:spTree>
    <p:extLst>
      <p:ext uri="{BB962C8B-B14F-4D97-AF65-F5344CB8AC3E}">
        <p14:creationId xmlns:p14="http://schemas.microsoft.com/office/powerpoint/2010/main" val="1112237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676F5-FC4F-471A-A6A8-5718EA47E2CD}"/>
              </a:ext>
            </a:extLst>
          </p:cNvPr>
          <p:cNvSpPr>
            <a:spLocks noGrp="1"/>
          </p:cNvSpPr>
          <p:nvPr>
            <p:ph type="ctrTitle"/>
          </p:nvPr>
        </p:nvSpPr>
        <p:spPr>
          <a:xfrm>
            <a:off x="1236324" y="978523"/>
            <a:ext cx="9144000" cy="3182509"/>
          </a:xfrm>
        </p:spPr>
        <p:txBody>
          <a:bodyPr>
            <a:normAutofit fontScale="90000"/>
          </a:bodyPr>
          <a:lstStyle/>
          <a:p>
            <a:r>
              <a:rPr lang="en-GB" dirty="0"/>
              <a:t>Julie Rogers, </a:t>
            </a:r>
            <a:br>
              <a:rPr lang="en-GB" dirty="0"/>
            </a:br>
            <a:br>
              <a:rPr lang="en-GB" dirty="0"/>
            </a:br>
            <a:r>
              <a:rPr lang="en-GB" dirty="0" err="1">
                <a:solidFill>
                  <a:srgbClr val="575756"/>
                </a:solidFill>
              </a:rPr>
              <a:t>Cyfarwyddwr</a:t>
            </a:r>
            <a:r>
              <a:rPr lang="en-GB" dirty="0">
                <a:solidFill>
                  <a:srgbClr val="575756"/>
                </a:solidFill>
              </a:rPr>
              <a:t> y </a:t>
            </a:r>
            <a:br>
              <a:rPr lang="en-GB" dirty="0">
                <a:solidFill>
                  <a:srgbClr val="575756"/>
                </a:solidFill>
              </a:rPr>
            </a:br>
            <a:r>
              <a:rPr lang="en-GB" dirty="0">
                <a:solidFill>
                  <a:srgbClr val="575756"/>
                </a:solidFill>
              </a:rPr>
              <a:t>Gweithlu a DG/ </a:t>
            </a:r>
            <a:br>
              <a:rPr lang="en-GB" dirty="0">
                <a:solidFill>
                  <a:srgbClr val="575756"/>
                </a:solidFill>
              </a:rPr>
            </a:br>
            <a:r>
              <a:rPr lang="en-GB" dirty="0"/>
              <a:t>Director of </a:t>
            </a:r>
            <a:br>
              <a:rPr lang="en-GB" dirty="0"/>
            </a:br>
            <a:r>
              <a:rPr lang="en-GB" dirty="0"/>
              <a:t>Workforce and OD</a:t>
            </a:r>
          </a:p>
        </p:txBody>
      </p:sp>
      <p:sp>
        <p:nvSpPr>
          <p:cNvPr id="3" name="Subtitle 2">
            <a:extLst>
              <a:ext uri="{FF2B5EF4-FFF2-40B4-BE49-F238E27FC236}">
                <a16:creationId xmlns:a16="http://schemas.microsoft.com/office/drawing/2014/main" id="{AA8B45E1-1BFD-4210-AA0D-82284CFDE36D}"/>
              </a:ext>
            </a:extLst>
          </p:cNvPr>
          <p:cNvSpPr>
            <a:spLocks noGrp="1"/>
          </p:cNvSpPr>
          <p:nvPr>
            <p:ph type="subTitle" idx="1"/>
          </p:nvPr>
        </p:nvSpPr>
        <p:spPr>
          <a:xfrm>
            <a:off x="1349339" y="4434244"/>
            <a:ext cx="9144000" cy="1655762"/>
          </a:xfrm>
        </p:spPr>
        <p:txBody>
          <a:bodyPr>
            <a:normAutofit/>
          </a:bodyPr>
          <a:lstStyle/>
          <a:p>
            <a:r>
              <a:rPr lang="en-GB" sz="1800" dirty="0" err="1">
                <a:solidFill>
                  <a:srgbClr val="575756"/>
                </a:solidFill>
              </a:rPr>
              <a:t>Strategaeth</a:t>
            </a:r>
            <a:r>
              <a:rPr lang="en-GB" sz="1800" dirty="0">
                <a:solidFill>
                  <a:srgbClr val="575756"/>
                </a:solidFill>
              </a:rPr>
              <a:t> y Gweithlu ar </a:t>
            </a:r>
            <a:r>
              <a:rPr lang="en-GB" sz="1800" dirty="0" err="1">
                <a:solidFill>
                  <a:srgbClr val="575756"/>
                </a:solidFill>
              </a:rPr>
              <a:t>gyfer</a:t>
            </a:r>
            <a:r>
              <a:rPr lang="en-GB" sz="1800" dirty="0">
                <a:solidFill>
                  <a:srgbClr val="575756"/>
                </a:solidFill>
              </a:rPr>
              <a:t> </a:t>
            </a:r>
          </a:p>
          <a:p>
            <a:r>
              <a:rPr lang="en-GB" sz="1800" dirty="0">
                <a:solidFill>
                  <a:srgbClr val="575756"/>
                </a:solidFill>
              </a:rPr>
              <a:t>Iechyd a </a:t>
            </a:r>
            <a:r>
              <a:rPr lang="en-GB" sz="1800" dirty="0" err="1">
                <a:solidFill>
                  <a:srgbClr val="575756"/>
                </a:solidFill>
              </a:rPr>
              <a:t>Gofal</a:t>
            </a:r>
            <a:r>
              <a:rPr lang="en-GB" sz="1800" dirty="0">
                <a:solidFill>
                  <a:srgbClr val="575756"/>
                </a:solidFill>
              </a:rPr>
              <a:t> </a:t>
            </a:r>
            <a:r>
              <a:rPr lang="en-GB" sz="1800" dirty="0" err="1">
                <a:solidFill>
                  <a:srgbClr val="575756"/>
                </a:solidFill>
              </a:rPr>
              <a:t>Cymdeithasol</a:t>
            </a:r>
            <a:endParaRPr lang="en-GB" sz="1800" dirty="0">
              <a:solidFill>
                <a:srgbClr val="575756"/>
              </a:solidFill>
            </a:endParaRPr>
          </a:p>
          <a:p>
            <a:r>
              <a:rPr lang="en-GB" sz="1800" dirty="0"/>
              <a:t>Workforce Strategy </a:t>
            </a:r>
          </a:p>
          <a:p>
            <a:r>
              <a:rPr lang="en-GB" sz="1800" dirty="0"/>
              <a:t>for Health and Social Care</a:t>
            </a:r>
          </a:p>
        </p:txBody>
      </p:sp>
    </p:spTree>
    <p:extLst>
      <p:ext uri="{BB962C8B-B14F-4D97-AF65-F5344CB8AC3E}">
        <p14:creationId xmlns:p14="http://schemas.microsoft.com/office/powerpoint/2010/main" val="1363865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3DB5D7F-1379-4657-9104-22F0E4EB21FB}"/>
              </a:ext>
            </a:extLst>
          </p:cNvPr>
          <p:cNvPicPr>
            <a:picLocks noChangeAspect="1"/>
          </p:cNvPicPr>
          <p:nvPr/>
        </p:nvPicPr>
        <p:blipFill>
          <a:blip r:embed="rId3"/>
          <a:stretch>
            <a:fillRect/>
          </a:stretch>
        </p:blipFill>
        <p:spPr>
          <a:xfrm>
            <a:off x="4703162" y="1977429"/>
            <a:ext cx="7478559" cy="3947883"/>
          </a:xfrm>
          <a:prstGeom prst="rect">
            <a:avLst/>
          </a:prstGeom>
        </p:spPr>
      </p:pic>
      <p:sp>
        <p:nvSpPr>
          <p:cNvPr id="2" name="Title 1">
            <a:extLst>
              <a:ext uri="{FF2B5EF4-FFF2-40B4-BE49-F238E27FC236}">
                <a16:creationId xmlns:a16="http://schemas.microsoft.com/office/drawing/2014/main" id="{B6B56BD1-FC20-4CD7-8780-0FB84C27A670}"/>
              </a:ext>
            </a:extLst>
          </p:cNvPr>
          <p:cNvSpPr>
            <a:spLocks noGrp="1"/>
          </p:cNvSpPr>
          <p:nvPr>
            <p:ph type="title"/>
          </p:nvPr>
        </p:nvSpPr>
        <p:spPr>
          <a:xfrm>
            <a:off x="345356" y="12350"/>
            <a:ext cx="10515600" cy="1178227"/>
          </a:xfrm>
        </p:spPr>
        <p:txBody>
          <a:bodyPr>
            <a:normAutofit/>
          </a:bodyPr>
          <a:lstStyle/>
          <a:p>
            <a:r>
              <a:rPr lang="en-GB" sz="2800" dirty="0">
                <a:solidFill>
                  <a:srgbClr val="575756"/>
                </a:solidFill>
              </a:rPr>
              <a:t>Sut y </a:t>
            </a:r>
            <a:r>
              <a:rPr lang="en-GB" sz="2800" dirty="0" err="1">
                <a:solidFill>
                  <a:srgbClr val="575756"/>
                </a:solidFill>
              </a:rPr>
              <a:t>datblygwyd</a:t>
            </a:r>
            <a:r>
              <a:rPr lang="en-GB" sz="2800" dirty="0">
                <a:solidFill>
                  <a:srgbClr val="575756"/>
                </a:solidFill>
              </a:rPr>
              <a:t> </a:t>
            </a:r>
            <a:r>
              <a:rPr lang="en-GB" sz="2800" dirty="0" err="1">
                <a:solidFill>
                  <a:srgbClr val="575756"/>
                </a:solidFill>
              </a:rPr>
              <a:t>strategaeth</a:t>
            </a:r>
            <a:r>
              <a:rPr lang="en-GB" sz="2800" dirty="0">
                <a:solidFill>
                  <a:srgbClr val="575756"/>
                </a:solidFill>
              </a:rPr>
              <a:t> y </a:t>
            </a:r>
            <a:r>
              <a:rPr lang="en-GB" sz="2800" dirty="0" err="1">
                <a:solidFill>
                  <a:srgbClr val="575756"/>
                </a:solidFill>
              </a:rPr>
              <a:t>gweithlu</a:t>
            </a:r>
            <a:r>
              <a:rPr lang="en-GB" sz="2800" dirty="0">
                <a:solidFill>
                  <a:srgbClr val="575756"/>
                </a:solidFill>
              </a:rPr>
              <a:t>     </a:t>
            </a:r>
            <a:br>
              <a:rPr lang="en-GB" sz="2800" dirty="0">
                <a:solidFill>
                  <a:srgbClr val="575756"/>
                </a:solidFill>
              </a:rPr>
            </a:br>
            <a:r>
              <a:rPr lang="en-GB" sz="2800" dirty="0"/>
              <a:t>How we developed the workforce strategy</a:t>
            </a:r>
          </a:p>
        </p:txBody>
      </p:sp>
      <p:pic>
        <p:nvPicPr>
          <p:cNvPr id="5" name="Content Placeholder 4">
            <a:extLst>
              <a:ext uri="{FF2B5EF4-FFF2-40B4-BE49-F238E27FC236}">
                <a16:creationId xmlns:a16="http://schemas.microsoft.com/office/drawing/2014/main" id="{3AD595D0-24D4-4E4F-A089-5FF036CE5BCF}"/>
              </a:ext>
            </a:extLst>
          </p:cNvPr>
          <p:cNvPicPr>
            <a:picLocks noGrp="1" noChangeAspect="1"/>
          </p:cNvPicPr>
          <p:nvPr>
            <p:ph idx="1"/>
          </p:nvPr>
        </p:nvPicPr>
        <p:blipFill>
          <a:blip r:embed="rId4"/>
          <a:stretch>
            <a:fillRect/>
          </a:stretch>
        </p:blipFill>
        <p:spPr>
          <a:xfrm>
            <a:off x="539986" y="3910024"/>
            <a:ext cx="1147834" cy="1768372"/>
          </a:xfrm>
          <a:prstGeom prst="rect">
            <a:avLst/>
          </a:prstGeom>
        </p:spPr>
      </p:pic>
      <p:pic>
        <p:nvPicPr>
          <p:cNvPr id="6" name="Picture 5">
            <a:extLst>
              <a:ext uri="{FF2B5EF4-FFF2-40B4-BE49-F238E27FC236}">
                <a16:creationId xmlns:a16="http://schemas.microsoft.com/office/drawing/2014/main" id="{11FE71DA-4BE8-4D55-9645-4D72B774B445}"/>
              </a:ext>
            </a:extLst>
          </p:cNvPr>
          <p:cNvPicPr>
            <a:picLocks noChangeAspect="1"/>
          </p:cNvPicPr>
          <p:nvPr/>
        </p:nvPicPr>
        <p:blipFill>
          <a:blip r:embed="rId5"/>
          <a:stretch>
            <a:fillRect/>
          </a:stretch>
        </p:blipFill>
        <p:spPr>
          <a:xfrm>
            <a:off x="2234070" y="4065306"/>
            <a:ext cx="1340141" cy="1195322"/>
          </a:xfrm>
          <a:prstGeom prst="rect">
            <a:avLst/>
          </a:prstGeom>
        </p:spPr>
      </p:pic>
      <p:pic>
        <p:nvPicPr>
          <p:cNvPr id="7" name="Picture 6">
            <a:extLst>
              <a:ext uri="{FF2B5EF4-FFF2-40B4-BE49-F238E27FC236}">
                <a16:creationId xmlns:a16="http://schemas.microsoft.com/office/drawing/2014/main" id="{73407206-EEC7-4708-AE2C-B4AE7A987531}"/>
              </a:ext>
            </a:extLst>
          </p:cNvPr>
          <p:cNvPicPr>
            <a:picLocks noChangeAspect="1"/>
          </p:cNvPicPr>
          <p:nvPr/>
        </p:nvPicPr>
        <p:blipFill>
          <a:blip r:embed="rId6"/>
          <a:stretch>
            <a:fillRect/>
          </a:stretch>
        </p:blipFill>
        <p:spPr>
          <a:xfrm>
            <a:off x="345356" y="2395727"/>
            <a:ext cx="1486612" cy="1423159"/>
          </a:xfrm>
          <a:prstGeom prst="rect">
            <a:avLst/>
          </a:prstGeom>
        </p:spPr>
      </p:pic>
      <p:pic>
        <p:nvPicPr>
          <p:cNvPr id="8" name="Picture 7">
            <a:extLst>
              <a:ext uri="{FF2B5EF4-FFF2-40B4-BE49-F238E27FC236}">
                <a16:creationId xmlns:a16="http://schemas.microsoft.com/office/drawing/2014/main" id="{AFEC750B-33E0-4AE3-B5D6-4D12BCFA64AC}"/>
              </a:ext>
            </a:extLst>
          </p:cNvPr>
          <p:cNvPicPr>
            <a:picLocks noChangeAspect="1"/>
          </p:cNvPicPr>
          <p:nvPr/>
        </p:nvPicPr>
        <p:blipFill>
          <a:blip r:embed="rId7"/>
          <a:stretch>
            <a:fillRect/>
          </a:stretch>
        </p:blipFill>
        <p:spPr>
          <a:xfrm>
            <a:off x="240293" y="2072227"/>
            <a:ext cx="1421700" cy="323501"/>
          </a:xfrm>
          <a:prstGeom prst="rect">
            <a:avLst/>
          </a:prstGeom>
        </p:spPr>
      </p:pic>
      <p:sp>
        <p:nvSpPr>
          <p:cNvPr id="9" name="Content Placeholder 2">
            <a:extLst>
              <a:ext uri="{FF2B5EF4-FFF2-40B4-BE49-F238E27FC236}">
                <a16:creationId xmlns:a16="http://schemas.microsoft.com/office/drawing/2014/main" id="{66080AFC-0168-4A7D-B9DE-888E2F28D37B}"/>
              </a:ext>
            </a:extLst>
          </p:cNvPr>
          <p:cNvSpPr txBox="1">
            <a:spLocks/>
          </p:cNvSpPr>
          <p:nvPr/>
        </p:nvSpPr>
        <p:spPr>
          <a:xfrm>
            <a:off x="275226" y="1190577"/>
            <a:ext cx="1626872" cy="4769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Context</a:t>
            </a:r>
          </a:p>
        </p:txBody>
      </p:sp>
      <p:sp>
        <p:nvSpPr>
          <p:cNvPr id="10" name="Content Placeholder 2">
            <a:extLst>
              <a:ext uri="{FF2B5EF4-FFF2-40B4-BE49-F238E27FC236}">
                <a16:creationId xmlns:a16="http://schemas.microsoft.com/office/drawing/2014/main" id="{08A543E6-CEF4-42FF-AC40-4A731DD86A37}"/>
              </a:ext>
            </a:extLst>
          </p:cNvPr>
          <p:cNvSpPr txBox="1">
            <a:spLocks/>
          </p:cNvSpPr>
          <p:nvPr/>
        </p:nvSpPr>
        <p:spPr>
          <a:xfrm>
            <a:off x="5136434" y="1171273"/>
            <a:ext cx="4526280" cy="4769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Consultation and Engagement</a:t>
            </a:r>
          </a:p>
        </p:txBody>
      </p:sp>
      <p:pic>
        <p:nvPicPr>
          <p:cNvPr id="11" name="Picture 10">
            <a:extLst>
              <a:ext uri="{FF2B5EF4-FFF2-40B4-BE49-F238E27FC236}">
                <a16:creationId xmlns:a16="http://schemas.microsoft.com/office/drawing/2014/main" id="{6EB3EAEF-E9CB-4A40-A6B5-E8F9F503DBD5}"/>
              </a:ext>
            </a:extLst>
          </p:cNvPr>
          <p:cNvPicPr>
            <a:picLocks noChangeAspect="1"/>
          </p:cNvPicPr>
          <p:nvPr/>
        </p:nvPicPr>
        <p:blipFill>
          <a:blip r:embed="rId8"/>
          <a:stretch>
            <a:fillRect/>
          </a:stretch>
        </p:blipFill>
        <p:spPr>
          <a:xfrm>
            <a:off x="1125274" y="5769534"/>
            <a:ext cx="2513565" cy="862991"/>
          </a:xfrm>
          <a:prstGeom prst="rect">
            <a:avLst/>
          </a:prstGeom>
        </p:spPr>
      </p:pic>
      <p:pic>
        <p:nvPicPr>
          <p:cNvPr id="13" name="Picture 12">
            <a:extLst>
              <a:ext uri="{FF2B5EF4-FFF2-40B4-BE49-F238E27FC236}">
                <a16:creationId xmlns:a16="http://schemas.microsoft.com/office/drawing/2014/main" id="{B2120014-676E-4A68-B9B5-6EBEF9C92DEC}"/>
              </a:ext>
            </a:extLst>
          </p:cNvPr>
          <p:cNvPicPr>
            <a:picLocks noChangeAspect="1"/>
          </p:cNvPicPr>
          <p:nvPr/>
        </p:nvPicPr>
        <p:blipFill>
          <a:blip r:embed="rId9"/>
          <a:stretch>
            <a:fillRect/>
          </a:stretch>
        </p:blipFill>
        <p:spPr>
          <a:xfrm>
            <a:off x="1950594" y="2072227"/>
            <a:ext cx="1762391" cy="1628038"/>
          </a:xfrm>
          <a:prstGeom prst="rect">
            <a:avLst/>
          </a:prstGeom>
        </p:spPr>
      </p:pic>
    </p:spTree>
    <p:extLst>
      <p:ext uri="{BB962C8B-B14F-4D97-AF65-F5344CB8AC3E}">
        <p14:creationId xmlns:p14="http://schemas.microsoft.com/office/powerpoint/2010/main" val="3603087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7D5A203A7ABAA43AEC605B431C2801A" ma:contentTypeVersion="8" ma:contentTypeDescription="Create a new document." ma:contentTypeScope="" ma:versionID="f87e821de0bf152204023d1c88475d47">
  <xsd:schema xmlns:xsd="http://www.w3.org/2001/XMLSchema" xmlns:xs="http://www.w3.org/2001/XMLSchema" xmlns:p="http://schemas.microsoft.com/office/2006/metadata/properties" xmlns:ns2="c1cbdb01-0fa7-4b75-89f7-ad6254cbf490" xmlns:ns3="9b0ca71c-210a-4371-a9c7-9f929c6d7f37" targetNamespace="http://schemas.microsoft.com/office/2006/metadata/properties" ma:root="true" ma:fieldsID="0d5d28f02dfa4479e9790d9774ee7c17" ns2:_="" ns3:_="">
    <xsd:import namespace="c1cbdb01-0fa7-4b75-89f7-ad6254cbf490"/>
    <xsd:import namespace="9b0ca71c-210a-4371-a9c7-9f929c6d7f3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cbdb01-0fa7-4b75-89f7-ad6254cbf4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b0ca71c-210a-4371-a9c7-9f929c6d7f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96A7C5-BD4B-4091-80AE-67CC2553CF4C}">
  <ds:schemaRefs>
    <ds:schemaRef ds:uri="http://schemas.microsoft.com/sharepoint/v3/contenttype/forms"/>
  </ds:schemaRefs>
</ds:datastoreItem>
</file>

<file path=customXml/itemProps2.xml><?xml version="1.0" encoding="utf-8"?>
<ds:datastoreItem xmlns:ds="http://schemas.openxmlformats.org/officeDocument/2006/customXml" ds:itemID="{91D11E7B-0E00-47A4-B204-09D8D620A371}">
  <ds:schemaRefs>
    <ds:schemaRef ds:uri="9b0ca71c-210a-4371-a9c7-9f929c6d7f37"/>
    <ds:schemaRef ds:uri="c1cbdb01-0fa7-4b75-89f7-ad6254cbf49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59AE071-0934-4AC6-B0CC-ABF095E32A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1cbdb01-0fa7-4b75-89f7-ad6254cbf490"/>
    <ds:schemaRef ds:uri="9b0ca71c-210a-4371-a9c7-9f929c6d7f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62</TotalTime>
  <Words>2649</Words>
  <Application>Microsoft Office PowerPoint</Application>
  <PresentationFormat>Widescreen</PresentationFormat>
  <Paragraphs>306</Paragraphs>
  <Slides>31</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Addysg a Gwella Iechyd Cymru  Health Education and Improvement Wales </vt:lpstr>
      <vt:lpstr>Dr CDV Jones,   Cadair Chairman</vt:lpstr>
      <vt:lpstr>Agenda (Cadeirydd Chairman)</vt:lpstr>
      <vt:lpstr>Alex Howells,   Prif Weithredydd  Chief Executive</vt:lpstr>
      <vt:lpstr>PowerPoint Presentation</vt:lpstr>
      <vt:lpstr>Trosolwg Overview of 19/20</vt:lpstr>
      <vt:lpstr>COVID-19 </vt:lpstr>
      <vt:lpstr>Julie Rogers,   Cyfarwyddwr y  Gweithlu a DG/  Director of  Workforce and OD</vt:lpstr>
      <vt:lpstr>Sut y datblygwyd strategaeth y gweithlu      How we developed the workforce strategy</vt:lpstr>
      <vt:lpstr>PowerPoint Presentation</vt:lpstr>
      <vt:lpstr>PowerPoint Presentation</vt:lpstr>
      <vt:lpstr>PowerPoint Presentation</vt:lpstr>
      <vt:lpstr>Yr Athro/Professor  Pushpinder Mangat,  Cyfarwyddwr Meddygol Medical Director   Dr Angela Parry,  Cyfarwyddydd Nyrsio Director of Nursing</vt:lpstr>
      <vt:lpstr>Beth yw ein swyddogaeth addysg a hyfforddiant?  What is our education and training function?</vt:lpstr>
      <vt:lpstr>PowerPoint Presentation</vt:lpstr>
      <vt:lpstr>Cyflawniadau mewn Deoniaethau Meddygol, Deintyddol a Fferylliaeth  Achievements in Medical, Dental and Pharmacy Deaneries </vt:lpstr>
      <vt:lpstr>Y Llwybr Gyrfa Addysg ar gyfer Iechyd a Gofal Cymdeithasol – Dysgu Seiliedig ar Waith The Education Career Pathway for Health &amp; Social Care – Work Based Learning</vt:lpstr>
      <vt:lpstr>Y Llwybr Gyrfa Addysg ar gyfer Iechyd a Gofal Cymdeithasol - cynnydd mewn addysg ôl-gofrestru The Education Career Pathway for Health &amp; Social Care – increases in post reg education</vt:lpstr>
      <vt:lpstr>PowerPoint Presentation</vt:lpstr>
      <vt:lpstr>Datblygu addysg a hyfforddiant aml-broffesiynol  Developing multi professional education and training </vt:lpstr>
      <vt:lpstr>Eifion Williams,  Cyfarwyddwr Cyllid Director of Finance</vt:lpstr>
      <vt:lpstr>PowerPoint Presentation</vt:lpstr>
      <vt:lpstr>PowerPoint Presentation</vt:lpstr>
      <vt:lpstr>PowerPoint Presentation</vt:lpstr>
      <vt:lpstr>Argymhelliad Recommendation </vt:lpstr>
      <vt:lpstr>Edrych Ymlaen Forward Look</vt:lpstr>
      <vt:lpstr>Cydbwyso blaenoriaethau yn y misoedd i ddod  Balancing priorities in the months ahead </vt:lpstr>
      <vt:lpstr>Dafydd Bebb,   Ysgrifennydd y Bwrdd Board Secretary</vt:lpstr>
      <vt:lpstr>PowerPoint Presentation</vt:lpstr>
      <vt:lpstr>Dr CDV Jones,  Cadair Chairman</vt:lpstr>
      <vt:lpstr>Sylwadau i Gloi Closing Remarks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Tippins (HEIW)</dc:creator>
  <cp:lastModifiedBy>Helen Cade (HEIW)</cp:lastModifiedBy>
  <cp:revision>41</cp:revision>
  <dcterms:created xsi:type="dcterms:W3CDTF">2020-07-10T10:43:48Z</dcterms:created>
  <dcterms:modified xsi:type="dcterms:W3CDTF">2020-09-23T11:40:51Z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0x01010017D5A203A7ABAA43AEC605B431C2801A</vt:lpwstr>
  </property>
</Properties>
</file>